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harts/chart1.xml" ContentType="application/vnd.openxmlformats-officedocument.drawingml.chart+xml"/>
  <Override PartName="/ppt/drawings/drawing1.xml" ContentType="application/vnd.openxmlformats-officedocument.drawingml.chartshap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1" r:id="rId5"/>
  </p:sldMasterIdLst>
  <p:notesMasterIdLst>
    <p:notesMasterId r:id="rId14"/>
  </p:notesMasterIdLst>
  <p:sldIdLst>
    <p:sldId id="293" r:id="rId6"/>
    <p:sldId id="294" r:id="rId7"/>
    <p:sldId id="311" r:id="rId8"/>
    <p:sldId id="312" r:id="rId9"/>
    <p:sldId id="313" r:id="rId10"/>
    <p:sldId id="314" r:id="rId11"/>
    <p:sldId id="315" r:id="rId12"/>
    <p:sldId id="316" r:id="rId13"/>
  </p:sldIdLst>
  <p:sldSz cx="9906000" cy="6858000" type="A4"/>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AEB11FAA-7EBD-C841-99D0-CF35705BF6DF}">
          <p14:sldIdLst>
            <p14:sldId id="293"/>
          </p14:sldIdLst>
        </p14:section>
        <p14:section name="Bakgrund och genomförande" id="{32F9D5E3-64F2-3346-AB26-481B0C640530}">
          <p14:sldIdLst>
            <p14:sldId id="294"/>
            <p14:sldId id="311"/>
          </p14:sldIdLst>
        </p14:section>
        <p14:section name="Resultat barnenkäten" id="{2CC82628-85D3-6440-8907-EAC79B955910}">
          <p14:sldIdLst>
            <p14:sldId id="312"/>
            <p14:sldId id="313"/>
          </p14:sldIdLst>
        </p14:section>
        <p14:section name="avslut" id="{CD38BD02-E00A-0D4C-A724-E02B74FD77FA}">
          <p14:sldIdLst>
            <p14:sldId id="314"/>
            <p14:sldId id="315"/>
            <p14:sldId id="316"/>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CC8F"/>
    <a:srgbClr val="F5D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C72A59-1FCC-CD40-8442-4E2079141967}" v="1" dt="2026-01-15T15:06:43.369"/>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DA37D80-6434-44D0-A028-1B22A696006F}" styleName="Ljust format 3 - Dekorfär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just format 3 - Dekorfär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Mellanmörkt format 3 - Dekorfär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5673"/>
  </p:normalViewPr>
  <p:slideViewPr>
    <p:cSldViewPr snapToGrid="0" snapToObjects="1" showGuides="1">
      <p:cViewPr varScale="1">
        <p:scale>
          <a:sx n="103" d="100"/>
          <a:sy n="103" d="100"/>
        </p:scale>
        <p:origin x="528" y="16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2784" y="200"/>
      </p:cViewPr>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9" Type="http://schemas.microsoft.com/office/2016/11/relationships/changesInfo" Target="changesInfos/changesInfo1.xml"/><Relationship Id="rId2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Hoffman" userId="a2599513-e340-4996-a3a8-180e7af7950c" providerId="ADAL" clId="{2C255B75-C64B-5F50-B0ED-AD003553D8A7}"/>
    <pc:docChg chg="custSel modSld modMainMaster">
      <pc:chgData name="Elin Hoffman" userId="a2599513-e340-4996-a3a8-180e7af7950c" providerId="ADAL" clId="{2C255B75-C64B-5F50-B0ED-AD003553D8A7}" dt="2026-01-15T15:06:43.369" v="20"/>
      <pc:docMkLst>
        <pc:docMk/>
      </pc:docMkLst>
      <pc:sldChg chg="modSp">
        <pc:chgData name="Elin Hoffman" userId="a2599513-e340-4996-a3a8-180e7af7950c" providerId="ADAL" clId="{2C255B75-C64B-5F50-B0ED-AD003553D8A7}" dt="2026-01-15T15:06:43.369" v="20"/>
        <pc:sldMkLst>
          <pc:docMk/>
          <pc:sldMk cId="3333552631" sldId="294"/>
        </pc:sldMkLst>
        <pc:spChg chg="mod">
          <ac:chgData name="Elin Hoffman" userId="a2599513-e340-4996-a3a8-180e7af7950c" providerId="ADAL" clId="{2C255B75-C64B-5F50-B0ED-AD003553D8A7}" dt="2026-01-15T15:06:43.369" v="20"/>
          <ac:spMkLst>
            <pc:docMk/>
            <pc:sldMk cId="3333552631" sldId="294"/>
            <ac:spMk id="3" creationId="{73D10F25-7EC2-E840-87D4-D44A80BBAAD0}"/>
          </ac:spMkLst>
        </pc:spChg>
      </pc:sldChg>
      <pc:sldChg chg="modSp mod">
        <pc:chgData name="Elin Hoffman" userId="a2599513-e340-4996-a3a8-180e7af7950c" providerId="ADAL" clId="{2C255B75-C64B-5F50-B0ED-AD003553D8A7}" dt="2026-01-08T16:24:28.351" v="19" actId="20577"/>
        <pc:sldMkLst>
          <pc:docMk/>
          <pc:sldMk cId="12051560" sldId="311"/>
        </pc:sldMkLst>
        <pc:spChg chg="mod">
          <ac:chgData name="Elin Hoffman" userId="a2599513-e340-4996-a3a8-180e7af7950c" providerId="ADAL" clId="{2C255B75-C64B-5F50-B0ED-AD003553D8A7}" dt="2026-01-08T16:10:06.905" v="2"/>
          <ac:spMkLst>
            <pc:docMk/>
            <pc:sldMk cId="12051560" sldId="311"/>
            <ac:spMk id="3" creationId="{73D10F25-7EC2-E840-87D4-D44A80BBAAD0}"/>
          </ac:spMkLst>
        </pc:spChg>
        <pc:graphicFrameChg chg="mod modGraphic">
          <ac:chgData name="Elin Hoffman" userId="a2599513-e340-4996-a3a8-180e7af7950c" providerId="ADAL" clId="{2C255B75-C64B-5F50-B0ED-AD003553D8A7}" dt="2026-01-08T16:24:28.351" v="19" actId="20577"/>
          <ac:graphicFrameMkLst>
            <pc:docMk/>
            <pc:sldMk cId="12051560" sldId="311"/>
            <ac:graphicFrameMk id="2" creationId="{EAFECFE0-4DDA-B877-7E92-5FFF044EB178}"/>
          </ac:graphicFrameMkLst>
        </pc:graphicFrameChg>
      </pc:sldChg>
      <pc:sldChg chg="modSp">
        <pc:chgData name="Elin Hoffman" userId="a2599513-e340-4996-a3a8-180e7af7950c" providerId="ADAL" clId="{2C255B75-C64B-5F50-B0ED-AD003553D8A7}" dt="2026-01-08T16:10:20.020" v="3"/>
        <pc:sldMkLst>
          <pc:docMk/>
          <pc:sldMk cId="3676434157" sldId="315"/>
        </pc:sldMkLst>
        <pc:spChg chg="mod">
          <ac:chgData name="Elin Hoffman" userId="a2599513-e340-4996-a3a8-180e7af7950c" providerId="ADAL" clId="{2C255B75-C64B-5F50-B0ED-AD003553D8A7}" dt="2026-01-08T16:10:06.905" v="2"/>
          <ac:spMkLst>
            <pc:docMk/>
            <pc:sldMk cId="3676434157" sldId="315"/>
            <ac:spMk id="3" creationId="{AFA55ACC-A68C-F744-AEF7-6E2DD5D75B68}"/>
          </ac:spMkLst>
        </pc:spChg>
        <pc:spChg chg="mod">
          <ac:chgData name="Elin Hoffman" userId="a2599513-e340-4996-a3a8-180e7af7950c" providerId="ADAL" clId="{2C255B75-C64B-5F50-B0ED-AD003553D8A7}" dt="2026-01-08T16:10:06.905" v="2"/>
          <ac:spMkLst>
            <pc:docMk/>
            <pc:sldMk cId="3676434157" sldId="315"/>
            <ac:spMk id="4" creationId="{5FF5F028-778A-374A-8A18-3A1AEF946B4D}"/>
          </ac:spMkLst>
        </pc:spChg>
        <pc:spChg chg="mod">
          <ac:chgData name="Elin Hoffman" userId="a2599513-e340-4996-a3a8-180e7af7950c" providerId="ADAL" clId="{2C255B75-C64B-5F50-B0ED-AD003553D8A7}" dt="2026-01-08T16:10:20.020" v="3"/>
          <ac:spMkLst>
            <pc:docMk/>
            <pc:sldMk cId="3676434157" sldId="315"/>
            <ac:spMk id="8" creationId="{2A50931F-8FCD-D30D-351D-6E5FF61172A4}"/>
          </ac:spMkLst>
        </pc:spChg>
        <pc:spChg chg="mod">
          <ac:chgData name="Elin Hoffman" userId="a2599513-e340-4996-a3a8-180e7af7950c" providerId="ADAL" clId="{2C255B75-C64B-5F50-B0ED-AD003553D8A7}" dt="2026-01-08T16:10:20.020" v="3"/>
          <ac:spMkLst>
            <pc:docMk/>
            <pc:sldMk cId="3676434157" sldId="315"/>
            <ac:spMk id="13" creationId="{51A4F9A6-C51C-4787-FE59-7F1F60F612A0}"/>
          </ac:spMkLst>
        </pc:spChg>
      </pc:sldChg>
      <pc:sldChg chg="modSp">
        <pc:chgData name="Elin Hoffman" userId="a2599513-e340-4996-a3a8-180e7af7950c" providerId="ADAL" clId="{2C255B75-C64B-5F50-B0ED-AD003553D8A7}" dt="2026-01-08T16:10:20.020" v="3"/>
        <pc:sldMkLst>
          <pc:docMk/>
          <pc:sldMk cId="665182791" sldId="316"/>
        </pc:sldMkLst>
        <pc:spChg chg="mod">
          <ac:chgData name="Elin Hoffman" userId="a2599513-e340-4996-a3a8-180e7af7950c" providerId="ADAL" clId="{2C255B75-C64B-5F50-B0ED-AD003553D8A7}" dt="2026-01-08T16:10:06.905" v="2"/>
          <ac:spMkLst>
            <pc:docMk/>
            <pc:sldMk cId="665182791" sldId="316"/>
            <ac:spMk id="3" creationId="{C4CC0AF0-7D70-E847-A2C3-48E4FDA2249E}"/>
          </ac:spMkLst>
        </pc:spChg>
        <pc:spChg chg="mod">
          <ac:chgData name="Elin Hoffman" userId="a2599513-e340-4996-a3a8-180e7af7950c" providerId="ADAL" clId="{2C255B75-C64B-5F50-B0ED-AD003553D8A7}" dt="2026-01-08T16:10:20.020" v="3"/>
          <ac:spMkLst>
            <pc:docMk/>
            <pc:sldMk cId="665182791" sldId="316"/>
            <ac:spMk id="8" creationId="{6CB8BD4E-D835-4BD9-8FBE-672CF3191DC8}"/>
          </ac:spMkLst>
        </pc:spChg>
      </pc:sldChg>
      <pc:sldMasterChg chg="delSp mod modSldLayout">
        <pc:chgData name="Elin Hoffman" userId="a2599513-e340-4996-a3a8-180e7af7950c" providerId="ADAL" clId="{2C255B75-C64B-5F50-B0ED-AD003553D8A7}" dt="2026-01-08T16:11:28.775" v="9" actId="478"/>
        <pc:sldMasterMkLst>
          <pc:docMk/>
          <pc:sldMasterMk cId="3595170883" sldId="2147483648"/>
        </pc:sldMasterMkLst>
        <pc:sldLayoutChg chg="delSp mod">
          <pc:chgData name="Elin Hoffman" userId="a2599513-e340-4996-a3a8-180e7af7950c" providerId="ADAL" clId="{2C255B75-C64B-5F50-B0ED-AD003553D8A7}" dt="2026-01-08T16:11:28.775" v="9" actId="478"/>
          <pc:sldLayoutMkLst>
            <pc:docMk/>
            <pc:sldMasterMk cId="3595170883" sldId="2147483648"/>
            <pc:sldLayoutMk cId="1368715361" sldId="2147483673"/>
          </pc:sldLayoutMkLst>
        </pc:sldLayoutChg>
        <pc:sldLayoutChg chg="addSp delSp modSp mod">
          <pc:chgData name="Elin Hoffman" userId="a2599513-e340-4996-a3a8-180e7af7950c" providerId="ADAL" clId="{2C255B75-C64B-5F50-B0ED-AD003553D8A7}" dt="2026-01-08T16:11:19.091" v="8"/>
          <pc:sldLayoutMkLst>
            <pc:docMk/>
            <pc:sldMasterMk cId="3595170883" sldId="2147483648"/>
            <pc:sldLayoutMk cId="95236227" sldId="2147483695"/>
          </pc:sldLayoutMkLst>
          <pc:picChg chg="add mod">
            <ac:chgData name="Elin Hoffman" userId="a2599513-e340-4996-a3a8-180e7af7950c" providerId="ADAL" clId="{2C255B75-C64B-5F50-B0ED-AD003553D8A7}" dt="2026-01-08T16:11:19.091" v="8"/>
            <ac:picMkLst>
              <pc:docMk/>
              <pc:sldMasterMk cId="3595170883" sldId="2147483648"/>
              <pc:sldLayoutMk cId="95236227" sldId="2147483695"/>
              <ac:picMk id="3" creationId="{B9C14976-29EA-3E21-2CF8-41F03212B8A6}"/>
            </ac:picMkLst>
          </pc:picChg>
        </pc:sldLayoutChg>
        <pc:sldLayoutChg chg="addSp delSp modSp mod">
          <pc:chgData name="Elin Hoffman" userId="a2599513-e340-4996-a3a8-180e7af7950c" providerId="ADAL" clId="{2C255B75-C64B-5F50-B0ED-AD003553D8A7}" dt="2026-01-08T16:10:55.343" v="5"/>
          <pc:sldLayoutMkLst>
            <pc:docMk/>
            <pc:sldMasterMk cId="3595170883" sldId="2147483648"/>
            <pc:sldLayoutMk cId="1328488519" sldId="2147483696"/>
          </pc:sldLayoutMkLst>
          <pc:picChg chg="add mod">
            <ac:chgData name="Elin Hoffman" userId="a2599513-e340-4996-a3a8-180e7af7950c" providerId="ADAL" clId="{2C255B75-C64B-5F50-B0ED-AD003553D8A7}" dt="2026-01-08T16:10:55.343" v="5"/>
            <ac:picMkLst>
              <pc:docMk/>
              <pc:sldMasterMk cId="3595170883" sldId="2147483648"/>
              <pc:sldLayoutMk cId="1328488519" sldId="2147483696"/>
              <ac:picMk id="5" creationId="{C276FDD5-A964-0BF9-A541-AAC62BB6A5CC}"/>
            </ac:picMkLst>
          </pc:picChg>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kalkylblad.xlsx"/><Relationship Id="rId3"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552355295827279"/>
          <c:y val="3.1746031746031703E-2"/>
          <c:w val="0.6066689505316224"/>
          <c:h val="0.6691405707251592"/>
        </c:manualLayout>
      </c:layout>
      <c:barChart>
        <c:barDir val="bar"/>
        <c:grouping val="percentStacked"/>
        <c:varyColors val="0"/>
        <c:ser>
          <c:idx val="0"/>
          <c:order val="0"/>
          <c:tx>
            <c:strRef>
              <c:f>Sheet1!$B$1</c:f>
              <c:strCache>
                <c:ptCount val="1"/>
                <c:pt idx="0">
                  <c:v>Nej, aldrig</c:v>
                </c:pt>
              </c:strCache>
            </c:strRef>
          </c:tx>
          <c:spPr>
            <a:solidFill>
              <a:srgbClr val="EA5901"/>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Sheet1!$B$2:$B$4</c:f>
              <c:numCache>
                <c:formatCode>General</c:formatCode>
                <c:ptCount val="3"/>
                <c:pt idx="0">
                  <c:v>0.0</c:v>
                </c:pt>
                <c:pt idx="1">
                  <c:v>0.2</c:v>
                </c:pt>
                <c:pt idx="2">
                  <c:v>0.15</c:v>
                </c:pt>
              </c:numCache>
            </c:numRef>
          </c:val>
          <c:extLst>
            <c:ext xmlns:c16="http://schemas.microsoft.com/office/drawing/2014/chart" uri="{C3380CC4-5D6E-409C-BE32-E72D297353CC}">
              <c16:uniqueId val="{00000000-403D-2644-AD15-9B90A5F575D7}"/>
            </c:ext>
          </c:extLst>
        </c:ser>
        <c:ser>
          <c:idx val="1"/>
          <c:order val="1"/>
          <c:tx>
            <c:strRef>
              <c:f>Sheet1!$C$1</c:f>
              <c:strCache>
                <c:ptCount val="1"/>
                <c:pt idx="0">
                  <c:v>Ibland</c:v>
                </c:pt>
              </c:strCache>
            </c:strRef>
          </c:tx>
          <c:spPr>
            <a:solidFill>
              <a:srgbClr val="F7E284"/>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Sheet1!$C$2:$C$4</c:f>
              <c:numCache>
                <c:formatCode>General</c:formatCode>
                <c:ptCount val="3"/>
                <c:pt idx="0">
                  <c:v>0.0952380952380952</c:v>
                </c:pt>
                <c:pt idx="1">
                  <c:v>0.1</c:v>
                </c:pt>
                <c:pt idx="2">
                  <c:v>0.1</c:v>
                </c:pt>
              </c:numCache>
            </c:numRef>
          </c:val>
          <c:extLst>
            <c:ext xmlns:c16="http://schemas.microsoft.com/office/drawing/2014/chart" uri="{C3380CC4-5D6E-409C-BE32-E72D297353CC}">
              <c16:uniqueId val="{00000001-403D-2644-AD15-9B90A5F575D7}"/>
            </c:ext>
          </c:extLst>
        </c:ser>
        <c:ser>
          <c:idx val="2"/>
          <c:order val="2"/>
          <c:tx>
            <c:strRef>
              <c:f>Sheet1!$D$1</c:f>
              <c:strCache>
                <c:ptCount val="1"/>
                <c:pt idx="0">
                  <c:v>Ja, alltid</c:v>
                </c:pt>
              </c:strCache>
            </c:strRef>
          </c:tx>
          <c:spPr>
            <a:solidFill>
              <a:srgbClr val="65B44B"/>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Sheet1!$D$2:$D$4</c:f>
              <c:numCache>
                <c:formatCode>General</c:formatCode>
                <c:ptCount val="3"/>
                <c:pt idx="0">
                  <c:v>0.9047619047619048</c:v>
                </c:pt>
                <c:pt idx="1">
                  <c:v>0.7</c:v>
                </c:pt>
                <c:pt idx="2">
                  <c:v>0.75</c:v>
                </c:pt>
              </c:numCache>
            </c:numRef>
          </c:val>
          <c:extLst>
            <c:ext xmlns:c16="http://schemas.microsoft.com/office/drawing/2014/chart" uri="{C3380CC4-5D6E-409C-BE32-E72D297353CC}">
              <c16:uniqueId val="{00000002-403D-2644-AD15-9B90A5F575D7}"/>
            </c:ext>
          </c:extLst>
        </c:ser>
        <c:dLbls>
          <c:showLegendKey val="0"/>
          <c:showVal val="1"/>
          <c:showCatName val="0"/>
          <c:showSerName val="0"/>
          <c:showPercent val="0"/>
          <c:showBubbleSize val="0"/>
        </c:dLbls>
        <c:gapWidth val="50"/>
        <c:overlap val="100"/>
        <c:axId val="2098330648"/>
        <c:axId val="2098327624"/>
      </c:barChart>
      <c:catAx>
        <c:axId val="2098330648"/>
        <c:scaling>
          <c:orientation val="maxMin"/>
        </c:scaling>
        <c:delete val="0"/>
        <c:axPos val="l"/>
        <c:numFmt formatCode="General" sourceLinked="1"/>
        <c:majorTickMark val="none"/>
        <c:minorTickMark val="none"/>
        <c:tickLblPos val="nextTo"/>
        <c:spPr>
          <a:ln>
            <a:solidFill>
              <a:sysClr val="windowText" lastClr="000000">
                <a:alpha val="20000"/>
              </a:sysClr>
            </a:solidFill>
          </a:ln>
        </c:spPr>
        <c:txPr>
          <a:bodyPr/>
          <a:lstStyle/>
          <a:p>
            <a:pPr algn="r">
              <a:defRPr/>
            </a:pPr>
            <a:endParaRPr lang="sv-SE"/>
          </a:p>
        </c:txPr>
        <c:crossAx val="2098327624"/>
        <c:crosses val="autoZero"/>
        <c:auto val="1"/>
        <c:lblAlgn val="ctr"/>
        <c:lblOffset val="100"/>
        <c:noMultiLvlLbl val="0"/>
      </c:catAx>
      <c:valAx>
        <c:axId val="2098327624"/>
        <c:scaling>
          <c:orientation val="minMax"/>
        </c:scaling>
        <c:delete val="0"/>
        <c:axPos val="t"/>
        <c:majorGridlines>
          <c:spPr>
            <a:ln>
              <a:solidFill>
                <a:sysClr val="windowText" lastClr="000000">
                  <a:alpha val="30000"/>
                </a:sysClr>
              </a:solidFill>
            </a:ln>
          </c:spPr>
        </c:majorGridlines>
        <c:numFmt formatCode="0%" sourceLinked="1"/>
        <c:majorTickMark val="out"/>
        <c:minorTickMark val="none"/>
        <c:tickLblPos val="nextTo"/>
        <c:spPr>
          <a:ln>
            <a:solidFill>
              <a:sysClr val="windowText" lastClr="000000">
                <a:tint val="75000"/>
                <a:shade val="95000"/>
                <a:satMod val="105000"/>
                <a:alpha val="0"/>
              </a:sysClr>
            </a:solidFill>
          </a:ln>
        </c:spPr>
        <c:crossAx val="2098330648"/>
        <c:crosses val="autoZero"/>
        <c:crossBetween val="between"/>
        <c:majorUnit val="0.2"/>
      </c:valAx>
    </c:plotArea>
    <c:legend>
      <c:legendPos val="b"/>
      <c:layout>
        <c:manualLayout>
          <c:xMode val="edge"/>
          <c:yMode val="edge"/>
          <c:x val="0.32451116653942663"/>
          <c:y val="0.8452145415378185"/>
          <c:w val="0.67117307890418432"/>
          <c:h val="5.4334139206738727E-2"/>
        </c:manualLayout>
      </c:layout>
      <c:overlay val="0"/>
    </c:legend>
    <c:plotVisOnly val="1"/>
    <c:dispBlanksAs val="gap"/>
    <c:showDLblsOverMax val="0"/>
  </c:chart>
  <c:spPr>
    <a:ln>
      <a:noFill/>
    </a:ln>
  </c:spPr>
  <c:txPr>
    <a:bodyPr/>
    <a:lstStyle/>
    <a:p>
      <a:pPr>
        <a:defRPr sz="900" b="0" i="0">
          <a:latin typeface="Univers LT Std 55" panose="020B0603020202020204" pitchFamily="34" charset="0"/>
        </a:defRPr>
      </a:pPr>
      <a:endParaRPr lang="sv-SE"/>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0.93151</cdr:x>
      <cdr:y>0.16871</cdr:y>
    </cdr:from>
    <cdr:to>
      <cdr:x>1</cdr:x>
      <cdr:y>0.69939</cdr:y>
    </cdr:to>
    <cdr:sp macro="" textlink="">
      <cdr:nvSpPr>
        <cdr:cNvPr id="2" name="textruta 2"/>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4"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7"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9"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8"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1"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4"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3" name="textruta 2">
          <a:extLst xmlns:a="http://schemas.openxmlformats.org/drawingml/2006/main">
            <a:ext uri="{FF2B5EF4-FFF2-40B4-BE49-F238E27FC236}">
              <a16:creationId xmlns:a16="http://schemas.microsoft.com/office/drawing/2014/main" id="{A5CAF0E8-5052-FFDE-54B2-A751728EA037}"/>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0"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2"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3"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7"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E76F-0769-4A4C-A258-7A612D127327}" type="datetimeFigureOut">
              <a:rPr lang="sv-SE" smtClean="0"/>
              <a:t>2026-01-15</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0A8A9-562A-0545-A15D-48B02F86DA8B}" type="slidenum">
              <a:rPr lang="sv-SE" smtClean="0"/>
              <a:t>‹#›</a:t>
            </a:fld>
            <a:endParaRPr lang="sv-SE"/>
          </a:p>
        </p:txBody>
      </p:sp>
    </p:spTree>
    <p:extLst>
      <p:ext uri="{BB962C8B-B14F-4D97-AF65-F5344CB8AC3E}">
        <p14:creationId xmlns:p14="http://schemas.microsoft.com/office/powerpoint/2010/main" val="68232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5</a:t>
            </a:fld>
            <a:endParaRPr lang="sv-SE"/>
          </a:p>
        </p:txBody>
      </p:sp>
    </p:spTree>
    <p:extLst>
      <p:ext uri="{BB962C8B-B14F-4D97-AF65-F5344CB8AC3E}">
        <p14:creationId xmlns:p14="http://schemas.microsoft.com/office/powerpoint/2010/main" val="2809117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6</a:t>
            </a:fld>
            <a:endParaRPr lang="sv-SE"/>
          </a:p>
        </p:txBody>
      </p:sp>
    </p:spTree>
    <p:extLst>
      <p:ext uri="{BB962C8B-B14F-4D97-AF65-F5344CB8AC3E}">
        <p14:creationId xmlns:p14="http://schemas.microsoft.com/office/powerpoint/2010/main" val="151234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8</a:t>
            </a:fld>
            <a:endParaRPr lang="sv-SE"/>
          </a:p>
        </p:txBody>
      </p:sp>
    </p:spTree>
    <p:extLst>
      <p:ext uri="{BB962C8B-B14F-4D97-AF65-F5344CB8AC3E}">
        <p14:creationId xmlns:p14="http://schemas.microsoft.com/office/powerpoint/2010/main" val="326326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id="{F7488912-E437-1746-AC8B-1FB95D9B149A}"/>
              </a:ext>
              <a:ext uri="{C183D7F6-B498-43B3-948B-1728B52AA6E4}">
                <adec:decorative xmlns:adec="http://schemas.microsoft.com/office/drawing/2017/decorative" val="1"/>
              </a:ext>
            </a:extLst>
          </p:cNvPr>
          <p:cNvSpPr/>
          <p:nvPr userDrawn="1"/>
        </p:nvSpPr>
        <p:spPr>
          <a:xfrm>
            <a:off x="3847036" y="4382277"/>
            <a:ext cx="2792942" cy="24926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Rektangel 28">
            <a:extLst>
              <a:ext uri="{FF2B5EF4-FFF2-40B4-BE49-F238E27FC236}">
                <a16:creationId xmlns:a16="http://schemas.microsoft.com/office/drawing/2014/main" id="{4A388E02-8E26-5A46-B06D-AF15C39B6A54}"/>
              </a:ext>
              <a:ext uri="{C183D7F6-B498-43B3-948B-1728B52AA6E4}">
                <adec:decorative xmlns:adec="http://schemas.microsoft.com/office/drawing/2017/decorative" val="1"/>
              </a:ext>
            </a:extLst>
          </p:cNvPr>
          <p:cNvSpPr/>
          <p:nvPr userDrawn="1"/>
        </p:nvSpPr>
        <p:spPr>
          <a:xfrm>
            <a:off x="1878859" y="1354667"/>
            <a:ext cx="2792942" cy="5520266"/>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Rektangel 27">
            <a:extLst>
              <a:ext uri="{FF2B5EF4-FFF2-40B4-BE49-F238E27FC236}">
                <a16:creationId xmlns:a16="http://schemas.microsoft.com/office/drawing/2014/main" id="{BB6D7C88-FA54-8C47-8BD7-8FF36AD08A8B}"/>
              </a:ext>
              <a:ext uri="{C183D7F6-B498-43B3-948B-1728B52AA6E4}">
                <adec:decorative xmlns:adec="http://schemas.microsoft.com/office/drawing/2017/decorative" val="1"/>
              </a:ext>
            </a:extLst>
          </p:cNvPr>
          <p:cNvSpPr/>
          <p:nvPr userDrawn="1"/>
        </p:nvSpPr>
        <p:spPr>
          <a:xfrm>
            <a:off x="-66675" y="1"/>
            <a:ext cx="2792942" cy="6858000"/>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8"/>
            <a:ext cx="5995737" cy="1166779"/>
          </a:xfrm>
        </p:spPr>
        <p:txBody>
          <a:bodyPr>
            <a:normAutofit/>
          </a:bodyPr>
          <a:lstStyle>
            <a:lvl1pPr marL="0" indent="0" algn="ctr">
              <a:buNone/>
              <a:defRPr sz="2400" b="0">
                <a:solidFill>
                  <a:schemeClr val="tx1"/>
                </a:solidFill>
                <a:latin typeface="+mj-lt"/>
                <a:ea typeface="Verdana" panose="020B0604030504040204" pitchFamily="34" charset="0"/>
                <a:cs typeface="Verdana" panose="020B060403050404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1476656"/>
            <a:ext cx="6781800" cy="1166779"/>
          </a:xfrm>
        </p:spPr>
        <p:txBody>
          <a:bodyPr anchor="b">
            <a:normAutofit/>
          </a:bodyPr>
          <a:lstStyle>
            <a:lvl1pPr algn="ctr">
              <a:defRPr sz="3600" b="1" i="0">
                <a:solidFill>
                  <a:schemeClr val="tx1"/>
                </a:solidFill>
                <a:latin typeface="+mj-lt"/>
                <a:cs typeface="Arial Black" panose="020B0604020202020204" pitchFamily="34" charset="0"/>
              </a:defRPr>
            </a:lvl1pPr>
          </a:lstStyle>
          <a:p>
            <a:r>
              <a:rPr lang="sv-SE" dirty="0"/>
              <a:t>Rubrik för rapport</a:t>
            </a:r>
          </a:p>
        </p:txBody>
      </p:sp>
    </p:spTree>
    <p:extLst>
      <p:ext uri="{BB962C8B-B14F-4D97-AF65-F5344CB8AC3E}">
        <p14:creationId xmlns:p14="http://schemas.microsoft.com/office/powerpoint/2010/main" val="2805110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037328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 innehåll utan kan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6A96705-57B4-0843-A212-77192500B1F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5C706AC9-93B9-754F-9E0C-BE3E03AB6FD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4" name="Platshållare för datum 3">
            <a:extLst>
              <a:ext uri="{FF2B5EF4-FFF2-40B4-BE49-F238E27FC236}">
                <a16:creationId xmlns:a16="http://schemas.microsoft.com/office/drawing/2014/main" id="{C3D52669-0E6C-1840-9713-AA3542FA3940}"/>
              </a:ext>
              <a:ext uri="{C183D7F6-B498-43B3-948B-1728B52AA6E4}">
                <adec:decorative xmlns:adec="http://schemas.microsoft.com/office/drawing/2017/decorative" val="1"/>
              </a:ext>
            </a:extLst>
          </p:cNvPr>
          <p:cNvSpPr>
            <a:spLocks noGrp="1"/>
          </p:cNvSpPr>
          <p:nvPr>
            <p:ph type="dt" sz="half" idx="10"/>
          </p:nvPr>
        </p:nvSpPr>
        <p:spPr>
          <a:xfrm>
            <a:off x="477243" y="6343423"/>
            <a:ext cx="1074831" cy="330856"/>
          </a:xfrm>
        </p:spPr>
        <p:txBody>
          <a:bodyPr/>
          <a:lstStyle/>
          <a:p>
            <a:fld id="{30DE30AE-D41D-1B42-9F9E-DEBE1EF30DEF}" type="datetimeFigureOut">
              <a:rPr lang="sv-SE" smtClean="0"/>
              <a:t>2026-01-15</a:t>
            </a:fld>
            <a:endParaRPr lang="sv-SE" dirty="0"/>
          </a:p>
        </p:txBody>
      </p:sp>
      <p:sp>
        <p:nvSpPr>
          <p:cNvPr id="3" name="Platshållare för innehåll 2">
            <a:extLst>
              <a:ext uri="{FF2B5EF4-FFF2-40B4-BE49-F238E27FC236}">
                <a16:creationId xmlns:a16="http://schemas.microsoft.com/office/drawing/2014/main" id="{5F676901-F9C7-3644-9552-4487EB53E3E8}"/>
              </a:ext>
            </a:extLst>
          </p:cNvPr>
          <p:cNvSpPr>
            <a:spLocks noGrp="1"/>
          </p:cNvSpPr>
          <p:nvPr>
            <p:ph idx="1"/>
          </p:nvPr>
        </p:nvSpPr>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cxnSp>
        <p:nvCxnSpPr>
          <p:cNvPr id="8" name="Rak 7">
            <a:extLst>
              <a:ext uri="{FF2B5EF4-FFF2-40B4-BE49-F238E27FC236}">
                <a16:creationId xmlns:a16="http://schemas.microsoft.com/office/drawing/2014/main" id="{90964437-A60B-5740-8BAC-4B1934ACE4E1}"/>
              </a:ext>
            </a:extLst>
          </p:cNvPr>
          <p:cNvCxnSpPr>
            <a:cxnSpLocks/>
          </p:cNvCxnSpPr>
          <p:nvPr userDrawn="1"/>
        </p:nvCxnSpPr>
        <p:spPr>
          <a:xfrm flipV="1">
            <a:off x="489588" y="1376366"/>
            <a:ext cx="8939171" cy="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ubrik 1">
            <a:extLst>
              <a:ext uri="{FF2B5EF4-FFF2-40B4-BE49-F238E27FC236}">
                <a16:creationId xmlns:a16="http://schemas.microsoft.com/office/drawing/2014/main" id="{775177C9-7FBD-1847-A139-18F834CCC0F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10" name="Rektangel 9">
            <a:extLst>
              <a:ext uri="{FF2B5EF4-FFF2-40B4-BE49-F238E27FC236}">
                <a16:creationId xmlns:a16="http://schemas.microsoft.com/office/drawing/2014/main" id="{27CACEF4-E528-794B-9CAA-465F7A48ADD0}"/>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Tree>
    <p:extLst>
      <p:ext uri="{BB962C8B-B14F-4D97-AF65-F5344CB8AC3E}">
        <p14:creationId xmlns:p14="http://schemas.microsoft.com/office/powerpoint/2010/main" val="386485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rubriker utan kant">
    <p:spTree>
      <p:nvGrpSpPr>
        <p:cNvPr id="1" name=""/>
        <p:cNvGrpSpPr/>
        <p:nvPr/>
      </p:nvGrpSpPr>
      <p:grpSpPr>
        <a:xfrm>
          <a:off x="0" y="0"/>
          <a:ext cx="0" cy="0"/>
          <a:chOff x="0" y="0"/>
          <a:chExt cx="0" cy="0"/>
        </a:xfrm>
      </p:grpSpPr>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a:t>
            </a:r>
            <a:endParaRPr lang="sv-SE" dirty="0"/>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3330B1BF-D62F-0142-A411-292AAEFBD3FB}"/>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8" name="Platshållare för innehåll 2">
            <a:extLst>
              <a:ext uri="{FF2B5EF4-FFF2-40B4-BE49-F238E27FC236}">
                <a16:creationId xmlns:a16="http://schemas.microsoft.com/office/drawing/2014/main" id="{FC0D75DC-00CA-C545-909E-A73F3E2EEAD0}"/>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
        <p:nvSpPr>
          <p:cNvPr id="13" name="Rektangel 12">
            <a:extLst>
              <a:ext uri="{FF2B5EF4-FFF2-40B4-BE49-F238E27FC236}">
                <a16:creationId xmlns:a16="http://schemas.microsoft.com/office/drawing/2014/main" id="{1B98114D-4688-EE40-B9CE-CA7268FBEB78}"/>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4" name="Rak 13">
            <a:extLst>
              <a:ext uri="{FF2B5EF4-FFF2-40B4-BE49-F238E27FC236}">
                <a16:creationId xmlns:a16="http://schemas.microsoft.com/office/drawing/2014/main" id="{B7DC3CB1-B2ED-4A4A-9A7B-60FBFAE92ECD}"/>
              </a:ext>
            </a:extLst>
          </p:cNvPr>
          <p:cNvCxnSpPr>
            <a:cxnSpLocks/>
          </p:cNvCxnSpPr>
          <p:nvPr userDrawn="1"/>
        </p:nvCxnSpPr>
        <p:spPr>
          <a:xfrm>
            <a:off x="489588" y="137636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354DEEA4-A1AF-F34E-BFB4-C02AF0D8688C}"/>
              </a:ext>
            </a:extLst>
          </p:cNvPr>
          <p:cNvCxnSpPr>
            <a:cxnSpLocks/>
          </p:cNvCxnSpPr>
          <p:nvPr userDrawn="1"/>
        </p:nvCxnSpPr>
        <p:spPr>
          <a:xfrm>
            <a:off x="4981132" y="137314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409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2 kolumner. Utan kant.">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1">
            <a:extLst>
              <a:ext uri="{FF2B5EF4-FFF2-40B4-BE49-F238E27FC236}">
                <a16:creationId xmlns:a16="http://schemas.microsoft.com/office/drawing/2014/main" id="{FC60CA81-45A0-1D4F-8911-EB3D2A06930A}"/>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9" name="Rektangel 8">
            <a:extLst>
              <a:ext uri="{FF2B5EF4-FFF2-40B4-BE49-F238E27FC236}">
                <a16:creationId xmlns:a16="http://schemas.microsoft.com/office/drawing/2014/main" id="{C7748971-8DCA-E749-B406-23A7046789D2}"/>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0" name="Rak 9">
            <a:extLst>
              <a:ext uri="{FF2B5EF4-FFF2-40B4-BE49-F238E27FC236}">
                <a16:creationId xmlns:a16="http://schemas.microsoft.com/office/drawing/2014/main" id="{6C16FC93-AFF0-5F41-BE03-7439BBD9B58F}"/>
              </a:ext>
            </a:extLst>
          </p:cNvPr>
          <p:cNvCxnSpPr>
            <a:cxnSpLocks/>
          </p:cNvCxnSpPr>
          <p:nvPr userDrawn="1"/>
        </p:nvCxnSpPr>
        <p:spPr>
          <a:xfrm>
            <a:off x="489588" y="1376367"/>
            <a:ext cx="8878374"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96B2994-E2D3-904E-9882-952AE504C487}"/>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F8527684-5CE4-6E42-B697-1AFD498922D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spTree>
    <p:extLst>
      <p:ext uri="{BB962C8B-B14F-4D97-AF65-F5344CB8AC3E}">
        <p14:creationId xmlns:p14="http://schemas.microsoft.com/office/powerpoint/2010/main" val="14252796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42007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60168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71954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052440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BFD1002-3AE4-274D-A3F4-F792A6508D7B}"/>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84ADB83-AACF-E74F-B97D-DE6FBC2A61DE}"/>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436052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3_Rubrikbi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46B33DE-17B6-BF47-B65F-F62E8FBFFFD8}"/>
              </a:ext>
            </a:extLst>
          </p:cNvPr>
          <p:cNvSpPr/>
          <p:nvPr userDrawn="1"/>
        </p:nvSpPr>
        <p:spPr>
          <a:xfrm>
            <a:off x="0" y="-2"/>
            <a:ext cx="9906000"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562100" y="3088525"/>
            <a:ext cx="6781799" cy="1166779"/>
          </a:xfrm>
        </p:spPr>
        <p:txBody>
          <a:bodyPr>
            <a:normAutofit/>
          </a:bodyPr>
          <a:lstStyle>
            <a:lvl1pPr marL="0" indent="0" algn="ctr">
              <a:buNone/>
              <a:defRPr sz="2400" b="0">
                <a:solidFill>
                  <a:schemeClr val="bg1"/>
                </a:solidFill>
                <a:latin typeface="+mn-lt"/>
                <a:ea typeface="Verdana" panose="020B060403050404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628775" y="1663044"/>
            <a:ext cx="6781800" cy="1166779"/>
          </a:xfrm>
        </p:spPr>
        <p:txBody>
          <a:bodyPr anchor="b">
            <a:normAutofit/>
          </a:bodyPr>
          <a:lstStyle>
            <a:lvl1pPr algn="ctr">
              <a:defRPr sz="3600" b="1" i="0">
                <a:solidFill>
                  <a:schemeClr val="bg1"/>
                </a:solidFill>
                <a:latin typeface="+mj-lt"/>
                <a:cs typeface="Arial" panose="020B0604020202020204" pitchFamily="34" charset="0"/>
              </a:defRPr>
            </a:lvl1pPr>
          </a:lstStyle>
          <a:p>
            <a:r>
              <a:rPr lang="sv-SE" dirty="0"/>
              <a:t>Rubrik för rapport</a:t>
            </a:r>
          </a:p>
        </p:txBody>
      </p:sp>
      <p:pic>
        <p:nvPicPr>
          <p:cNvPr id="5" name="Bildobjekt 4">
            <a:extLst>
              <a:ext uri="{FF2B5EF4-FFF2-40B4-BE49-F238E27FC236}">
                <a16:creationId xmlns:a16="http://schemas.microsoft.com/office/drawing/2014/main" id="{C276FDD5-A964-0BF9-A541-AAC62BB6A5CC}"/>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13284885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291017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2114502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9210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207346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C7D7252-525E-BF4D-BCB1-B49DDEC2D6FF}"/>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A2D7853-23A8-6E40-974C-BFCE653F5F1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626562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268217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269303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782634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004457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E5629219-45CB-4540-BA1E-8F817DCF93A0}"/>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EE518F1-2EA3-0C45-B1C6-BFD09739AA25}"/>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410112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5979944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953198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1"/>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07849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475052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699405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Alternativ bi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6BF409F0-F454-D648-ABEC-DDDFB770FBED}"/>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FA2E6CEA-7338-6843-A9AA-8D3D06B5FC06}"/>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70B4B28A-DD6D-4941-A438-D37D93C8004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bild 2">
            <a:extLst>
              <a:ext uri="{FF2B5EF4-FFF2-40B4-BE49-F238E27FC236}">
                <a16:creationId xmlns:a16="http://schemas.microsoft.com/office/drawing/2014/main" id="{71BF09BB-538B-F54B-A6FA-26CD048B008D}"/>
              </a:ext>
            </a:extLst>
          </p:cNvPr>
          <p:cNvSpPr>
            <a:spLocks noGrp="1"/>
          </p:cNvSpPr>
          <p:nvPr>
            <p:ph type="pic" idx="1"/>
          </p:nvPr>
        </p:nvSpPr>
        <p:spPr>
          <a:xfrm>
            <a:off x="4211341" y="987428"/>
            <a:ext cx="5014913"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BF89B414-A9D1-3B4B-A443-E6DC5C99FCAF}"/>
              </a:ext>
            </a:extLst>
          </p:cNvPr>
          <p:cNvSpPr>
            <a:spLocks noGrp="1"/>
          </p:cNvSpPr>
          <p:nvPr>
            <p:ph type="body" sz="half" idx="2"/>
          </p:nvPr>
        </p:nvSpPr>
        <p:spPr>
          <a:xfrm>
            <a:off x="682329" y="2057400"/>
            <a:ext cx="3194943"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sv-SE"/>
              <a:t>Klicka här för att ändra format på bakgrundstexten</a:t>
            </a:r>
          </a:p>
        </p:txBody>
      </p:sp>
      <p:sp>
        <p:nvSpPr>
          <p:cNvPr id="2" name="Rubrik 1">
            <a:extLst>
              <a:ext uri="{FF2B5EF4-FFF2-40B4-BE49-F238E27FC236}">
                <a16:creationId xmlns:a16="http://schemas.microsoft.com/office/drawing/2014/main" id="{85BFC5F2-13D6-064D-9D87-09BF0211A8D9}"/>
              </a:ext>
            </a:extLst>
          </p:cNvPr>
          <p:cNvSpPr>
            <a:spLocks noGrp="1"/>
          </p:cNvSpPr>
          <p:nvPr>
            <p:ph type="title"/>
          </p:nvPr>
        </p:nvSpPr>
        <p:spPr>
          <a:xfrm>
            <a:off x="682329" y="457200"/>
            <a:ext cx="3194943" cy="1600200"/>
          </a:xfrm>
        </p:spPr>
        <p:txBody>
          <a:bodyPr anchor="b"/>
          <a:lstStyle>
            <a:lvl1pPr>
              <a:defRPr sz="3200"/>
            </a:lvl1pPr>
          </a:lstStyle>
          <a:p>
            <a:r>
              <a:rPr lang="sv-SE"/>
              <a:t>Klicka här för att ändra mall för rubrikformat</a:t>
            </a:r>
          </a:p>
        </p:txBody>
      </p:sp>
    </p:spTree>
    <p:extLst>
      <p:ext uri="{BB962C8B-B14F-4D97-AF65-F5344CB8AC3E}">
        <p14:creationId xmlns:p14="http://schemas.microsoft.com/office/powerpoint/2010/main" val="1127313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06DD1E4-901E-3340-9FD2-14A78887B384}"/>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C950A1F8-9E83-BF49-B74A-90C3EB34A3E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4" name="Platshållare för datum 3">
            <a:extLst>
              <a:ext uri="{FF2B5EF4-FFF2-40B4-BE49-F238E27FC236}">
                <a16:creationId xmlns:a16="http://schemas.microsoft.com/office/drawing/2014/main" id="{BD0FB256-BB54-F244-AFC2-022D7D0B819B}"/>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lodrät text 2">
            <a:extLst>
              <a:ext uri="{FF2B5EF4-FFF2-40B4-BE49-F238E27FC236}">
                <a16:creationId xmlns:a16="http://schemas.microsoft.com/office/drawing/2014/main" id="{58C9FE93-8779-0848-B602-893F30EF3F0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14BCE9E8-A617-954D-86AB-C99ECEF24633}"/>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6380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950B2F46-354A-3B41-979A-7FFCADCCF81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5" name="Platshållare för sidfot 4">
            <a:extLst>
              <a:ext uri="{FF2B5EF4-FFF2-40B4-BE49-F238E27FC236}">
                <a16:creationId xmlns:a16="http://schemas.microsoft.com/office/drawing/2014/main" id="{DCBA30F8-E2B9-D945-9A0D-6377D7BD37AC}"/>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91F28-3B57-FE4B-9743-A0F12AF5E2A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3" name="Platshållare för lodrät text 2">
            <a:extLst>
              <a:ext uri="{FF2B5EF4-FFF2-40B4-BE49-F238E27FC236}">
                <a16:creationId xmlns:a16="http://schemas.microsoft.com/office/drawing/2014/main" id="{1AF71305-B99A-AD44-96DD-717909CF24A4}"/>
              </a:ext>
            </a:extLst>
          </p:cNvPr>
          <p:cNvSpPr>
            <a:spLocks noGrp="1"/>
          </p:cNvSpPr>
          <p:nvPr>
            <p:ph type="body" orient="vert" idx="1"/>
          </p:nvPr>
        </p:nvSpPr>
        <p:spPr>
          <a:xfrm>
            <a:off x="681037" y="365125"/>
            <a:ext cx="6284119"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Lodrät rubrik 1">
            <a:extLst>
              <a:ext uri="{FF2B5EF4-FFF2-40B4-BE49-F238E27FC236}">
                <a16:creationId xmlns:a16="http://schemas.microsoft.com/office/drawing/2014/main" id="{C7D7DD6F-9D58-C54F-824F-128EA17883F9}"/>
              </a:ext>
            </a:extLst>
          </p:cNvPr>
          <p:cNvSpPr>
            <a:spLocks noGrp="1"/>
          </p:cNvSpPr>
          <p:nvPr>
            <p:ph type="title" orient="vert"/>
          </p:nvPr>
        </p:nvSpPr>
        <p:spPr>
          <a:xfrm>
            <a:off x="7088981" y="365125"/>
            <a:ext cx="2135981" cy="5811838"/>
          </a:xfrm>
        </p:spPr>
        <p:txBody>
          <a:bodyPr vert="eaVert"/>
          <a:lstStyle/>
          <a:p>
            <a:r>
              <a:rPr lang="sv-SE"/>
              <a:t>Klicka här för att ändra mall för rubrikformat</a:t>
            </a:r>
          </a:p>
        </p:txBody>
      </p:sp>
    </p:spTree>
    <p:extLst>
      <p:ext uri="{BB962C8B-B14F-4D97-AF65-F5344CB8AC3E}">
        <p14:creationId xmlns:p14="http://schemas.microsoft.com/office/powerpoint/2010/main" val="2009555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18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9"/>
            <a:ext cx="5995737" cy="1166779"/>
          </a:xfrm>
        </p:spPr>
        <p:txBody>
          <a:bodyPr>
            <a:normAutofit/>
          </a:bodyPr>
          <a:lstStyle>
            <a:lvl1pPr marL="0" indent="0" algn="ctr">
              <a:buNone/>
              <a:defRPr sz="2400" b="0">
                <a:solidFill>
                  <a:schemeClr val="accent2">
                    <a:lumMod val="50000"/>
                  </a:schemeClr>
                </a:solidFill>
                <a:latin typeface="Arial" panose="020B060402020202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099" y="1548442"/>
            <a:ext cx="6781800" cy="1166779"/>
          </a:xfrm>
        </p:spPr>
        <p:txBody>
          <a:bodyPr anchor="b">
            <a:normAutofit/>
          </a:bodyPr>
          <a:lstStyle>
            <a:lvl1pPr algn="ctr">
              <a:defRPr sz="3600" b="1" i="0">
                <a:solidFill>
                  <a:schemeClr val="accent2">
                    <a:lumMod val="50000"/>
                  </a:schemeClr>
                </a:solidFill>
                <a:latin typeface="Arial Black" panose="020B0604020202020204" pitchFamily="34" charset="0"/>
                <a:cs typeface="Arial Black" panose="020B0604020202020204" pitchFamily="34" charset="0"/>
              </a:defRPr>
            </a:lvl1pPr>
          </a:lstStyle>
          <a:p>
            <a:r>
              <a:rPr lang="sv-SE" dirty="0"/>
              <a:t>Rubrik för rapport</a:t>
            </a:r>
          </a:p>
        </p:txBody>
      </p:sp>
      <p:pic>
        <p:nvPicPr>
          <p:cNvPr id="11" name="Bildobjekt 10">
            <a:extLst>
              <a:ext uri="{FF2B5EF4-FFF2-40B4-BE49-F238E27FC236}">
                <a16:creationId xmlns:a16="http://schemas.microsoft.com/office/drawing/2014/main" id="{197D78E4-A7B2-2048-B372-51728F09994A}"/>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3588300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Kapitel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D6D6C94-7CE0-EA43-9911-585A2EF3E69E}"/>
              </a:ext>
              <a:ext uri="{C183D7F6-B498-43B3-948B-1728B52AA6E4}">
                <adec:decorative xmlns:adec="http://schemas.microsoft.com/office/drawing/2017/decorative" val="1"/>
              </a:ext>
            </a:extLst>
          </p:cNvPr>
          <p:cNvSpPr/>
          <p:nvPr userDrawn="1"/>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15">
            <a:extLst>
              <a:ext uri="{FF2B5EF4-FFF2-40B4-BE49-F238E27FC236}">
                <a16:creationId xmlns:a16="http://schemas.microsoft.com/office/drawing/2014/main" id="{CB3C34F8-CF01-9045-B1F3-CB284842EBCF}"/>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74AE863F-9683-3B44-9C13-3A81F897D973}"/>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extLst>
              <a:ext uri="{FF2B5EF4-FFF2-40B4-BE49-F238E27FC236}">
                <a16:creationId xmlns:a16="http://schemas.microsoft.com/office/drawing/2014/main" id="{E3C506DC-D549-A34C-A913-B0245783E136}"/>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ubrik 1">
            <a:extLst>
              <a:ext uri="{FF2B5EF4-FFF2-40B4-BE49-F238E27FC236}">
                <a16:creationId xmlns:a16="http://schemas.microsoft.com/office/drawing/2014/main" id="{846F9607-EC5F-6642-A2BA-E01E9308CEC6}"/>
              </a:ext>
            </a:extLst>
          </p:cNvPr>
          <p:cNvSpPr>
            <a:spLocks noGrp="1"/>
          </p:cNvSpPr>
          <p:nvPr>
            <p:ph type="title" hasCustomPrompt="1"/>
          </p:nvPr>
        </p:nvSpPr>
        <p:spPr>
          <a:xfrm>
            <a:off x="490890" y="469170"/>
            <a:ext cx="8877072" cy="907193"/>
          </a:xfrm>
        </p:spPr>
        <p:txBody>
          <a:bodyPr/>
          <a:lstStyle>
            <a:lvl1pPr>
              <a:defRPr>
                <a:solidFill>
                  <a:schemeClr val="accent2">
                    <a:lumMod val="50000"/>
                  </a:schemeClr>
                </a:solidFill>
              </a:defRPr>
            </a:lvl1pPr>
          </a:lstStyle>
          <a:p>
            <a:r>
              <a:rPr lang="sv-SE" dirty="0"/>
              <a:t>Kapitelavsnitt</a:t>
            </a:r>
          </a:p>
        </p:txBody>
      </p:sp>
      <p:pic>
        <p:nvPicPr>
          <p:cNvPr id="8" name="Bildobjekt 7">
            <a:extLst>
              <a:ext uri="{FF2B5EF4-FFF2-40B4-BE49-F238E27FC236}">
                <a16:creationId xmlns:a16="http://schemas.microsoft.com/office/drawing/2014/main" id="{926483B5-64DD-6F45-B569-5A8C5A150750}"/>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5006869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4234811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2 kolumner ">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8727859C-5D3B-8540-8C05-17D90D6C5433}"/>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Rubrik 1">
            <a:extLst>
              <a:ext uri="{FF2B5EF4-FFF2-40B4-BE49-F238E27FC236}">
                <a16:creationId xmlns:a16="http://schemas.microsoft.com/office/drawing/2014/main" id="{32330622-E7E6-3042-A2BD-CA5B840A4824}"/>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35340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rubriker">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C2FE721F-116A-014A-9C40-A95D48BE06AB}"/>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a:t>
            </a:r>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FC02C5CD-9879-D345-997D-DB8FBD3AABB4}"/>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9" name="Platshållare för innehåll 2">
            <a:extLst>
              <a:ext uri="{FF2B5EF4-FFF2-40B4-BE49-F238E27FC236}">
                <a16:creationId xmlns:a16="http://schemas.microsoft.com/office/drawing/2014/main" id="{558F1EF2-B929-EA4F-A0B6-937385C9720A}"/>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Tree>
    <p:extLst>
      <p:ext uri="{BB962C8B-B14F-4D97-AF65-F5344CB8AC3E}">
        <p14:creationId xmlns:p14="http://schemas.microsoft.com/office/powerpoint/2010/main" val="1413491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ecialsida">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77E86A45-89C2-2949-B13B-327C2CBEDAF4}"/>
              </a:ext>
              <a:ext uri="{C183D7F6-B498-43B3-948B-1728B52AA6E4}">
                <adec:decorative xmlns:adec="http://schemas.microsoft.com/office/drawing/2017/decorative" val="1"/>
              </a:ext>
            </a:extLst>
          </p:cNvPr>
          <p:cNvSpPr/>
          <p:nvPr userDrawn="1"/>
        </p:nvSpPr>
        <p:spPr>
          <a:xfrm>
            <a:off x="5271316" y="0"/>
            <a:ext cx="4634683"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vl3pPr>
              <a:defRPr sz="14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E935FCA6-166B-6C4A-A736-31009CD17F99}"/>
              </a:ext>
            </a:extLst>
          </p:cNvPr>
          <p:cNvSpPr>
            <a:spLocks noGrp="1"/>
          </p:cNvSpPr>
          <p:nvPr>
            <p:ph type="title" hasCustomPrompt="1"/>
          </p:nvPr>
        </p:nvSpPr>
        <p:spPr>
          <a:xfrm>
            <a:off x="490890" y="469170"/>
            <a:ext cx="8877072" cy="907193"/>
          </a:xfrm>
        </p:spPr>
        <p:txBody>
          <a:bodyPr/>
          <a:lstStyle/>
          <a:p>
            <a:r>
              <a:rPr lang="sv-SE" dirty="0" err="1"/>
              <a:t>Specialsida</a:t>
            </a:r>
            <a:endParaRPr lang="sv-SE" dirty="0"/>
          </a:p>
        </p:txBody>
      </p:sp>
    </p:spTree>
    <p:extLst>
      <p:ext uri="{BB962C8B-B14F-4D97-AF65-F5344CB8AC3E}">
        <p14:creationId xmlns:p14="http://schemas.microsoft.com/office/powerpoint/2010/main" val="1368715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pic>
        <p:nvPicPr>
          <p:cNvPr id="3" name="Bildobjekt 2">
            <a:extLst>
              <a:ext uri="{FF2B5EF4-FFF2-40B4-BE49-F238E27FC236}">
                <a16:creationId xmlns:a16="http://schemas.microsoft.com/office/drawing/2014/main" id="{B9C14976-29EA-3E21-2CF8-41F03212B8A6}"/>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95236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972125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3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theme" Target="../theme/theme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3595170883"/>
      </p:ext>
    </p:extLst>
  </p:cSld>
  <p:clrMap bg1="lt1" tx1="dk1" bg2="lt2" tx2="dk2" accent1="accent1" accent2="accent2" accent3="accent3" accent4="accent4" accent5="accent5" accent6="accent6" hlink="hlink" folHlink="folHlink"/>
  <p:sldLayoutIdLst>
    <p:sldLayoutId id="2147483649" r:id="rId1"/>
    <p:sldLayoutId id="2147483696" r:id="rId2"/>
    <p:sldLayoutId id="2147483665" r:id="rId3"/>
    <p:sldLayoutId id="2147483653" r:id="rId4"/>
    <p:sldLayoutId id="2147483652" r:id="rId5"/>
    <p:sldLayoutId id="2147483660" r:id="rId6"/>
    <p:sldLayoutId id="2147483673" r:id="rId7"/>
    <p:sldLayoutId id="2147483695" r:id="rId8"/>
    <p:sldLayoutId id="2147483674" r:id="rId9"/>
    <p:sldLayoutId id="2147483678" r:id="rId10"/>
    <p:sldLayoutId id="2147483663" r:id="rId11"/>
    <p:sldLayoutId id="2147483666" r:id="rId12"/>
    <p:sldLayoutId id="2147483667" r:id="rId13"/>
    <p:sldLayoutId id="2147483697" r:id="rId14"/>
    <p:sldLayoutId id="2147483687" r:id="rId15"/>
    <p:sldLayoutId id="2147483688" r:id="rId16"/>
    <p:sldLayoutId id="2147483679" r:id="rId17"/>
    <p:sldLayoutId id="2147483683" r:id="rId18"/>
    <p:sldLayoutId id="2147483698" r:id="rId19"/>
    <p:sldLayoutId id="2147483689" r:id="rId20"/>
    <p:sldLayoutId id="2147483692" r:id="rId21"/>
    <p:sldLayoutId id="2147483680" r:id="rId22"/>
    <p:sldLayoutId id="2147483684" r:id="rId23"/>
    <p:sldLayoutId id="2147483699" r:id="rId24"/>
    <p:sldLayoutId id="2147483690" r:id="rId25"/>
    <p:sldLayoutId id="2147483693" r:id="rId26"/>
    <p:sldLayoutId id="2147483681" r:id="rId27"/>
    <p:sldLayoutId id="2147483685" r:id="rId28"/>
    <p:sldLayoutId id="2147483700" r:id="rId29"/>
    <p:sldLayoutId id="2147483691" r:id="rId30"/>
    <p:sldLayoutId id="2147483694" r:id="rId31"/>
    <p:sldLayoutId id="2147483682" r:id="rId32"/>
    <p:sldLayoutId id="2147483686" r:id="rId33"/>
    <p:sldLayoutId id="2147483657" r:id="rId34"/>
    <p:sldLayoutId id="2147483658" r:id="rId35"/>
    <p:sldLayoutId id="2147483659" r:id="rId3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2BEE100-A72E-F145-9741-8B2DDB93B54F}"/>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17833" y="6236704"/>
            <a:ext cx="1372184" cy="432383"/>
          </a:xfrm>
          <a:prstGeom prst="rect">
            <a:avLst/>
          </a:prstGeom>
        </p:spPr>
      </p:pic>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2238401301"/>
      </p:ext>
    </p:extLst>
  </p:cSld>
  <p:clrMap bg1="lt1" tx1="dk1" bg2="lt2" tx2="dk2" accent1="accent1" accent2="accent2" accent3="accent3" accent4="accent4" accent5="accent5" accent6="accent6" hlink="hlink" folHlink="folHlink"/>
  <p:sldLayoutIdLst>
    <p:sldLayoutId id="2147483740" r:id="rId1"/>
    <p:sldLayoutId id="2147483741" r:id="rId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hyperlink" Target="http://www.enkatfabrik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D139736-3EB6-834A-9491-8FA763A59794}"/>
              </a:ext>
            </a:extLst>
          </p:cNvPr>
          <p:cNvSpPr>
            <a:spLocks noGrp="1"/>
          </p:cNvSpPr>
          <p:nvPr>
            <p:ph type="subTitle" idx="1"/>
          </p:nvPr>
        </p:nvSpPr>
        <p:spPr/>
        <p:txBody>
          <a:bodyPr anchor="t">
            <a:normAutofit/>
          </a:bodyPr>
          <a:lstStyle/>
          <a:p>
            <a:r>
              <a:rPr lang="sv-SE" noProof="0" dirty="0"/>
              <a:t>Lekeberg</a:t>
            </a:r>
          </a:p>
        </p:txBody>
      </p:sp>
      <p:sp>
        <p:nvSpPr>
          <p:cNvPr id="2" name="Rubrik 1">
            <a:extLst>
              <a:ext uri="{FF2B5EF4-FFF2-40B4-BE49-F238E27FC236}">
                <a16:creationId xmlns:a16="http://schemas.microsoft.com/office/drawing/2014/main" id="{B4CDA959-F182-8C4F-9624-673179E93A8F}"/>
              </a:ext>
            </a:extLst>
          </p:cNvPr>
          <p:cNvSpPr>
            <a:spLocks noGrp="1"/>
          </p:cNvSpPr>
          <p:nvPr>
            <p:ph type="ctrTitle"/>
          </p:nvPr>
        </p:nvSpPr>
        <p:spPr/>
        <p:txBody>
          <a:bodyPr anchor="b">
            <a:normAutofit/>
          </a:bodyPr>
          <a:lstStyle/>
          <a:p>
            <a:r>
              <a:rPr lang="sv-SE" noProof="0" dirty="0"/>
              <a:t>Enkät på familjecentraler</a:t>
            </a:r>
          </a:p>
        </p:txBody>
      </p:sp>
    </p:spTree>
    <p:extLst>
      <p:ext uri="{BB962C8B-B14F-4D97-AF65-F5344CB8AC3E}">
        <p14:creationId xmlns:p14="http://schemas.microsoft.com/office/powerpoint/2010/main" val="34484166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497330"/>
            <a:ext cx="4190702" cy="4706871"/>
          </a:xfrm>
        </p:spPr>
        <p:txBody>
          <a:bodyPr/>
          <a:lstStyle/>
          <a:p>
            <a:pPr marL="0" indent="0">
              <a:lnSpc>
                <a:spcPct val="120000"/>
              </a:lnSpc>
              <a:buNone/>
            </a:pPr>
            <a:r>
              <a:rPr lang="sv-SE" sz="1400" dirty="0" err="1"/>
              <a:t>Lysio</a:t>
            </a:r>
            <a:r>
              <a:rPr lang="sv-SE" sz="1400" dirty="0"/>
              <a:t> Research har för Föreningen För Familjecentralers Främjandes (FFFF) räkning genomfört en undersökning bland barn som besöker familjecentralerna/de familjecentralsliknande verksamheterna. </a:t>
            </a:r>
          </a:p>
          <a:p>
            <a:pPr marL="0" indent="0">
              <a:lnSpc>
                <a:spcPct val="120000"/>
              </a:lnSpc>
              <a:buNone/>
            </a:pPr>
            <a:r>
              <a:rPr lang="sv-SE" sz="1400" dirty="0">
                <a:solidFill>
                  <a:srgbClr val="212121"/>
                </a:solidFill>
              </a:rPr>
              <a:t>I resultatet </a:t>
            </a:r>
            <a:r>
              <a:rPr lang="sv-SE" sz="1400" dirty="0"/>
              <a:t>kan det ingå </a:t>
            </a:r>
            <a:r>
              <a:rPr lang="sv-SE" sz="1400" dirty="0">
                <a:solidFill>
                  <a:srgbClr val="212121"/>
                </a:solidFill>
              </a:rPr>
              <a:t>familjecentraler/</a:t>
            </a:r>
            <a:br>
              <a:rPr lang="sv-SE" sz="1400" dirty="0">
                <a:solidFill>
                  <a:srgbClr val="212121"/>
                </a:solidFill>
              </a:rPr>
            </a:br>
            <a:r>
              <a:rPr lang="sv-SE" sz="1400" dirty="0">
                <a:solidFill>
                  <a:srgbClr val="212121"/>
                </a:solidFill>
              </a:rPr>
              <a:t>familjecentralsliknande verksamheter enligt en </a:t>
            </a:r>
            <a:r>
              <a:rPr lang="sv-SE" sz="1400" b="1" dirty="0">
                <a:solidFill>
                  <a:srgbClr val="212121"/>
                </a:solidFill>
              </a:rPr>
              <a:t>regional definition </a:t>
            </a:r>
            <a:r>
              <a:rPr lang="sv-SE" sz="1400" dirty="0">
                <a:solidFill>
                  <a:srgbClr val="212121"/>
                </a:solidFill>
              </a:rPr>
              <a:t>som inte stämmer överens med den nationella definitionen som Socialstyrelsen och FFFF har av vad en familjecentral och familjecentralsliknande verksamheter är kring </a:t>
            </a:r>
            <a:r>
              <a:rPr lang="sv-SE" sz="1400" dirty="0" err="1">
                <a:solidFill>
                  <a:srgbClr val="212121"/>
                </a:solidFill>
              </a:rPr>
              <a:t>bl.a</a:t>
            </a:r>
            <a:r>
              <a:rPr lang="sv-SE" sz="1400" dirty="0">
                <a:solidFill>
                  <a:srgbClr val="212121"/>
                </a:solidFill>
              </a:rPr>
              <a:t> samlokalisering. Detta innebär att samtliga deltagande enheter i regionen ingår i resultatet, även i de fall dessa inte klassificeras som en familjecentral/</a:t>
            </a:r>
            <a:br>
              <a:rPr lang="sv-SE" sz="1400" dirty="0"/>
            </a:br>
            <a:r>
              <a:rPr lang="sv-SE" sz="1400" dirty="0">
                <a:solidFill>
                  <a:srgbClr val="212121"/>
                </a:solidFill>
              </a:rPr>
              <a:t>familjecentralsliknande verksamhet enligt den nationella definitionen.</a:t>
            </a:r>
            <a:endParaRPr lang="sv-SE" sz="140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Bakgrund</a:t>
            </a:r>
          </a:p>
        </p:txBody>
      </p:sp>
      <p:sp>
        <p:nvSpPr>
          <p:cNvPr id="9" name="Platshållare för text 1">
            <a:extLst>
              <a:ext uri="{FF2B5EF4-FFF2-40B4-BE49-F238E27FC236}">
                <a16:creationId xmlns:a16="http://schemas.microsoft.com/office/drawing/2014/main" id="{252CD8F0-3F39-6F4D-940A-22BBB08F22E0}"/>
              </a:ext>
            </a:extLst>
          </p:cNvPr>
          <p:cNvSpPr txBox="1">
            <a:spLocks/>
          </p:cNvSpPr>
          <p:nvPr/>
        </p:nvSpPr>
        <p:spPr>
          <a:xfrm>
            <a:off x="5715298"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sv-SE" dirty="0"/>
          </a:p>
        </p:txBody>
      </p:sp>
    </p:spTree>
    <p:extLst>
      <p:ext uri="{BB962C8B-B14F-4D97-AF65-F5344CB8AC3E}">
        <p14:creationId xmlns:p14="http://schemas.microsoft.com/office/powerpoint/2010/main" val="33335526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376363"/>
            <a:ext cx="4463726" cy="4827838"/>
          </a:xfrm>
        </p:spPr>
        <p:txBody>
          <a:bodyPr/>
          <a:lstStyle/>
          <a:p>
            <a:pPr marL="0" indent="0">
              <a:lnSpc>
                <a:spcPct val="120000"/>
              </a:lnSpc>
              <a:buNone/>
            </a:pPr>
            <a:r>
              <a:rPr lang="sv-SE" sz="1400" dirty="0"/>
              <a:t>Insamlingen har skett via en webbenkät som kunnat besvaras via en unik länk och QR-kod per deltagande familjecentral. Länkar och QR-koder har tagits fram av </a:t>
            </a:r>
            <a:r>
              <a:rPr lang="sv-SE" sz="1400" dirty="0" err="1"/>
              <a:t>Lysio</a:t>
            </a:r>
            <a:r>
              <a:rPr lang="sv-SE" sz="1400" dirty="0"/>
              <a:t> Research, och dessa har sedan distribuerats till enheterna via en kontaktperson hos regionen. </a:t>
            </a:r>
          </a:p>
          <a:p>
            <a:endParaRPr lang="sv-SE"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Genomförande</a:t>
            </a:r>
          </a:p>
        </p:txBody>
      </p:sp>
      <p:graphicFrame>
        <p:nvGraphicFramePr>
          <p:cNvPr id="2" name="Tabell 7">
            <a:extLst>
              <a:ext uri="{FF2B5EF4-FFF2-40B4-BE49-F238E27FC236}">
                <a16:creationId xmlns:a16="http://schemas.microsoft.com/office/drawing/2014/main" id="{EAFECFE0-4DDA-B877-7E92-5FFF044EB178}"/>
              </a:ext>
            </a:extLst>
          </p:cNvPr>
          <p:cNvGraphicFramePr>
            <a:graphicFrameLocks noGrp="1"/>
          </p:cNvGraphicFramePr>
          <p:nvPr>
            <p:extLst>
              <p:ext uri="{D42A27DB-BD31-4B8C-83A1-F6EECF244321}">
                <p14:modId xmlns:p14="http://schemas.microsoft.com/office/powerpoint/2010/main" val="1805267190"/>
              </p:ext>
            </p:extLst>
          </p:nvPr>
        </p:nvGraphicFramePr>
        <p:xfrm>
          <a:off x="489276" y="3429000"/>
          <a:ext cx="5301924" cy="902099"/>
        </p:xfrm>
        <a:graphic>
          <a:graphicData uri="http://schemas.openxmlformats.org/drawingml/2006/table">
            <a:tbl>
              <a:tblPr firstRow="1" bandRow="1">
                <a:tableStyleId>{5C22544A-7EE6-4342-B048-85BDC9FD1C3A}</a:tableStyleId>
              </a:tblPr>
              <a:tblGrid>
                <a:gridCol w="2040564">
                  <a:extLst>
                    <a:ext uri="{9D8B030D-6E8A-4147-A177-3AD203B41FA5}">
                      <a16:colId xmlns:a16="http://schemas.microsoft.com/office/drawing/2014/main" val="1159429802"/>
                    </a:ext>
                  </a:extLst>
                </a:gridCol>
                <a:gridCol w="1036320">
                  <a:extLst>
                    <a:ext uri="{9D8B030D-6E8A-4147-A177-3AD203B41FA5}">
                      <a16:colId xmlns:a16="http://schemas.microsoft.com/office/drawing/2014/main" val="2021594479"/>
                    </a:ext>
                  </a:extLst>
                </a:gridCol>
                <a:gridCol w="1066800">
                  <a:extLst>
                    <a:ext uri="{9D8B030D-6E8A-4147-A177-3AD203B41FA5}">
                      <a16:colId xmlns:a16="http://schemas.microsoft.com/office/drawing/2014/main" val="2967166854"/>
                    </a:ext>
                  </a:extLst>
                </a:gridCol>
                <a:gridCol w="1158240">
                  <a:extLst>
                    <a:ext uri="{9D8B030D-6E8A-4147-A177-3AD203B41FA5}">
                      <a16:colId xmlns:a16="http://schemas.microsoft.com/office/drawing/2014/main" val="354442134"/>
                    </a:ext>
                  </a:extLst>
                </a:gridCol>
              </a:tblGrid>
              <a:tr h="356217">
                <a:tc>
                  <a:txBody>
                    <a:bodyPr/>
                    <a:lstStyle/>
                    <a:p>
                      <a:r>
                        <a:rPr lang="sv-SE" sz="1100" dirty="0"/>
                        <a:t>Enkät </a:t>
                      </a:r>
                    </a:p>
                  </a:txBody>
                  <a:tcPr anchor="ctr"/>
                </a:tc>
                <a:tc>
                  <a:txBody>
                    <a:bodyPr/>
                    <a:lstStyle/>
                    <a:p>
                      <a:r>
                        <a:rPr lang="sv-SE" sz="1100" dirty="0"/>
                        <a:t>Insamling start</a:t>
                      </a:r>
                    </a:p>
                  </a:txBody>
                  <a:tcPr anchor="ctr"/>
                </a:tc>
                <a:tc>
                  <a:txBody>
                    <a:bodyPr/>
                    <a:lstStyle/>
                    <a:p>
                      <a:r>
                        <a:rPr lang="sv-SE" sz="1100" dirty="0"/>
                        <a:t>Insamling slut </a:t>
                      </a:r>
                    </a:p>
                  </a:txBody>
                  <a:tcPr anchor="ctr"/>
                </a:tc>
                <a:tc>
                  <a:txBody>
                    <a:bodyPr/>
                    <a:lstStyle/>
                    <a:p>
                      <a:r>
                        <a:rPr lang="sv-SE" sz="1100" dirty="0"/>
                        <a:t>Antal svar</a:t>
                      </a:r>
                    </a:p>
                  </a:txBody>
                  <a:tcPr anchor="ctr"/>
                </a:tc>
                <a:extLst>
                  <a:ext uri="{0D108BD9-81ED-4DB2-BD59-A6C34878D82A}">
                    <a16:rowId xmlns:a16="http://schemas.microsoft.com/office/drawing/2014/main" val="2820031394"/>
                  </a:ext>
                </a:extLst>
              </a:tr>
              <a:tr h="475379">
                <a:tc>
                  <a:txBody>
                    <a:bodyPr/>
                    <a:lstStyle/>
                    <a:p>
                      <a:r>
                        <a:rPr lang="sv-SE" sz="1200" dirty="0"/>
                        <a:t>Barnenkäten</a:t>
                      </a:r>
                    </a:p>
                  </a:txBody>
                  <a:tcPr anchor="ctr"/>
                </a:tc>
                <a:tc>
                  <a:txBody>
                    <a:bodyPr/>
                    <a:lstStyle/>
                    <a:p>
                      <a:r>
                        <a:rPr lang="sv-SE" sz="1200" dirty="0"/>
                        <a:t>2025-01-01</a:t>
                      </a:r>
                    </a:p>
                  </a:txBody>
                  <a:tcPr anchor="ctr"/>
                </a:tc>
                <a:tc>
                  <a:txBody>
                    <a:bodyPr/>
                    <a:lstStyle/>
                    <a:p>
                      <a:r>
                        <a:rPr lang="sv-SE" sz="1200" dirty="0"/>
                        <a:t>2025-12-31</a:t>
                      </a:r>
                    </a:p>
                  </a:txBody>
                  <a:tcPr anchor="ctr"/>
                </a:tc>
                <a:tc>
                  <a:txBody>
                    <a:bodyPr/>
                    <a:lstStyle/>
                    <a:p>
                      <a:r>
                        <a:rPr lang="sv-SE" sz="1200" dirty="0"/>
                        <a:t>22</a:t>
                      </a:r>
                    </a:p>
                  </a:txBody>
                  <a:tcPr anchor="ctr"/>
                </a:tc>
                <a:extLst>
                  <a:ext uri="{0D108BD9-81ED-4DB2-BD59-A6C34878D82A}">
                    <a16:rowId xmlns:a16="http://schemas.microsoft.com/office/drawing/2014/main" val="2180593050"/>
                  </a:ext>
                </a:extLst>
              </a:tr>
            </a:tbl>
          </a:graphicData>
        </a:graphic>
      </p:graphicFrame>
    </p:spTree>
    <p:extLst>
      <p:ext uri="{BB962C8B-B14F-4D97-AF65-F5344CB8AC3E}">
        <p14:creationId xmlns:p14="http://schemas.microsoft.com/office/powerpoint/2010/main" val="120515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dirty="0"/>
              <a:t>Resultat besöksenkät barn</a:t>
            </a:r>
          </a:p>
        </p:txBody>
      </p:sp>
    </p:spTree>
    <p:extLst>
      <p:ext uri="{BB962C8B-B14F-4D97-AF65-F5344CB8AC3E}">
        <p14:creationId xmlns:p14="http://schemas.microsoft.com/office/powerpoint/2010/main" val="7869405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5"/>
            <a:ext cx="8543925" cy="935038"/>
          </a:xfrm>
        </p:spPr>
        <p:txBody>
          <a:bodyPr/>
          <a:lstStyle/>
          <a:p>
            <a:r>
              <a:rPr lang="sv-SE" dirty="0"/>
              <a:t>Frågor i barnenkäten</a:t>
            </a:r>
          </a:p>
        </p:txBody>
      </p:sp>
      <p:graphicFrame>
        <p:nvGraphicFramePr>
          <p:cNvPr id="7" name="Chart 8">
            <a:extLst>
              <a:ext uri="{FF2B5EF4-FFF2-40B4-BE49-F238E27FC236}">
                <a16:creationId xmlns:a16="http://schemas.microsoft.com/office/drawing/2014/main" id="{6931865D-920F-5C24-66CD-5EA1070CD3DD}"/>
              </a:ext>
            </a:extLst>
          </p:cNvPr>
          <p:cNvGraphicFramePr/>
          <p:nvPr/>
        </p:nvGraphicFramePr>
        <p:xfrm>
          <a:off x="704851" y="1670922"/>
          <a:ext cx="8316316" cy="25373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ell 7">
            <a:extLst>
              <a:ext uri="{FF2B5EF4-FFF2-40B4-BE49-F238E27FC236}">
                <a16:creationId xmlns:a16="http://schemas.microsoft.com/office/drawing/2014/main" id="{521D0438-8E7F-565D-EE6F-592A5094DCE2}"/>
              </a:ext>
            </a:extLst>
          </p:cNvPr>
          <p:cNvGraphicFramePr>
            <a:graphicFrameLocks noGrp="1"/>
          </p:cNvGraphicFramePr>
          <p:nvPr>
            <p:extLst>
              <p:ext uri="{D42A27DB-BD31-4B8C-83A1-F6EECF244321}">
                <p14:modId xmlns:p14="http://schemas.microsoft.com/office/powerpoint/2010/main" val="573600218"/>
              </p:ext>
            </p:extLst>
          </p:nvPr>
        </p:nvGraphicFramePr>
        <p:xfrm>
          <a:off x="704849" y="4298631"/>
          <a:ext cx="8647200" cy="1767230"/>
        </p:xfrm>
        <a:graphic>
          <a:graphicData uri="http://schemas.openxmlformats.org/drawingml/2006/table">
            <a:tbl>
              <a:tblPr firstRow="1" bandRow="1">
                <a:tableStyleId>{5C22544A-7EE6-4342-B048-85BDC9FD1C3A}</a:tableStyleId>
              </a:tblPr>
              <a:tblGrid>
                <a:gridCol w="3171600">
                  <a:extLst>
                    <a:ext uri="{9D8B030D-6E8A-4147-A177-3AD203B41FA5}">
                      <a16:colId xmlns:a16="http://schemas.microsoft.com/office/drawing/2014/main" val="1159429802"/>
                    </a:ext>
                  </a:extLst>
                </a:gridCol>
                <a:gridCol w="2041200">
                  <a:extLst>
                    <a:ext uri="{9D8B030D-6E8A-4147-A177-3AD203B41FA5}">
                      <a16:colId xmlns:a16="http://schemas.microsoft.com/office/drawing/2014/main" val="2021594479"/>
                    </a:ext>
                  </a:extLst>
                </a:gridCol>
                <a:gridCol w="1717200">
                  <a:extLst>
                    <a:ext uri="{9D8B030D-6E8A-4147-A177-3AD203B41FA5}">
                      <a16:colId xmlns:a16="http://schemas.microsoft.com/office/drawing/2014/main" val="2967166854"/>
                    </a:ext>
                  </a:extLst>
                </a:gridCol>
                <a:gridCol w="1717200">
                  <a:extLst>
                    <a:ext uri="{9D8B030D-6E8A-4147-A177-3AD203B41FA5}">
                      <a16:colId xmlns:a16="http://schemas.microsoft.com/office/drawing/2014/main" val="3796896472"/>
                    </a:ext>
                  </a:extLst>
                </a:gridCol>
              </a:tblGrid>
              <a:tr h="578510">
                <a:tc>
                  <a:txBody>
                    <a:bodyPr/>
                    <a:lstStyle/>
                    <a:p>
                      <a:r>
                        <a:rPr lang="sv-SE" sz="1000" dirty="0"/>
                        <a:t>Fråga</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a:t>
                      </a:r>
                    </a:p>
                  </a:txBody>
                  <a:tcPr anchor="ctr"/>
                </a:tc>
                <a:tc>
                  <a:txBody>
                    <a:bodyPr/>
                    <a:lstStyle/>
                    <a:p>
                      <a:r>
                        <a:rPr lang="sv-SE" sz="1000" dirty="0"/>
                        <a:t>Antal svar</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 i region</a:t>
                      </a:r>
                    </a:p>
                  </a:txBody>
                  <a:tcPr anchor="ctr"/>
                </a:tc>
                <a:extLst>
                  <a:ext uri="{0D108BD9-81ED-4DB2-BD59-A6C34878D82A}">
                    <a16:rowId xmlns:a16="http://schemas.microsoft.com/office/drawing/2014/main" val="14081197"/>
                  </a:ext>
                </a:extLst>
              </a:tr>
              <a:tr h="214132">
                <a:tc>
                  <a:txBody>
                    <a:bodyPr/>
                    <a:lstStyle/>
                    <a:p>
                      <a:r>
                        <a:rPr lang="sv-SE" sz="1200" dirty="0"/>
                        <a:t>Känns det bra att vara här?</a:t>
                      </a:r>
                    </a:p>
                  </a:txBody>
                  <a:tcPr anchor="ctr"/>
                </a:tc>
                <a:tc>
                  <a:txBody>
                    <a:bodyPr/>
                    <a:lstStyle/>
                    <a:p>
                      <a:r>
                        <a:rPr lang="sv-SE" sz="1200" dirty="0"/>
                        <a:t>90 %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21</a:t>
                      </a:r>
                    </a:p>
                  </a:txBody>
                  <a:tcPr anchor="ctr"/>
                </a:tc>
                <a:tc>
                  <a:txBody>
                    <a:bodyPr/>
                    <a:lstStyle/>
                    <a:p>
                      <a:r>
                        <a:rPr lang="sv-SE" sz="1200" dirty="0"/>
                        <a:t>94 %</a:t>
                      </a:r>
                    </a:p>
                  </a:txBody>
                  <a:tcPr anchor="ctr"/>
                </a:tc>
                <a:extLst>
                  <a:ext uri="{0D108BD9-81ED-4DB2-BD59-A6C34878D82A}">
                    <a16:rowId xmlns:a16="http://schemas.microsoft.com/office/drawing/2014/main" val="2180593050"/>
                  </a:ext>
                </a:extLst>
              </a:tr>
              <a:tr h="214132">
                <a:tc>
                  <a:txBody>
                    <a:bodyPr/>
                    <a:lstStyle/>
                    <a:p>
                      <a:r>
                        <a:rPr lang="sv-SE" sz="1200" dirty="0"/>
                        <a:t>Tycker du att vuxna lyssnar på dig när du är här?</a:t>
                      </a:r>
                    </a:p>
                  </a:txBody>
                  <a:tcPr anchor="ctr"/>
                </a:tc>
                <a:tc>
                  <a:txBody>
                    <a:bodyPr/>
                    <a:lstStyle/>
                    <a:p>
                      <a:r>
                        <a:rPr lang="sv-SE" sz="1200" dirty="0"/>
                        <a:t>70 %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20</a:t>
                      </a:r>
                    </a:p>
                  </a:txBody>
                  <a:tcPr anchor="ctr"/>
                </a:tc>
                <a:tc>
                  <a:txBody>
                    <a:bodyPr/>
                    <a:lstStyle/>
                    <a:p>
                      <a:r>
                        <a:rPr lang="sv-SE" sz="1200" dirty="0"/>
                        <a:t>78 %</a:t>
                      </a:r>
                    </a:p>
                  </a:txBody>
                  <a:tcPr anchor="ctr"/>
                </a:tc>
                <a:extLst>
                  <a:ext uri="{0D108BD9-81ED-4DB2-BD59-A6C34878D82A}">
                    <a16:rowId xmlns:a16="http://schemas.microsoft.com/office/drawing/2014/main" val="2419974229"/>
                  </a:ext>
                </a:extLst>
              </a:tr>
              <a:tr h="214132">
                <a:tc>
                  <a:txBody>
                    <a:bodyPr/>
                    <a:lstStyle/>
                    <a:p>
                      <a:r>
                        <a:rPr lang="sv-SE" sz="1200" dirty="0"/>
                        <a:t>Får du vara med och bestämma när du är här?</a:t>
                      </a:r>
                    </a:p>
                  </a:txBody>
                  <a:tcPr anchor="ctr"/>
                </a:tc>
                <a:tc>
                  <a:txBody>
                    <a:bodyPr/>
                    <a:lstStyle/>
                    <a:p>
                      <a:r>
                        <a:rPr lang="sv-SE" sz="1200" dirty="0"/>
                        <a:t>75 %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20</a:t>
                      </a:r>
                    </a:p>
                  </a:txBody>
                  <a:tcPr anchor="ctr"/>
                </a:tc>
                <a:tc>
                  <a:txBody>
                    <a:bodyPr/>
                    <a:lstStyle/>
                    <a:p>
                      <a:r>
                        <a:rPr lang="sv-SE" sz="1200" dirty="0"/>
                        <a:t>80 %</a:t>
                      </a:r>
                    </a:p>
                  </a:txBody>
                  <a:tcPr anchor="ctr"/>
                </a:tc>
                <a:extLst>
                  <a:ext uri="{0D108BD9-81ED-4DB2-BD59-A6C34878D82A}">
                    <a16:rowId xmlns:a16="http://schemas.microsoft.com/office/drawing/2014/main" val="3038753263"/>
                  </a:ext>
                </a:extLst>
              </a:tr>
            </a:tbl>
          </a:graphicData>
        </a:graphic>
      </p:graphicFrame>
    </p:spTree>
    <p:extLst>
      <p:ext uri="{BB962C8B-B14F-4D97-AF65-F5344CB8AC3E}">
        <p14:creationId xmlns:p14="http://schemas.microsoft.com/office/powerpoint/2010/main" val="8955592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noProof="0" dirty="0"/>
              <a:t>Bakom rapporten</a:t>
            </a:r>
          </a:p>
        </p:txBody>
      </p:sp>
    </p:spTree>
    <p:extLst>
      <p:ext uri="{BB962C8B-B14F-4D97-AF65-F5344CB8AC3E}">
        <p14:creationId xmlns:p14="http://schemas.microsoft.com/office/powerpoint/2010/main" val="29214659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text 1">
            <a:extLst>
              <a:ext uri="{FF2B5EF4-FFF2-40B4-BE49-F238E27FC236}">
                <a16:creationId xmlns:a16="http://schemas.microsoft.com/office/drawing/2014/main" id="{49F65E7D-C370-F94D-9088-10051F6891E9}"/>
              </a:ext>
            </a:extLst>
          </p:cNvPr>
          <p:cNvSpPr txBox="1">
            <a:spLocks/>
          </p:cNvSpPr>
          <p:nvPr/>
        </p:nvSpPr>
        <p:spPr>
          <a:xfrm>
            <a:off x="5494259"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sv-SE" dirty="0"/>
              <a:t>Projektgrupp</a:t>
            </a:r>
          </a:p>
        </p:txBody>
      </p:sp>
      <p:sp>
        <p:nvSpPr>
          <p:cNvPr id="3" name="Platshållare för innehåll 2">
            <a:extLst>
              <a:ext uri="{FF2B5EF4-FFF2-40B4-BE49-F238E27FC236}">
                <a16:creationId xmlns:a16="http://schemas.microsoft.com/office/drawing/2014/main" id="{AFA55ACC-A68C-F744-AEF7-6E2DD5D75B68}"/>
              </a:ext>
            </a:extLst>
          </p:cNvPr>
          <p:cNvSpPr>
            <a:spLocks noGrp="1"/>
          </p:cNvSpPr>
          <p:nvPr>
            <p:ph sz="half" idx="2"/>
          </p:nvPr>
        </p:nvSpPr>
        <p:spPr>
          <a:xfrm>
            <a:off x="541012" y="2219556"/>
            <a:ext cx="3970830" cy="3684588"/>
          </a:xfrm>
        </p:spPr>
        <p:txBody>
          <a:bodyPr>
            <a:normAutofit/>
          </a:bodyPr>
          <a:lstStyle/>
          <a:p>
            <a:pPr marL="0" indent="0">
              <a:buNone/>
            </a:pPr>
            <a:r>
              <a:rPr lang="sv-SE" sz="1400" dirty="0" err="1"/>
              <a:t>Lysio</a:t>
            </a:r>
            <a:r>
              <a:rPr lang="sv-SE" sz="1400" dirty="0"/>
              <a:t> Researchs mål är att genomföra undersökningar som leder till utveckling. Med forskningsbaserade arbetsmetoder och många års erfarenhet av undersökningsprocesser erbjuder vi lösningar som leder till välgrundade beslutsunderlag för organisationer och företag. </a:t>
            </a:r>
          </a:p>
          <a:p>
            <a:pPr marL="0" indent="0">
              <a:buNone/>
            </a:pPr>
            <a:r>
              <a:rPr lang="sv-SE" sz="1400" dirty="0" err="1"/>
              <a:t>Lysio</a:t>
            </a:r>
            <a:r>
              <a:rPr lang="sv-SE" sz="1400" dirty="0"/>
              <a:t> Research grundades 2009 och arbetar med undersökningar åt kunder i offentlig, akademisk, privat och ideell sektor.</a:t>
            </a:r>
          </a:p>
          <a:p>
            <a:pPr marL="0" indent="0">
              <a:buNone/>
            </a:pPr>
            <a:r>
              <a:rPr lang="sv-SE" sz="1400" dirty="0"/>
              <a:t>Vi finns i Göteborg, Lund och Stockholm. </a:t>
            </a:r>
          </a:p>
          <a:p>
            <a:endParaRPr lang="sv-SE" sz="1600" dirty="0"/>
          </a:p>
        </p:txBody>
      </p:sp>
      <p:sp>
        <p:nvSpPr>
          <p:cNvPr id="2" name="Platshållare för text 1">
            <a:extLst>
              <a:ext uri="{FF2B5EF4-FFF2-40B4-BE49-F238E27FC236}">
                <a16:creationId xmlns:a16="http://schemas.microsoft.com/office/drawing/2014/main" id="{9F1D8022-E332-CC4A-B3B9-9BF1CA0355AB}"/>
              </a:ext>
            </a:extLst>
          </p:cNvPr>
          <p:cNvSpPr>
            <a:spLocks noGrp="1"/>
          </p:cNvSpPr>
          <p:nvPr>
            <p:ph type="body" idx="1"/>
          </p:nvPr>
        </p:nvSpPr>
        <p:spPr/>
        <p:txBody>
          <a:bodyPr/>
          <a:lstStyle/>
          <a:p>
            <a:r>
              <a:rPr lang="sv-SE" dirty="0"/>
              <a:t>Enkäter, insamling och analys</a:t>
            </a:r>
          </a:p>
        </p:txBody>
      </p:sp>
      <p:sp>
        <p:nvSpPr>
          <p:cNvPr id="4" name="Rubrik 3">
            <a:extLst>
              <a:ext uri="{FF2B5EF4-FFF2-40B4-BE49-F238E27FC236}">
                <a16:creationId xmlns:a16="http://schemas.microsoft.com/office/drawing/2014/main" id="{5FF5F028-778A-374A-8A18-3A1AEF946B4D}"/>
              </a:ext>
            </a:extLst>
          </p:cNvPr>
          <p:cNvSpPr>
            <a:spLocks noGrp="1"/>
          </p:cNvSpPr>
          <p:nvPr>
            <p:ph type="title"/>
          </p:nvPr>
        </p:nvSpPr>
        <p:spPr/>
        <p:txBody>
          <a:bodyPr/>
          <a:lstStyle/>
          <a:p>
            <a:r>
              <a:rPr lang="sv-SE" dirty="0" err="1"/>
              <a:t>Lysio</a:t>
            </a:r>
            <a:r>
              <a:rPr lang="sv-SE" dirty="0"/>
              <a:t> Research</a:t>
            </a:r>
          </a:p>
        </p:txBody>
      </p:sp>
      <p:sp>
        <p:nvSpPr>
          <p:cNvPr id="6" name="Rektangel 5">
            <a:extLst>
              <a:ext uri="{FF2B5EF4-FFF2-40B4-BE49-F238E27FC236}">
                <a16:creationId xmlns:a16="http://schemas.microsoft.com/office/drawing/2014/main" id="{C2E50E01-027C-D5BE-43BA-C0E5039B62D3}"/>
              </a:ext>
              <a:ext uri="{C183D7F6-B498-43B3-948B-1728B52AA6E4}">
                <adec:decorative xmlns:adec="http://schemas.microsoft.com/office/drawing/2017/decorative" val="1"/>
              </a:ext>
            </a:extLst>
          </p:cNvPr>
          <p:cNvSpPr/>
          <p:nvPr/>
        </p:nvSpPr>
        <p:spPr>
          <a:xfrm>
            <a:off x="6145271" y="3903384"/>
            <a:ext cx="3539690" cy="130202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8" name="textruta 7">
            <a:extLst>
              <a:ext uri="{FF2B5EF4-FFF2-40B4-BE49-F238E27FC236}">
                <a16:creationId xmlns:a16="http://schemas.microsoft.com/office/drawing/2014/main" id="{2A50931F-8FCD-D30D-351D-6E5FF61172A4}"/>
              </a:ext>
            </a:extLst>
          </p:cNvPr>
          <p:cNvSpPr txBox="1"/>
          <p:nvPr/>
        </p:nvSpPr>
        <p:spPr>
          <a:xfrm>
            <a:off x="6992202" y="4263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Simon Tufvesson</a:t>
            </a:r>
          </a:p>
          <a:p>
            <a:r>
              <a:rPr lang="sv-SE" sz="1200" dirty="0">
                <a:solidFill>
                  <a:schemeClr val="bg1"/>
                </a:solidFill>
                <a:latin typeface="Arial" panose="020B0604020202020204" pitchFamily="34" charset="0"/>
              </a:rPr>
              <a:t>Analytiker</a:t>
            </a:r>
          </a:p>
          <a:p>
            <a:r>
              <a:rPr lang="sv-SE" sz="1200" dirty="0" err="1">
                <a:solidFill>
                  <a:schemeClr val="bg1"/>
                </a:solidFill>
                <a:latin typeface="Arial" panose="020B0604020202020204" pitchFamily="34" charset="0"/>
              </a:rPr>
              <a:t>simon.tufvesson@lysio.se</a:t>
            </a:r>
            <a:endParaRPr lang="sv-SE" sz="2000" dirty="0">
              <a:solidFill>
                <a:schemeClr val="bg1"/>
              </a:solidFill>
              <a:latin typeface="Arial" panose="020B0604020202020204" pitchFamily="34" charset="0"/>
            </a:endParaRPr>
          </a:p>
        </p:txBody>
      </p:sp>
      <p:pic>
        <p:nvPicPr>
          <p:cNvPr id="10" name="Bildobjekt 9">
            <a:extLst>
              <a:ext uri="{FF2B5EF4-FFF2-40B4-BE49-F238E27FC236}">
                <a16:creationId xmlns:a16="http://schemas.microsoft.com/office/drawing/2014/main" id="{86BC5308-1344-A3B3-49B1-BE0015BC9258}"/>
              </a:ext>
            </a:extLst>
          </p:cNvPr>
          <p:cNvPicPr>
            <a:picLocks noChangeAspect="1"/>
          </p:cNvPicPr>
          <p:nvPr/>
        </p:nvPicPr>
        <p:blipFill>
          <a:blip r:embed="rId2"/>
          <a:srcRect/>
          <a:stretch/>
        </p:blipFill>
        <p:spPr>
          <a:xfrm>
            <a:off x="5553313" y="3903975"/>
            <a:ext cx="1302024" cy="1302024"/>
          </a:xfrm>
          <a:prstGeom prst="rect">
            <a:avLst/>
          </a:prstGeom>
        </p:spPr>
      </p:pic>
      <p:sp>
        <p:nvSpPr>
          <p:cNvPr id="12" name="Rektangel 11">
            <a:extLst>
              <a:ext uri="{FF2B5EF4-FFF2-40B4-BE49-F238E27FC236}">
                <a16:creationId xmlns:a16="http://schemas.microsoft.com/office/drawing/2014/main" id="{D543CD04-B759-CAA7-0A3C-8A388558503C}"/>
              </a:ext>
              <a:ext uri="{C183D7F6-B498-43B3-948B-1728B52AA6E4}">
                <adec:decorative xmlns:adec="http://schemas.microsoft.com/office/drawing/2017/decorative" val="1"/>
              </a:ext>
            </a:extLst>
          </p:cNvPr>
          <p:cNvSpPr/>
          <p:nvPr/>
        </p:nvSpPr>
        <p:spPr>
          <a:xfrm>
            <a:off x="6145271" y="2250613"/>
            <a:ext cx="3539690" cy="1295649"/>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13" name="textruta 12">
            <a:extLst>
              <a:ext uri="{FF2B5EF4-FFF2-40B4-BE49-F238E27FC236}">
                <a16:creationId xmlns:a16="http://schemas.microsoft.com/office/drawing/2014/main" id="{51A4F9A6-C51C-4787-FE59-7F1F60F612A0}"/>
              </a:ext>
            </a:extLst>
          </p:cNvPr>
          <p:cNvSpPr txBox="1"/>
          <p:nvPr/>
        </p:nvSpPr>
        <p:spPr>
          <a:xfrm>
            <a:off x="6980669" y="2572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Elin Hoffman</a:t>
            </a:r>
            <a:br>
              <a:rPr lang="sv-SE" sz="1200" b="1" dirty="0">
                <a:solidFill>
                  <a:schemeClr val="bg1"/>
                </a:solidFill>
                <a:latin typeface="Arial" panose="020B0604020202020204" pitchFamily="34" charset="0"/>
              </a:rPr>
            </a:br>
            <a:r>
              <a:rPr lang="sv-SE" sz="1200" dirty="0">
                <a:solidFill>
                  <a:schemeClr val="bg1"/>
                </a:solidFill>
                <a:latin typeface="Arial" panose="020B0604020202020204" pitchFamily="34" charset="0"/>
              </a:rPr>
              <a:t>Projektledare</a:t>
            </a:r>
          </a:p>
          <a:p>
            <a:r>
              <a:rPr lang="sv-SE" sz="1200" dirty="0" err="1">
                <a:solidFill>
                  <a:schemeClr val="bg1"/>
                </a:solidFill>
                <a:latin typeface="Arial" panose="020B0604020202020204" pitchFamily="34" charset="0"/>
              </a:rPr>
              <a:t>elin.hoffman@lysio.se</a:t>
            </a:r>
            <a:endParaRPr lang="sv-SE" sz="1200" dirty="0">
              <a:solidFill>
                <a:schemeClr val="bg1"/>
              </a:solidFill>
              <a:latin typeface="Arial" panose="020B0604020202020204" pitchFamily="34" charset="0"/>
            </a:endParaRPr>
          </a:p>
        </p:txBody>
      </p:sp>
      <p:pic>
        <p:nvPicPr>
          <p:cNvPr id="14" name="Bildobjekt 13">
            <a:extLst>
              <a:ext uri="{FF2B5EF4-FFF2-40B4-BE49-F238E27FC236}">
                <a16:creationId xmlns:a16="http://schemas.microsoft.com/office/drawing/2014/main" id="{92C2968D-22B5-E97D-E134-35B1631D780B}"/>
              </a:ext>
            </a:extLst>
          </p:cNvPr>
          <p:cNvPicPr>
            <a:picLocks/>
          </p:cNvPicPr>
          <p:nvPr/>
        </p:nvPicPr>
        <p:blipFill>
          <a:blip r:embed="rId3"/>
          <a:srcRect/>
          <a:stretch/>
        </p:blipFill>
        <p:spPr>
          <a:xfrm>
            <a:off x="5494259" y="2251205"/>
            <a:ext cx="1302024" cy="1303200"/>
          </a:xfrm>
          <a:prstGeom prst="rect">
            <a:avLst/>
          </a:prstGeom>
        </p:spPr>
      </p:pic>
    </p:spTree>
    <p:extLst>
      <p:ext uri="{BB962C8B-B14F-4D97-AF65-F5344CB8AC3E}">
        <p14:creationId xmlns:p14="http://schemas.microsoft.com/office/powerpoint/2010/main" val="36764341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C4CC0AF0-7D70-E847-A2C3-48E4FDA2249E}"/>
              </a:ext>
            </a:extLst>
          </p:cNvPr>
          <p:cNvSpPr>
            <a:spLocks noGrp="1"/>
          </p:cNvSpPr>
          <p:nvPr>
            <p:ph type="ctrTitle"/>
          </p:nvPr>
        </p:nvSpPr>
        <p:spPr>
          <a:xfrm>
            <a:off x="1562100" y="2009558"/>
            <a:ext cx="6781800" cy="685517"/>
          </a:xfrm>
        </p:spPr>
        <p:txBody>
          <a:bodyPr anchor="b">
            <a:normAutofit fontScale="90000"/>
          </a:bodyPr>
          <a:lstStyle/>
          <a:p>
            <a:r>
              <a:rPr lang="sv-SE" sz="2800" noProof="0" dirty="0">
                <a:solidFill>
                  <a:schemeClr val="bg1"/>
                </a:solidFill>
              </a:rPr>
              <a:t>Undersökning och analys av </a:t>
            </a:r>
            <a:r>
              <a:rPr lang="sv-SE" sz="2800" noProof="0" dirty="0" err="1">
                <a:solidFill>
                  <a:schemeClr val="bg1"/>
                </a:solidFill>
              </a:rPr>
              <a:t>Lysio</a:t>
            </a:r>
            <a:r>
              <a:rPr lang="sv-SE" sz="2800" noProof="0" dirty="0">
                <a:solidFill>
                  <a:schemeClr val="bg1"/>
                </a:solidFill>
              </a:rPr>
              <a:t> Research</a:t>
            </a:r>
            <a:endParaRPr lang="sv-SE" noProof="0" dirty="0"/>
          </a:p>
        </p:txBody>
      </p:sp>
      <p:sp>
        <p:nvSpPr>
          <p:cNvPr id="8" name="Subtitle 1">
            <a:extLst>
              <a:ext uri="{FF2B5EF4-FFF2-40B4-BE49-F238E27FC236}">
                <a16:creationId xmlns:a16="http://schemas.microsoft.com/office/drawing/2014/main" id="{6CB8BD4E-D835-4BD9-8FBE-672CF3191DC8}"/>
              </a:ext>
            </a:extLst>
          </p:cNvPr>
          <p:cNvSpPr>
            <a:spLocks noGrp="1"/>
          </p:cNvSpPr>
          <p:nvPr>
            <p:ph type="subTitle" idx="4294967295"/>
          </p:nvPr>
        </p:nvSpPr>
        <p:spPr>
          <a:xfrm>
            <a:off x="1955800" y="2845593"/>
            <a:ext cx="5994400" cy="1166813"/>
          </a:xfrm>
        </p:spPr>
        <p:txBody>
          <a:bodyPr anchor="t">
            <a:normAutofit/>
          </a:bodyPr>
          <a:lstStyle/>
          <a:p>
            <a:pPr marL="0" indent="0" algn="ctr">
              <a:buNone/>
            </a:pPr>
            <a:r>
              <a:rPr lang="sv-SE" noProof="0" dirty="0">
                <a:hlinkClick r:id="rId3"/>
              </a:rPr>
              <a:t>www.lysio.se</a:t>
            </a:r>
            <a:endParaRPr lang="sv-SE" noProof="0" dirty="0"/>
          </a:p>
          <a:p>
            <a:pPr algn="ctr"/>
            <a:endParaRPr lang="sv-SE" noProof="0" dirty="0"/>
          </a:p>
        </p:txBody>
      </p:sp>
    </p:spTree>
    <p:extLst>
      <p:ext uri="{BB962C8B-B14F-4D97-AF65-F5344CB8AC3E}">
        <p14:creationId xmlns:p14="http://schemas.microsoft.com/office/powerpoint/2010/main" val="6651827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C79D37AD-CB5A-5045-BAA4-5B7F22F2E083}"/>
    </a:ext>
  </a:extLst>
</a:theme>
</file>

<file path=ppt/theme/theme2.xml><?xml version="1.0" encoding="utf-8"?>
<a:theme xmlns:a="http://schemas.openxmlformats.org/drawingml/2006/main" name="1_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9297055B-BB63-4045-9961-FE030DD7E78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8e37dbc-c6c8-4b8a-9812-2185cae5af5a">
      <Terms xmlns="http://schemas.microsoft.com/office/infopath/2007/PartnerControls"/>
    </lcf76f155ced4ddcb4097134ff3c332f>
    <TaxCatchAll xmlns="19c01820-739e-471e-80ca-26647c644fd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CD69179970A534428738365F70FB50E8" ma:contentTypeVersion="15" ma:contentTypeDescription="Skapa ett nytt dokument." ma:contentTypeScope="" ma:versionID="4c359fcc6d69d48d7ed0ca9f11ed4dfa">
  <xsd:schema xmlns:xsd="http://www.w3.org/2001/XMLSchema" xmlns:xs="http://www.w3.org/2001/XMLSchema" xmlns:p="http://schemas.microsoft.com/office/2006/metadata/properties" xmlns:ns2="18e37dbc-c6c8-4b8a-9812-2185cae5af5a" xmlns:ns3="19c01820-739e-471e-80ca-26647c644fda" targetNamespace="http://schemas.microsoft.com/office/2006/metadata/properties" ma:root="true" ma:fieldsID="42f73741a19f52f6ff261159dd0a7c06" ns2:_="" ns3:_="">
    <xsd:import namespace="18e37dbc-c6c8-4b8a-9812-2185cae5af5a"/>
    <xsd:import namespace="19c01820-739e-471e-80ca-26647c644f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37dbc-c6c8-4b8a-9812-2185cae5a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Bildmarkeringar" ma:readOnly="false" ma:fieldId="{5cf76f15-5ced-4ddc-b409-7134ff3c332f}" ma:taxonomyMulti="true" ma:sspId="eaed434e-2057-4e20-9fa0-651e19c86a85"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c01820-739e-471e-80ca-26647c644fda"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18" nillable="true" ma:displayName="Taxonomy Catch All Column" ma:hidden="true" ma:list="{0a016efe-a0ea-4c1c-8d5f-6cccf1999655}" ma:internalName="TaxCatchAll" ma:showField="CatchAllData" ma:web="19c01820-739e-471e-80ca-26647c644f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60ABA8-45B1-404A-880A-D68F6C20A9A8}">
  <ds:schemaRefs>
    <ds:schemaRef ds:uri="http://schemas.microsoft.com/sharepoint/v3/contenttype/forms"/>
  </ds:schemaRefs>
</ds:datastoreItem>
</file>

<file path=customXml/itemProps2.xml><?xml version="1.0" encoding="utf-8"?>
<ds:datastoreItem xmlns:ds="http://schemas.openxmlformats.org/officeDocument/2006/customXml" ds:itemID="{07554535-AE1B-4AD5-9F2C-DF1070E73FA9}">
  <ds:schemaRefs>
    <ds:schemaRef ds:uri="http://purl.org/dc/dcmitype/"/>
    <ds:schemaRef ds:uri="293ca38d-8a01-4d17-99f3-6244240f344d"/>
    <ds:schemaRef ds:uri="97c4c201-fa17-49dd-9cc8-7201966f69fb"/>
    <ds:schemaRef ds:uri="http://purl.org/dc/terms/"/>
    <ds:schemaRef ds:uri="http://schemas.microsoft.com/office/2006/documentManagement/types"/>
    <ds:schemaRef ds:uri="http://purl.org/dc/elements/1.1/"/>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4CECAF2D-7ADF-430D-B268-0D1C27B9EDA9}"/>
</file>

<file path=docProps/app.xml><?xml version="1.0" encoding="utf-8"?>
<Properties xmlns="http://schemas.openxmlformats.org/officeDocument/2006/extended-properties" xmlns:vt="http://schemas.openxmlformats.org/officeDocument/2006/docPropsVTypes">
  <Template>Office-tema</Template>
  <TotalTime>7047</TotalTime>
  <Words>428</Words>
  <Application>Microsoft Macintosh PowerPoint</Application>
  <PresentationFormat>A4 (210 x 297 mm)</PresentationFormat>
  <Paragraphs>68</Paragraphs>
  <Slides>8</Slides>
  <Notes>3</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Arial</vt:lpstr>
      <vt:lpstr>Arial Black</vt:lpstr>
      <vt:lpstr>Calibri</vt:lpstr>
      <vt:lpstr>Courier New</vt:lpstr>
      <vt:lpstr>Systemtypsnitt normalt</vt:lpstr>
      <vt:lpstr>Office-tema</vt:lpstr>
      <vt:lpstr>1_Office-tema</vt:lpstr>
      <vt:lpstr>Enkät på familjecentraler</vt:lpstr>
      <vt:lpstr>Bakgrund</vt:lpstr>
      <vt:lpstr>Genomförande</vt:lpstr>
      <vt:lpstr>Resultat besöksenkät barn</vt:lpstr>
      <vt:lpstr>Frågor i barnenkäten</vt:lpstr>
      <vt:lpstr>Bakom rapporten</vt:lpstr>
      <vt:lpstr>Lysio Research</vt:lpstr>
      <vt:lpstr>Undersökning och analys av Lysio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Rapportrubrik</dc:title>
  <dc:creator>Elin Hoffman</dc:creator>
  <cp:lastModifiedBy>Elin Hoffman</cp:lastModifiedBy>
  <cp:revision>93</cp:revision>
  <dcterms:created xsi:type="dcterms:W3CDTF">2023-11-13T16:53:19Z</dcterms:created>
  <dcterms:modified xsi:type="dcterms:W3CDTF">2026-01-15T15:06:47Z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0x010100CD69179970A534428738365F70FB50E8</vt:lpwstr>
  </property>
  <property fmtid="{D5CDD505-2E9C-101B-9397-08002B2CF9AE}" pid="3" name="MediaServiceImageTags">
    <vt:lpwstr/>
  </property>
</Properties>
</file>