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drawings/drawing1.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Override PartName="/docMetadata/LabelInfo.xml" ContentType="application/vnd.ms-office.classificationlabels+xml"/>
</Types>
</file>

<file path=_rels/.rels><?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6" Type="http://schemas.microsoft.com/office/2020/02/relationships/classificationlabels" Target="docMetadata/LabelInfo.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93" r:id="rId6"/>
    <p:sldId id="294" r:id="rId7"/>
    <p:sldId id="317" r:id="rId8"/>
    <p:sldId id="312" r:id="rId9"/>
    <p:sldId id="313" r:id="rId10"/>
    <p:sldId id="314" r:id="rId11"/>
    <p:sldId id="315" r:id="rId12"/>
    <p:sldId id="316"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EB11FAA-7EBD-C841-99D0-CF35705BF6DF}">
          <p14:sldIdLst>
            <p14:sldId id="293"/>
          </p14:sldIdLst>
        </p14:section>
        <p14:section name="Bakgrund och genomförande" id="{32F9D5E3-64F2-3346-AB26-481B0C640530}">
          <p14:sldIdLst>
            <p14:sldId id="294"/>
            <p14:sldId id="317"/>
          </p14:sldIdLst>
        </p14:section>
        <p14:section name="Resultat barnenkäten" id="{2CC82628-85D3-6440-8907-EAC79B955910}">
          <p14:sldIdLst>
            <p14:sldId id="312"/>
            <p14:sldId id="313"/>
          </p14:sldIdLst>
        </p14:section>
        <p14:section name="avslut" id="{CD38BD02-E00A-0D4C-A724-E02B74FD77FA}">
          <p14:sldIdLst>
            <p14:sldId id="314"/>
            <p14:sldId id="315"/>
            <p14:sldId id="316"/>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D300"/>
    <a:srgbClr val="9DCC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B3E514-3F66-3046-86CE-BCE0C2A80AFE}" v="1" dt="2026-01-15T15:06:15.086"/>
    <p1510:client id="{7D614863-9B83-7729-0514-A0D2C8DDA7C7}" v="3" dt="2026-01-15T15:14:47.008"/>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220"/>
    <p:restoredTop sz="95781"/>
  </p:normalViewPr>
  <p:slideViewPr>
    <p:cSldViewPr snapToGrid="0" snapToObjects="1" showGuides="1">
      <p:cViewPr varScale="1">
        <p:scale>
          <a:sx n="108" d="100"/>
          <a:sy n="108" d="100"/>
        </p:scale>
        <p:origin x="608" y="18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custSel modSld modMainMaster">
      <pc:chgData name="Elin Hoffman" userId="a2599513-e340-4996-a3a8-180e7af7950c" providerId="ADAL" clId="{2C255B75-C64B-5F50-B0ED-AD003553D8A7}" dt="2026-01-15T15:06:15.085" v="11"/>
      <pc:docMkLst>
        <pc:docMk/>
      </pc:docMkLst>
      <pc:sldChg chg="modSp">
        <pc:chgData name="Elin Hoffman" userId="a2599513-e340-4996-a3a8-180e7af7950c" providerId="ADAL" clId="{2C255B75-C64B-5F50-B0ED-AD003553D8A7}" dt="2026-01-15T15:06:15.085" v="11"/>
        <pc:sldMkLst>
          <pc:docMk/>
          <pc:sldMk cId="3333552631" sldId="294"/>
        </pc:sldMkLst>
        <pc:spChg chg="mod">
          <ac:chgData name="Elin Hoffman" userId="a2599513-e340-4996-a3a8-180e7af7950c" providerId="ADAL" clId="{2C255B75-C64B-5F50-B0ED-AD003553D8A7}" dt="2026-01-15T15:06:15.085" v="11"/>
          <ac:spMkLst>
            <pc:docMk/>
            <pc:sldMk cId="3333552631" sldId="294"/>
            <ac:spMk id="3" creationId="{73D10F25-7EC2-E840-87D4-D44A80BBAAD0}"/>
          </ac:spMkLst>
        </pc:spChg>
      </pc:sldChg>
      <pc:sldChg chg="modSp">
        <pc:chgData name="Elin Hoffman" userId="a2599513-e340-4996-a3a8-180e7af7950c" providerId="ADAL" clId="{2C255B75-C64B-5F50-B0ED-AD003553D8A7}" dt="2026-01-08T16:15:22.301" v="2"/>
        <pc:sldMkLst>
          <pc:docMk/>
          <pc:sldMk cId="3676434157" sldId="315"/>
        </pc:sldMkLst>
        <pc:spChg chg="mod">
          <ac:chgData name="Elin Hoffman" userId="a2599513-e340-4996-a3a8-180e7af7950c" providerId="ADAL" clId="{2C255B75-C64B-5F50-B0ED-AD003553D8A7}" dt="2026-01-08T16:15:15.285" v="1"/>
          <ac:spMkLst>
            <pc:docMk/>
            <pc:sldMk cId="3676434157" sldId="315"/>
            <ac:spMk id="3" creationId="{AFA55ACC-A68C-F744-AEF7-6E2DD5D75B68}"/>
          </ac:spMkLst>
        </pc:spChg>
        <pc:spChg chg="mod">
          <ac:chgData name="Elin Hoffman" userId="a2599513-e340-4996-a3a8-180e7af7950c" providerId="ADAL" clId="{2C255B75-C64B-5F50-B0ED-AD003553D8A7}" dt="2026-01-08T16:15:15.285" v="1"/>
          <ac:spMkLst>
            <pc:docMk/>
            <pc:sldMk cId="3676434157" sldId="315"/>
            <ac:spMk id="4" creationId="{5FF5F028-778A-374A-8A18-3A1AEF946B4D}"/>
          </ac:spMkLst>
        </pc:spChg>
        <pc:spChg chg="mod">
          <ac:chgData name="Elin Hoffman" userId="a2599513-e340-4996-a3a8-180e7af7950c" providerId="ADAL" clId="{2C255B75-C64B-5F50-B0ED-AD003553D8A7}" dt="2026-01-08T16:15:22.301" v="2"/>
          <ac:spMkLst>
            <pc:docMk/>
            <pc:sldMk cId="3676434157" sldId="315"/>
            <ac:spMk id="8" creationId="{2A50931F-8FCD-D30D-351D-6E5FF61172A4}"/>
          </ac:spMkLst>
        </pc:spChg>
        <pc:spChg chg="mod">
          <ac:chgData name="Elin Hoffman" userId="a2599513-e340-4996-a3a8-180e7af7950c" providerId="ADAL" clId="{2C255B75-C64B-5F50-B0ED-AD003553D8A7}" dt="2026-01-08T16:15:22.301" v="2"/>
          <ac:spMkLst>
            <pc:docMk/>
            <pc:sldMk cId="3676434157" sldId="315"/>
            <ac:spMk id="13" creationId="{51A4F9A6-C51C-4787-FE59-7F1F60F612A0}"/>
          </ac:spMkLst>
        </pc:spChg>
      </pc:sldChg>
      <pc:sldChg chg="modSp">
        <pc:chgData name="Elin Hoffman" userId="a2599513-e340-4996-a3a8-180e7af7950c" providerId="ADAL" clId="{2C255B75-C64B-5F50-B0ED-AD003553D8A7}" dt="2026-01-08T16:15:22.301" v="2"/>
        <pc:sldMkLst>
          <pc:docMk/>
          <pc:sldMk cId="665182791" sldId="316"/>
        </pc:sldMkLst>
        <pc:spChg chg="mod">
          <ac:chgData name="Elin Hoffman" userId="a2599513-e340-4996-a3a8-180e7af7950c" providerId="ADAL" clId="{2C255B75-C64B-5F50-B0ED-AD003553D8A7}" dt="2026-01-08T16:15:15.285" v="1"/>
          <ac:spMkLst>
            <pc:docMk/>
            <pc:sldMk cId="665182791" sldId="316"/>
            <ac:spMk id="3" creationId="{C4CC0AF0-7D70-E847-A2C3-48E4FDA2249E}"/>
          </ac:spMkLst>
        </pc:spChg>
        <pc:spChg chg="mod">
          <ac:chgData name="Elin Hoffman" userId="a2599513-e340-4996-a3a8-180e7af7950c" providerId="ADAL" clId="{2C255B75-C64B-5F50-B0ED-AD003553D8A7}" dt="2026-01-08T16:15:22.301" v="2"/>
          <ac:spMkLst>
            <pc:docMk/>
            <pc:sldMk cId="665182791" sldId="316"/>
            <ac:spMk id="8" creationId="{6CB8BD4E-D835-4BD9-8FBE-672CF3191DC8}"/>
          </ac:spMkLst>
        </pc:spChg>
      </pc:sldChg>
      <pc:sldChg chg="modSp">
        <pc:chgData name="Elin Hoffman" userId="a2599513-e340-4996-a3a8-180e7af7950c" providerId="ADAL" clId="{2C255B75-C64B-5F50-B0ED-AD003553D8A7}" dt="2026-01-08T16:23:35.190" v="10"/>
        <pc:sldMkLst>
          <pc:docMk/>
          <pc:sldMk cId="2989384908" sldId="317"/>
        </pc:sldMkLst>
        <pc:spChg chg="mod">
          <ac:chgData name="Elin Hoffman" userId="a2599513-e340-4996-a3a8-180e7af7950c" providerId="ADAL" clId="{2C255B75-C64B-5F50-B0ED-AD003553D8A7}" dt="2026-01-08T16:15:15.285" v="1"/>
          <ac:spMkLst>
            <pc:docMk/>
            <pc:sldMk cId="2989384908" sldId="317"/>
            <ac:spMk id="3" creationId="{73D10F25-7EC2-E840-87D4-D44A80BBAAD0}"/>
          </ac:spMkLst>
        </pc:spChg>
        <pc:graphicFrameChg chg="mod">
          <ac:chgData name="Elin Hoffman" userId="a2599513-e340-4996-a3a8-180e7af7950c" providerId="ADAL" clId="{2C255B75-C64B-5F50-B0ED-AD003553D8A7}" dt="2026-01-08T16:23:35.190" v="10"/>
          <ac:graphicFrameMkLst>
            <pc:docMk/>
            <pc:sldMk cId="2989384908" sldId="317"/>
            <ac:graphicFrameMk id="2" creationId="{EAFECFE0-4DDA-B877-7E92-5FFF044EB178}"/>
          </ac:graphicFrameMkLst>
        </pc:graphicFrameChg>
      </pc:sldChg>
      <pc:sldMasterChg chg="delSp mod modSldLayout">
        <pc:chgData name="Elin Hoffman" userId="a2599513-e340-4996-a3a8-180e7af7950c" providerId="ADAL" clId="{2C255B75-C64B-5F50-B0ED-AD003553D8A7}" dt="2026-01-08T16:15:52.274" v="8" actId="478"/>
        <pc:sldMasterMkLst>
          <pc:docMk/>
          <pc:sldMasterMk cId="3595170883" sldId="2147483648"/>
        </pc:sldMasterMkLst>
        <pc:sldLayoutChg chg="delSp mod">
          <pc:chgData name="Elin Hoffman" userId="a2599513-e340-4996-a3a8-180e7af7950c" providerId="ADAL" clId="{2C255B75-C64B-5F50-B0ED-AD003553D8A7}" dt="2026-01-08T16:15:45.340" v="7"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6-01-08T16:15:43.796" v="6"/>
          <pc:sldLayoutMkLst>
            <pc:docMk/>
            <pc:sldMasterMk cId="3595170883" sldId="2147483648"/>
            <pc:sldLayoutMk cId="95236227" sldId="2147483695"/>
          </pc:sldLayoutMkLst>
          <pc:picChg chg="add mod">
            <ac:chgData name="Elin Hoffman" userId="a2599513-e340-4996-a3a8-180e7af7950c" providerId="ADAL" clId="{2C255B75-C64B-5F50-B0ED-AD003553D8A7}" dt="2026-01-08T16:15:43.796" v="6"/>
            <ac:picMkLst>
              <pc:docMk/>
              <pc:sldMasterMk cId="3595170883" sldId="2147483648"/>
              <pc:sldLayoutMk cId="95236227" sldId="2147483695"/>
              <ac:picMk id="3" creationId="{C35DE728-4E12-511C-E69C-787B904A51C4}"/>
            </ac:picMkLst>
          </pc:picChg>
        </pc:sldLayoutChg>
        <pc:sldLayoutChg chg="addSp delSp modSp mod">
          <pc:chgData name="Elin Hoffman" userId="a2599513-e340-4996-a3a8-180e7af7950c" providerId="ADAL" clId="{2C255B75-C64B-5F50-B0ED-AD003553D8A7}" dt="2026-01-08T16:15:39.640" v="4"/>
          <pc:sldLayoutMkLst>
            <pc:docMk/>
            <pc:sldMasterMk cId="3595170883" sldId="2147483648"/>
            <pc:sldLayoutMk cId="1328488519" sldId="2147483696"/>
          </pc:sldLayoutMkLst>
          <pc:picChg chg="add mod">
            <ac:chgData name="Elin Hoffman" userId="a2599513-e340-4996-a3a8-180e7af7950c" providerId="ADAL" clId="{2C255B75-C64B-5F50-B0ED-AD003553D8A7}" dt="2026-01-08T16:15:39.640" v="4"/>
            <ac:picMkLst>
              <pc:docMk/>
              <pc:sldMasterMk cId="3595170883" sldId="2147483648"/>
              <pc:sldLayoutMk cId="1328488519" sldId="2147483696"/>
              <ac:picMk id="5" creationId="{6E09ECE0-3B48-B2C3-ACDB-6746C9CDF2FB}"/>
            </ac:picMkLst>
          </pc:picChg>
        </pc:sldLayoutChg>
      </pc:sldMasterChg>
    </pc:docChg>
  </pc:docChgLst>
  <pc:docChgLst>
    <pc:chgData name="Elin Hoffman" userId="S::elin.hoffman@lysio.se::a2599513-e340-4996-a3a8-180e7af7950c" providerId="AD" clId="Web-{7D614863-9B83-7729-0514-A0D2C8DDA7C7}"/>
    <pc:docChg chg="modSld">
      <pc:chgData name="Elin Hoffman" userId="S::elin.hoffman@lysio.se::a2599513-e340-4996-a3a8-180e7af7950c" providerId="AD" clId="Web-{7D614863-9B83-7729-0514-A0D2C8DDA7C7}" dt="2026-01-15T15:14:47.008" v="2" actId="20577"/>
      <pc:docMkLst>
        <pc:docMk/>
      </pc:docMkLst>
      <pc:sldChg chg="modSp">
        <pc:chgData name="Elin Hoffman" userId="S::elin.hoffman@lysio.se::a2599513-e340-4996-a3a8-180e7af7950c" providerId="AD" clId="Web-{7D614863-9B83-7729-0514-A0D2C8DDA7C7}" dt="2026-01-15T15:14:47.008" v="2" actId="20577"/>
        <pc:sldMkLst>
          <pc:docMk/>
          <pc:sldMk cId="3333552631" sldId="294"/>
        </pc:sldMkLst>
        <pc:spChg chg="mod">
          <ac:chgData name="Elin Hoffman" userId="S::elin.hoffman@lysio.se::a2599513-e340-4996-a3a8-180e7af7950c" providerId="AD" clId="Web-{7D614863-9B83-7729-0514-A0D2C8DDA7C7}" dt="2026-01-15T15:14:47.008" v="2" actId="20577"/>
          <ac:spMkLst>
            <pc:docMk/>
            <pc:sldMk cId="3333552631" sldId="294"/>
            <ac:spMk id="3" creationId="{73D10F25-7EC2-E840-87D4-D44A80BBAAD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kalkylblad.xlsx"/><Relationship Id="rId3"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552355295827279"/>
          <c:y val="3.1746031746031703E-2"/>
          <c:w val="0.6066689505316224"/>
          <c:h val="0.6691405707251592"/>
        </c:manualLayout>
      </c:layout>
      <c:barChart>
        <c:barDir val="bar"/>
        <c:grouping val="percentStacked"/>
        <c:varyColors val="0"/>
        <c:ser>
          <c:idx val="0"/>
          <c:order val="0"/>
          <c:tx>
            <c:strRef>
              <c:f>Sheet1!$B$1</c:f>
              <c:strCache>
                <c:ptCount val="1"/>
                <c:pt idx="0">
                  <c:v>Nej, aldrig</c:v>
                </c:pt>
              </c:strCache>
            </c:strRef>
          </c:tx>
          <c:spPr>
            <a:solidFill>
              <a:srgbClr val="EA5901"/>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Sheet1!$B$2:$B$4</c:f>
              <c:numCache>
                <c:formatCode>General</c:formatCode>
                <c:ptCount val="3"/>
                <c:pt idx="0">
                  <c:v>0.0</c:v>
                </c:pt>
                <c:pt idx="1">
                  <c:v>0.0285714285714285</c:v>
                </c:pt>
                <c:pt idx="2">
                  <c:v>0.0606060606060606</c:v>
                </c:pt>
              </c:numCache>
            </c:numRef>
          </c:val>
          <c:extLst>
            <c:ext xmlns:c16="http://schemas.microsoft.com/office/drawing/2014/chart" uri="{C3380CC4-5D6E-409C-BE32-E72D297353CC}">
              <c16:uniqueId val="{00000000-403D-2644-AD15-9B90A5F575D7}"/>
            </c:ext>
          </c:extLst>
        </c:ser>
        <c:ser>
          <c:idx val="1"/>
          <c:order val="1"/>
          <c:tx>
            <c:strRef>
              <c:f>Sheet1!$C$1</c:f>
              <c:strCache>
                <c:ptCount val="1"/>
                <c:pt idx="0">
                  <c:v>Ibland</c:v>
                </c:pt>
              </c:strCache>
            </c:strRef>
          </c:tx>
          <c:spPr>
            <a:solidFill>
              <a:srgbClr val="F7E284"/>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Sheet1!$C$2:$C$4</c:f>
              <c:numCache>
                <c:formatCode>General</c:formatCode>
                <c:ptCount val="3"/>
                <c:pt idx="0">
                  <c:v>0.0303030303030303</c:v>
                </c:pt>
                <c:pt idx="1">
                  <c:v>0.1428571428571428</c:v>
                </c:pt>
                <c:pt idx="2">
                  <c:v>0.1515151515151515</c:v>
                </c:pt>
              </c:numCache>
            </c:numRef>
          </c:val>
          <c:extLst>
            <c:ext xmlns:c16="http://schemas.microsoft.com/office/drawing/2014/chart" uri="{C3380CC4-5D6E-409C-BE32-E72D297353CC}">
              <c16:uniqueId val="{00000001-403D-2644-AD15-9B90A5F575D7}"/>
            </c:ext>
          </c:extLst>
        </c:ser>
        <c:ser>
          <c:idx val="2"/>
          <c:order val="2"/>
          <c:tx>
            <c:strRef>
              <c:f>Sheet1!$D$1</c:f>
              <c:strCache>
                <c:ptCount val="1"/>
                <c:pt idx="0">
                  <c:v>Ja, alltid</c:v>
                </c:pt>
              </c:strCache>
            </c:strRef>
          </c:tx>
          <c:spPr>
            <a:solidFill>
              <a:srgbClr val="65B44B"/>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Sheet1!$D$2:$D$4</c:f>
              <c:numCache>
                <c:formatCode>General</c:formatCode>
                <c:ptCount val="3"/>
                <c:pt idx="0">
                  <c:v>0.9696969696969696</c:v>
                </c:pt>
                <c:pt idx="1">
                  <c:v>0.8285714285714286</c:v>
                </c:pt>
                <c:pt idx="2">
                  <c:v>0.7878787878787878</c:v>
                </c:pt>
              </c:numCache>
            </c:numRef>
          </c:val>
          <c:extLst>
            <c:ext xmlns:c16="http://schemas.microsoft.com/office/drawing/2014/chart" uri="{C3380CC4-5D6E-409C-BE32-E72D297353CC}">
              <c16:uniqueId val="{00000002-403D-2644-AD15-9B90A5F575D7}"/>
            </c:ext>
          </c:extLst>
        </c:ser>
        <c:dLbls>
          <c:showLegendKey val="0"/>
          <c:showVal val="1"/>
          <c:showCatName val="0"/>
          <c:showSerName val="0"/>
          <c:showPercent val="0"/>
          <c:showBubbleSize val="0"/>
        </c:dLbls>
        <c:gapWidth val="50"/>
        <c:overlap val="100"/>
        <c:axId val="2098330648"/>
        <c:axId val="2098327624"/>
      </c:barChart>
      <c:catAx>
        <c:axId val="2098330648"/>
        <c:scaling>
          <c:orientation val="maxMin"/>
        </c:scaling>
        <c:delete val="0"/>
        <c:axPos val="l"/>
        <c:numFmt formatCode="General" sourceLinked="1"/>
        <c:majorTickMark val="none"/>
        <c:minorTickMark val="none"/>
        <c:tickLblPos val="nextTo"/>
        <c:spPr>
          <a:ln>
            <a:solidFill>
              <a:sysClr val="windowText" lastClr="000000">
                <a:alpha val="20000"/>
              </a:sysClr>
            </a:solidFill>
          </a:ln>
        </c:spPr>
        <c:txPr>
          <a:bodyPr/>
          <a:lstStyle/>
          <a:p>
            <a:pPr algn="r">
              <a:defRPr/>
            </a:pPr>
            <a:endParaRPr lang="sv-SE"/>
          </a:p>
        </c:txPr>
        <c:crossAx val="2098327624"/>
        <c:crosses val="autoZero"/>
        <c:auto val="1"/>
        <c:lblAlgn val="ctr"/>
        <c:lblOffset val="100"/>
        <c:noMultiLvlLbl val="0"/>
      </c:catAx>
      <c:valAx>
        <c:axId val="2098327624"/>
        <c:scaling>
          <c:orientation val="minMax"/>
        </c:scaling>
        <c:delete val="0"/>
        <c:axPos val="t"/>
        <c:majorGridlines>
          <c:spPr>
            <a:ln>
              <a:solidFill>
                <a:sysClr val="windowText" lastClr="000000">
                  <a:alpha val="30000"/>
                </a:sysClr>
              </a:solidFill>
            </a:ln>
          </c:spPr>
        </c:majorGridlines>
        <c:numFmt formatCode="0%" sourceLinked="1"/>
        <c:majorTickMark val="out"/>
        <c:minorTickMark val="none"/>
        <c:tickLblPos val="nextTo"/>
        <c:spPr>
          <a:ln>
            <a:solidFill>
              <a:sysClr val="windowText" lastClr="000000">
                <a:tint val="75000"/>
                <a:shade val="95000"/>
                <a:satMod val="105000"/>
                <a:alpha val="0"/>
              </a:sysClr>
            </a:solidFill>
          </a:ln>
        </c:spPr>
        <c:crossAx val="2098330648"/>
        <c:crosses val="autoZero"/>
        <c:crossBetween val="between"/>
        <c:majorUnit val="0.2"/>
      </c:valAx>
    </c:plotArea>
    <c:legend>
      <c:legendPos val="b"/>
      <c:layout>
        <c:manualLayout>
          <c:xMode val="edge"/>
          <c:yMode val="edge"/>
          <c:x val="0.32451116653942663"/>
          <c:y val="0.8452145415378185"/>
          <c:w val="0.67117307890418432"/>
          <c:h val="5.4334139206738727E-2"/>
        </c:manualLayout>
      </c:layout>
      <c:overlay val="0"/>
    </c:legend>
    <c:plotVisOnly val="1"/>
    <c:dispBlanksAs val="gap"/>
    <c:showDLblsOverMax val="0"/>
  </c:chart>
  <c:spPr>
    <a:ln>
      <a:noFill/>
    </a:ln>
  </c:spPr>
  <c:txPr>
    <a:bodyPr/>
    <a:lstStyle/>
    <a:p>
      <a:pPr>
        <a:defRPr sz="900" b="0" i="0">
          <a:latin typeface="Univers LT Std 55" panose="020B0603020202020204" pitchFamily="34" charset="0"/>
        </a:defRPr>
      </a:pPr>
      <a:endParaRPr lang="sv-SE"/>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0.93151</cdr:x>
      <cdr:y>0.16871</cdr:y>
    </cdr:from>
    <cdr:to>
      <cdr:x>1</cdr:x>
      <cdr:y>0.69939</cdr:y>
    </cdr:to>
    <cdr:sp macro="" textlink="">
      <cdr:nvSpPr>
        <cdr:cNvPr id="2" name="textruta 2"/>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4"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7"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9"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8"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1"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4"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3" name="textruta 2">
          <a:extLst xmlns:a="http://schemas.openxmlformats.org/drawingml/2006/main">
            <a:ext uri="{FF2B5EF4-FFF2-40B4-BE49-F238E27FC236}">
              <a16:creationId xmlns:a16="http://schemas.microsoft.com/office/drawing/2014/main" id="{A5CAF0E8-5052-FFDE-54B2-A751728EA037}"/>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0"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2"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3"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7"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2026-01-15</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2809117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2026-01-15</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5" name="Bildobjekt 4">
            <a:extLst>
              <a:ext uri="{FF2B5EF4-FFF2-40B4-BE49-F238E27FC236}">
                <a16:creationId xmlns:a16="http://schemas.microsoft.com/office/drawing/2014/main" id="{6E09ECE0-3B48-B2C3-ACDB-6746C9CDF2FB}"/>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C35DE728-4E12-511C-E69C-787B904A51C4}"/>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Örebro</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noProof="0" dirty="0"/>
              <a:t>Enkät på familjecentraler</a:t>
            </a:r>
          </a:p>
        </p:txBody>
      </p:sp>
    </p:spTree>
    <p:extLst>
      <p:ext uri="{BB962C8B-B14F-4D97-AF65-F5344CB8AC3E}">
        <p14:creationId xmlns:p14="http://schemas.microsoft.com/office/powerpoint/2010/main" val="34484166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dirty="0" err="1">
                <a:ea typeface="Verdana"/>
              </a:rPr>
              <a:t>Lysio</a:t>
            </a:r>
            <a:r>
              <a:rPr lang="sv-SE" sz="1400" dirty="0">
                <a:ea typeface="Verdana"/>
              </a:rPr>
              <a:t> Research har för Föreningen För Familjecentralers Främjandes (FFFF) räkning genomfört en undersökning bland barn som besöker familjecentralerna/de familjecentralsliknande verksamheterna. </a:t>
            </a:r>
            <a:endParaRPr lang="sv-SE"/>
          </a:p>
          <a:p>
            <a:pPr marL="0" indent="0">
              <a:lnSpc>
                <a:spcPct val="120000"/>
              </a:lnSpc>
              <a:buNone/>
            </a:pPr>
            <a:r>
              <a:rPr lang="sv-SE" sz="1400" dirty="0">
                <a:solidFill>
                  <a:srgbClr val="212121"/>
                </a:solidFill>
              </a:rPr>
              <a:t>I resultatet </a:t>
            </a:r>
            <a:r>
              <a:rPr lang="sv-SE" sz="1400" dirty="0"/>
              <a:t>kan det ingå </a:t>
            </a:r>
            <a:r>
              <a:rPr lang="sv-SE" sz="1400" dirty="0">
                <a:solidFill>
                  <a:srgbClr val="212121"/>
                </a:solidFill>
              </a:rPr>
              <a:t>familjecentraler/</a:t>
            </a:r>
            <a:br>
              <a:rPr lang="sv-SE" sz="1400" dirty="0">
                <a:solidFill>
                  <a:srgbClr val="212121"/>
                </a:solidFill>
              </a:rPr>
            </a:br>
            <a:r>
              <a:rPr lang="sv-SE" sz="1400" dirty="0">
                <a:solidFill>
                  <a:srgbClr val="212121"/>
                </a:solidFill>
              </a:rPr>
              <a:t>familjecentralsliknande verksamheter enligt en </a:t>
            </a:r>
            <a:r>
              <a:rPr lang="sv-SE" sz="1400" b="1" dirty="0">
                <a:solidFill>
                  <a:srgbClr val="212121"/>
                </a:solidFill>
              </a:rPr>
              <a:t>regional definition </a:t>
            </a:r>
            <a:r>
              <a:rPr lang="sv-SE" sz="1400" dirty="0">
                <a:solidFill>
                  <a:srgbClr val="212121"/>
                </a:solidFill>
              </a:rPr>
              <a:t>som inte stämmer överens med den nationella definitionen som Socialstyrelsen och FFFF har av vad en familjecentral och familjecentralsliknande verksamheter är kring </a:t>
            </a:r>
            <a:r>
              <a:rPr lang="sv-SE" sz="1400" dirty="0" err="1">
                <a:solidFill>
                  <a:srgbClr val="212121"/>
                </a:solidFill>
              </a:rPr>
              <a:t>bl.a</a:t>
            </a:r>
            <a:r>
              <a:rPr lang="sv-SE" sz="1400" dirty="0">
                <a:solidFill>
                  <a:srgbClr val="212121"/>
                </a:solidFill>
              </a:rPr>
              <a:t> samlokalisering. Detta innebär att samtliga deltagande enheter i regionen ingår i resultatet, även i de fall dessa inte klassificeras som en familjecentral/</a:t>
            </a:r>
            <a:br>
              <a:rPr lang="sv-SE" sz="1400" dirty="0"/>
            </a:br>
            <a:r>
              <a:rPr lang="sv-SE" sz="1400" dirty="0">
                <a:solidFill>
                  <a:srgbClr val="212121"/>
                </a:solidFill>
              </a:rPr>
              <a:t>familjecentralsliknande verksamhet enligt den nationella definitionen.</a:t>
            </a:r>
            <a:endParaRPr lang="sv-SE" sz="140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33335526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dirty="0"/>
              <a:t>Insamlingen har skett via en webbenkät som kunnat besvaras via en unik länk och QR-kod per deltagande familjecentral. Länkar och QR-koder har tagits fram av </a:t>
            </a:r>
            <a:r>
              <a:rPr lang="sv-SE" sz="1400" dirty="0" err="1"/>
              <a:t>Lysio</a:t>
            </a:r>
            <a:r>
              <a:rPr lang="sv-SE" sz="1400" dirty="0"/>
              <a:t> Research, och dessa har sedan distribuerats till enheterna via en kontaktperson hos regionen. </a:t>
            </a:r>
          </a:p>
          <a:p>
            <a:endParaRPr lang="sv-SE"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1943174638"/>
              </p:ext>
            </p:extLst>
          </p:nvPr>
        </p:nvGraphicFramePr>
        <p:xfrm>
          <a:off x="489276" y="3429000"/>
          <a:ext cx="873600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gridCol w="3434080">
                  <a:extLst>
                    <a:ext uri="{9D8B030D-6E8A-4147-A177-3AD203B41FA5}">
                      <a16:colId xmlns:a16="http://schemas.microsoft.com/office/drawing/2014/main" val="2237399408"/>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a:t>
                      </a:r>
                    </a:p>
                  </a:txBody>
                  <a:tcPr anchor="ctr"/>
                </a:tc>
                <a:tc>
                  <a:txBody>
                    <a:bodyPr/>
                    <a:lstStyle/>
                    <a:p>
                      <a:r>
                        <a:rPr lang="sv-SE" sz="1100"/>
                        <a:t>Antal deltagande</a:t>
                      </a:r>
                    </a:p>
                    <a:p>
                      <a:r>
                        <a:rPr lang="sv-SE" sz="1100"/>
                        <a:t>familjecentraler</a:t>
                      </a:r>
                      <a:endParaRPr lang="sv-SE" sz="1100" dirty="0"/>
                    </a:p>
                  </a:txBody>
                  <a:tcPr anchor="ctr"/>
                </a:tc>
                <a:extLst>
                  <a:ext uri="{0D108BD9-81ED-4DB2-BD59-A6C34878D82A}">
                    <a16:rowId xmlns:a16="http://schemas.microsoft.com/office/drawing/2014/main" val="2820031394"/>
                  </a:ext>
                </a:extLst>
              </a:tr>
              <a:tr h="475379">
                <a:tc>
                  <a:txBody>
                    <a:bodyPr/>
                    <a:lstStyle/>
                    <a:p>
                      <a:r>
                        <a:rPr lang="sv-SE" sz="1200" dirty="0"/>
                        <a:t>Barnenkäten</a:t>
                      </a:r>
                    </a:p>
                  </a:txBody>
                  <a:tcPr anchor="ctr"/>
                </a:tc>
                <a:tc>
                  <a:txBody>
                    <a:bodyPr/>
                    <a:lstStyle/>
                    <a:p>
                      <a:r>
                        <a:rPr lang="sv-SE" sz="1200" dirty="0"/>
                        <a:t>2025-01-01</a:t>
                      </a:r>
                    </a:p>
                  </a:txBody>
                  <a:tcPr anchor="ctr"/>
                </a:tc>
                <a:tc>
                  <a:txBody>
                    <a:bodyPr/>
                    <a:lstStyle/>
                    <a:p>
                      <a:r>
                        <a:rPr lang="sv-SE" sz="1200" dirty="0"/>
                        <a:t>2025-12-31</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35</a:t>
                      </a:r>
                    </a:p>
                  </a:txBody>
                  <a:tcPr anchor="ctr"/>
                </a:tc>
                <a:tc>
                  <a:txBody>
                    <a:bodyPr/>
                    <a:lstStyle/>
                    <a:p>
                      <a:r>
                        <a:rPr lang="sv-SE" sz="1200" dirty="0"/>
                        <a:t>5</a:t>
                      </a:r>
                    </a:p>
                  </a:txBody>
                  <a:tcPr anchor="ctr"/>
                </a:tc>
                <a:extLst>
                  <a:ext uri="{0D108BD9-81ED-4DB2-BD59-A6C34878D82A}">
                    <a16:rowId xmlns:a16="http://schemas.microsoft.com/office/drawing/2014/main" val="2180593050"/>
                  </a:ext>
                </a:extLst>
              </a:tr>
            </a:tbl>
          </a:graphicData>
        </a:graphic>
      </p:graphicFrame>
    </p:spTree>
    <p:extLst>
      <p:ext uri="{BB962C8B-B14F-4D97-AF65-F5344CB8AC3E}">
        <p14:creationId xmlns:p14="http://schemas.microsoft.com/office/powerpoint/2010/main" val="29893849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dirty="0"/>
              <a:t>Resultat besöksenkät barn</a:t>
            </a:r>
          </a:p>
        </p:txBody>
      </p:sp>
    </p:spTree>
    <p:extLst>
      <p:ext uri="{BB962C8B-B14F-4D97-AF65-F5344CB8AC3E}">
        <p14:creationId xmlns:p14="http://schemas.microsoft.com/office/powerpoint/2010/main" val="7869405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5"/>
            <a:ext cx="8543925" cy="935038"/>
          </a:xfrm>
        </p:spPr>
        <p:txBody>
          <a:bodyPr/>
          <a:lstStyle/>
          <a:p>
            <a:r>
              <a:rPr lang="sv-SE" dirty="0"/>
              <a:t>Frågor i barnenkäten</a:t>
            </a:r>
          </a:p>
        </p:txBody>
      </p:sp>
      <p:graphicFrame>
        <p:nvGraphicFramePr>
          <p:cNvPr id="7" name="Chart 8">
            <a:extLst>
              <a:ext uri="{FF2B5EF4-FFF2-40B4-BE49-F238E27FC236}">
                <a16:creationId xmlns:a16="http://schemas.microsoft.com/office/drawing/2014/main" id="{6931865D-920F-5C24-66CD-5EA1070CD3DD}"/>
              </a:ext>
            </a:extLst>
          </p:cNvPr>
          <p:cNvGraphicFramePr/>
          <p:nvPr/>
        </p:nvGraphicFramePr>
        <p:xfrm>
          <a:off x="704851" y="1670922"/>
          <a:ext cx="8316316" cy="25373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ell 7">
            <a:extLst>
              <a:ext uri="{FF2B5EF4-FFF2-40B4-BE49-F238E27FC236}">
                <a16:creationId xmlns:a16="http://schemas.microsoft.com/office/drawing/2014/main" id="{521D0438-8E7F-565D-EE6F-592A5094DCE2}"/>
              </a:ext>
            </a:extLst>
          </p:cNvPr>
          <p:cNvGraphicFramePr>
            <a:graphicFrameLocks noGrp="1"/>
          </p:cNvGraphicFramePr>
          <p:nvPr/>
        </p:nvGraphicFramePr>
        <p:xfrm>
          <a:off x="704849" y="4298631"/>
          <a:ext cx="8647200" cy="1767230"/>
        </p:xfrm>
        <a:graphic>
          <a:graphicData uri="http://schemas.openxmlformats.org/drawingml/2006/table">
            <a:tbl>
              <a:tblPr firstRow="1" bandRow="1">
                <a:tableStyleId>{5C22544A-7EE6-4342-B048-85BDC9FD1C3A}</a:tableStyleId>
              </a:tblPr>
              <a:tblGrid>
                <a:gridCol w="3171600">
                  <a:extLst>
                    <a:ext uri="{9D8B030D-6E8A-4147-A177-3AD203B41FA5}">
                      <a16:colId xmlns:a16="http://schemas.microsoft.com/office/drawing/2014/main" val="1159429802"/>
                    </a:ext>
                  </a:extLst>
                </a:gridCol>
                <a:gridCol w="2041200">
                  <a:extLst>
                    <a:ext uri="{9D8B030D-6E8A-4147-A177-3AD203B41FA5}">
                      <a16:colId xmlns:a16="http://schemas.microsoft.com/office/drawing/2014/main" val="2021594479"/>
                    </a:ext>
                  </a:extLst>
                </a:gridCol>
                <a:gridCol w="1717200">
                  <a:extLst>
                    <a:ext uri="{9D8B030D-6E8A-4147-A177-3AD203B41FA5}">
                      <a16:colId xmlns:a16="http://schemas.microsoft.com/office/drawing/2014/main" val="2967166854"/>
                    </a:ext>
                  </a:extLst>
                </a:gridCol>
                <a:gridCol w="1717200">
                  <a:extLst>
                    <a:ext uri="{9D8B030D-6E8A-4147-A177-3AD203B41FA5}">
                      <a16:colId xmlns:a16="http://schemas.microsoft.com/office/drawing/2014/main" val="3796896472"/>
                    </a:ext>
                  </a:extLst>
                </a:gridCol>
              </a:tblGrid>
              <a:tr h="578510">
                <a:tc>
                  <a:txBody>
                    <a:bodyPr/>
                    <a:lstStyle/>
                    <a:p>
                      <a:r>
                        <a:rPr lang="sv-SE" sz="1000" dirty="0"/>
                        <a:t>Fråga</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a:t>
                      </a:r>
                    </a:p>
                  </a:txBody>
                  <a:tcPr anchor="ctr"/>
                </a:tc>
                <a:tc>
                  <a:txBody>
                    <a:bodyPr/>
                    <a:lstStyle/>
                    <a:p>
                      <a:r>
                        <a:rPr lang="sv-SE" sz="1000" dirty="0"/>
                        <a:t>Antal svar</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 i region</a:t>
                      </a:r>
                    </a:p>
                  </a:txBody>
                  <a:tcPr anchor="ctr"/>
                </a:tc>
                <a:extLst>
                  <a:ext uri="{0D108BD9-81ED-4DB2-BD59-A6C34878D82A}">
                    <a16:rowId xmlns:a16="http://schemas.microsoft.com/office/drawing/2014/main" val="14081197"/>
                  </a:ext>
                </a:extLst>
              </a:tr>
              <a:tr h="214132">
                <a:tc>
                  <a:txBody>
                    <a:bodyPr/>
                    <a:lstStyle/>
                    <a:p>
                      <a:r>
                        <a:rPr lang="sv-SE" sz="1200" dirty="0"/>
                        <a:t>Känns det bra att vara här?</a:t>
                      </a:r>
                    </a:p>
                  </a:txBody>
                  <a:tcPr anchor="ctr"/>
                </a:tc>
                <a:tc>
                  <a:txBody>
                    <a:bodyPr/>
                    <a:lstStyle/>
                    <a:p>
                      <a:r>
                        <a:rPr lang="sv-SE" sz="1200" dirty="0"/>
                        <a:t>97 %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33</a:t>
                      </a:r>
                    </a:p>
                  </a:txBody>
                  <a:tcPr anchor="ctr"/>
                </a:tc>
                <a:tc>
                  <a:txBody>
                    <a:bodyPr/>
                    <a:lstStyle/>
                    <a:p>
                      <a:r>
                        <a:rPr lang="sv-SE" sz="1200" dirty="0"/>
                        <a:t>94 %</a:t>
                      </a:r>
                    </a:p>
                  </a:txBody>
                  <a:tcPr anchor="ctr"/>
                </a:tc>
                <a:extLst>
                  <a:ext uri="{0D108BD9-81ED-4DB2-BD59-A6C34878D82A}">
                    <a16:rowId xmlns:a16="http://schemas.microsoft.com/office/drawing/2014/main" val="2180593050"/>
                  </a:ext>
                </a:extLst>
              </a:tr>
              <a:tr h="214132">
                <a:tc>
                  <a:txBody>
                    <a:bodyPr/>
                    <a:lstStyle/>
                    <a:p>
                      <a:r>
                        <a:rPr lang="sv-SE" sz="1200" dirty="0"/>
                        <a:t>Tycker du att vuxna lyssnar på dig när du är här?</a:t>
                      </a:r>
                    </a:p>
                  </a:txBody>
                  <a:tcPr anchor="ctr"/>
                </a:tc>
                <a:tc>
                  <a:txBody>
                    <a:bodyPr/>
                    <a:lstStyle/>
                    <a:p>
                      <a:r>
                        <a:rPr lang="sv-SE" sz="1200" dirty="0"/>
                        <a:t>83 %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35</a:t>
                      </a:r>
                    </a:p>
                  </a:txBody>
                  <a:tcPr anchor="ctr"/>
                </a:tc>
                <a:tc>
                  <a:txBody>
                    <a:bodyPr/>
                    <a:lstStyle/>
                    <a:p>
                      <a:r>
                        <a:rPr lang="sv-SE" sz="1200" dirty="0"/>
                        <a:t>78 %</a:t>
                      </a:r>
                    </a:p>
                  </a:txBody>
                  <a:tcPr anchor="ctr"/>
                </a:tc>
                <a:extLst>
                  <a:ext uri="{0D108BD9-81ED-4DB2-BD59-A6C34878D82A}">
                    <a16:rowId xmlns:a16="http://schemas.microsoft.com/office/drawing/2014/main" val="2419974229"/>
                  </a:ext>
                </a:extLst>
              </a:tr>
              <a:tr h="214132">
                <a:tc>
                  <a:txBody>
                    <a:bodyPr/>
                    <a:lstStyle/>
                    <a:p>
                      <a:r>
                        <a:rPr lang="sv-SE" sz="1200" dirty="0"/>
                        <a:t>Får du vara med och bestämma när du är här?</a:t>
                      </a:r>
                    </a:p>
                  </a:txBody>
                  <a:tcPr anchor="ctr"/>
                </a:tc>
                <a:tc>
                  <a:txBody>
                    <a:bodyPr/>
                    <a:lstStyle/>
                    <a:p>
                      <a:r>
                        <a:rPr lang="sv-SE" sz="1200" dirty="0"/>
                        <a:t>79 %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33</a:t>
                      </a:r>
                    </a:p>
                  </a:txBody>
                  <a:tcPr anchor="ctr"/>
                </a:tc>
                <a:tc>
                  <a:txBody>
                    <a:bodyPr/>
                    <a:lstStyle/>
                    <a:p>
                      <a:r>
                        <a:rPr lang="sv-SE" sz="1200" dirty="0"/>
                        <a:t>80 %</a:t>
                      </a:r>
                    </a:p>
                  </a:txBody>
                  <a:tcPr anchor="ctr"/>
                </a:tc>
                <a:extLst>
                  <a:ext uri="{0D108BD9-81ED-4DB2-BD59-A6C34878D82A}">
                    <a16:rowId xmlns:a16="http://schemas.microsoft.com/office/drawing/2014/main" val="3038753263"/>
                  </a:ext>
                </a:extLst>
              </a:tr>
            </a:tbl>
          </a:graphicData>
        </a:graphic>
      </p:graphicFrame>
    </p:spTree>
    <p:extLst>
      <p:ext uri="{BB962C8B-B14F-4D97-AF65-F5344CB8AC3E}">
        <p14:creationId xmlns:p14="http://schemas.microsoft.com/office/powerpoint/2010/main" val="895559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9214659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dirty="0" err="1"/>
              <a:t>Lysio</a:t>
            </a:r>
            <a:r>
              <a:rPr lang="sv-SE" sz="140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dirty="0" err="1"/>
              <a:t>Lysio</a:t>
            </a:r>
            <a:r>
              <a:rPr lang="sv-SE" sz="1400" dirty="0"/>
              <a:t> Research grundades 2009 och arbetar med undersökningar åt kunder i offentlig, akademisk, privat och ideell sektor.</a:t>
            </a:r>
          </a:p>
          <a:p>
            <a:pPr marL="0" indent="0">
              <a:buNone/>
            </a:pPr>
            <a:r>
              <a:rPr lang="sv-SE" sz="1400" dirty="0"/>
              <a:t>Vi finns i Göteborg, Lund och Stockholm. </a:t>
            </a:r>
          </a:p>
          <a:p>
            <a:endParaRPr lang="sv-SE" sz="160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dirty="0" err="1"/>
              <a:t>Lysio</a:t>
            </a:r>
            <a:r>
              <a:rPr lang="sv-SE"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2"/>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3"/>
          <a:srcRect/>
          <a:stretch/>
        </p:blipFill>
        <p:spPr>
          <a:xfrm>
            <a:off x="5494259" y="2251205"/>
            <a:ext cx="1302024" cy="1303200"/>
          </a:xfrm>
          <a:prstGeom prst="rect">
            <a:avLst/>
          </a:prstGeom>
        </p:spPr>
      </p:pic>
    </p:spTree>
    <p:extLst>
      <p:ext uri="{BB962C8B-B14F-4D97-AF65-F5344CB8AC3E}">
        <p14:creationId xmlns:p14="http://schemas.microsoft.com/office/powerpoint/2010/main" val="36764341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1955800"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6651827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CD69179970A534428738365F70FB50E8" ma:contentTypeVersion="15" ma:contentTypeDescription="Skapa ett nytt dokument." ma:contentTypeScope="" ma:versionID="4c359fcc6d69d48d7ed0ca9f11ed4dfa">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42f73741a19f52f6ff261159dd0a7c06"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Bildmarkeringar"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2AA40B-A3C0-49F8-924C-933C49DA5745}">
  <ds:schemaRefs>
    <ds:schemaRef ds:uri="http://schemas.microsoft.com/sharepoint/v3/contenttype/forms"/>
  </ds:schemaRefs>
</ds:datastoreItem>
</file>

<file path=customXml/itemProps2.xml><?xml version="1.0" encoding="utf-8"?>
<ds:datastoreItem xmlns:ds="http://schemas.openxmlformats.org/officeDocument/2006/customXml" ds:itemID="{B34DB6FF-8D86-45A8-9652-0C3C7122629C}">
  <ds:schemaRefs>
    <ds:schemaRef ds:uri="http://purl.org/dc/dcmitype/"/>
    <ds:schemaRef ds:uri="http://schemas.openxmlformats.org/package/2006/metadata/core-properties"/>
    <ds:schemaRef ds:uri="http://schemas.microsoft.com/office/2006/metadata/properties"/>
    <ds:schemaRef ds:uri="http://purl.org/dc/elements/1.1/"/>
    <ds:schemaRef ds:uri="http://schemas.microsoft.com/office/2006/documentManagement/types"/>
    <ds:schemaRef ds:uri="http://www.w3.org/XML/1998/namespace"/>
    <ds:schemaRef ds:uri="http://purl.org/dc/terms/"/>
    <ds:schemaRef ds:uri="http://schemas.microsoft.com/office/infopath/2007/PartnerControls"/>
    <ds:schemaRef ds:uri="293ca38d-8a01-4d17-99f3-6244240f344d"/>
    <ds:schemaRef ds:uri="97c4c201-fa17-49dd-9cc8-7201966f69fb"/>
  </ds:schemaRefs>
</ds:datastoreItem>
</file>

<file path=customXml/itemProps3.xml><?xml version="1.0" encoding="utf-8"?>
<ds:datastoreItem xmlns:ds="http://schemas.openxmlformats.org/officeDocument/2006/customXml" ds:itemID="{EC28AE37-8474-4D15-A0DA-28F10BA2655F}"/>
</file>

<file path=docMetadata/LabelInfo.xml><?xml version="1.0" encoding="utf-8"?>
<clbl:labelList xmlns:clbl="http://schemas.microsoft.com/office/2020/mipLabelMetadata">
  <clbl:label id="{7a967b6a-3783-47cf-8fdb-0b1118f65e05}" enabled="1" method="Standard" siteId="{aece5b19-8227-4c27-8218-1aea120ec062}" removed="0"/>
</clbl:labelList>
</file>

<file path=docProps/app.xml><?xml version="1.0" encoding="utf-8"?>
<Properties xmlns="http://schemas.openxmlformats.org/officeDocument/2006/extended-properties" xmlns:vt="http://schemas.openxmlformats.org/officeDocument/2006/docPropsVTypes">
  <Template>Office-tema</Template>
  <TotalTime>6944</TotalTime>
  <Words>442</Words>
  <Application>Microsoft Office PowerPoint</Application>
  <PresentationFormat>A4 (210 x 297 mm)</PresentationFormat>
  <Paragraphs>71</Paragraphs>
  <Slides>8</Slides>
  <Notes>3</Notes>
  <HiddenSlides>0</HiddenSlides>
  <MMClips>0</MMClips>
  <ScaleCrop>false</ScaleCrop>
  <HeadingPairs>
    <vt:vector size="4" baseType="variant">
      <vt:variant>
        <vt:lpstr>Tema</vt:lpstr>
      </vt:variant>
      <vt:variant>
        <vt:i4>2</vt:i4>
      </vt:variant>
      <vt:variant>
        <vt:lpstr>Bildrubriker</vt:lpstr>
      </vt:variant>
      <vt:variant>
        <vt:i4>8</vt:i4>
      </vt:variant>
    </vt:vector>
  </HeadingPairs>
  <TitlesOfParts>
    <vt:vector size="10" baseType="lpstr">
      <vt:lpstr>Office-tema</vt:lpstr>
      <vt:lpstr>1_Office-tema</vt:lpstr>
      <vt:lpstr>Enkät på familjecentraler</vt:lpstr>
      <vt:lpstr>Bakgrund</vt:lpstr>
      <vt:lpstr>Genomförande</vt:lpstr>
      <vt:lpstr>Resultat besöksenkät barn</vt:lpstr>
      <vt:lpstr>Frågor i barnenkäten</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Elin Hoffman</cp:lastModifiedBy>
  <cp:revision>87</cp:revision>
  <dcterms:created xsi:type="dcterms:W3CDTF">2023-11-13T16:53:19Z</dcterms:created>
  <dcterms:modified xsi:type="dcterms:W3CDTF">2026-01-15T15:14:55Z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ies>
</file>