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15.xml" ContentType="application/vnd.ms-office.chartcolorstyle+xml"/>
  <Override PartName="/ppt/charts/colors16.xml" ContentType="application/vnd.ms-office.chartcolorstyle+xml"/>
  <Override PartName="/ppt/charts/colors17.xml" ContentType="application/vnd.ms-office.chartcolorstyle+xml"/>
  <Override PartName="/ppt/charts/colors18.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15.xml" ContentType="application/vnd.ms-office.chartstyle+xml"/>
  <Override PartName="/ppt/charts/style16.xml" ContentType="application/vnd.ms-office.chartstyle+xml"/>
  <Override PartName="/ppt/charts/style17.xml" ContentType="application/vnd.ms-office.chartstyle+xml"/>
  <Override PartName="/ppt/charts/style18.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41"/>
  </p:notesMasterIdLst>
  <p:sldIdLst>
    <p:sldId id="256" r:id="rId6"/>
    <p:sldId id="270" r:id="rId7"/>
    <p:sldId id="272" r:id="rId8"/>
    <p:sldId id="294" r:id="rId9"/>
    <p:sldId id="311" r:id="rId10"/>
    <p:sldId id="296" r:id="rId11"/>
    <p:sldId id="367" r:id="rId12"/>
    <p:sldId id="298" r:id="rId13"/>
    <p:sldId id="299" r:id="rId14"/>
    <p:sldId id="300" r:id="rId15"/>
    <p:sldId id="301" r:id="rId16"/>
    <p:sldId id="302" r:id="rId17"/>
    <p:sldId id="313" r:id="rId19"/>
    <p:sldId id="303" r:id="rId20"/>
    <p:sldId id="304" r:id="rId22"/>
    <p:sldId id="305" r:id="rId24"/>
    <p:sldId id="306" r:id="rId25"/>
    <p:sldId id="307" r:id="rId26"/>
    <p:sldId id="374" r:id="rId28"/>
    <p:sldId id="310" r:id="rId29"/>
    <p:sldId id="308" r:id="rId30"/>
    <p:sldId id="362" r:id="rId31"/>
    <p:sldId id="316" r:id="rId32"/>
    <p:sldId id="363" r:id="rId33"/>
    <p:sldId id="364" r:id="rId34"/>
    <p:sldId id="365" r:id="rId35"/>
    <p:sldId id="366" r:id="rId36"/>
    <p:sldId id="378" r:id="rId37"/>
    <p:sldId id="275" r:id="rId38"/>
    <p:sldId id="291" r:id="rId39"/>
    <p:sldId id="263" r:id="rId40"/>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kvalitetsuppföljning" id="{B7847D57-2D6C-1843-8C96-D0C5AA94F940}">
          <p14:sldIdLst>
            <p14:sldId id="294"/>
            <p14:sldId id="311"/>
            <p14:sldId id="296"/>
            <p14:sldId id="367"/>
            <p14:sldId id="298"/>
            <p14:sldId id="299"/>
            <p14:sldId id="300"/>
            <p14:sldId id="301"/>
            <p14:sldId id="302"/>
            <p14:sldId id="377"/>
            <p14:sldId id="313"/>
            <p14:sldId id="303"/>
            <p14:sldId id="372"/>
            <p14:sldId id="304"/>
            <p14:sldId id="371"/>
            <p14:sldId id="305"/>
            <p14:sldId id="306"/>
            <p14:sldId id="307"/>
            <p14:sldId id="373"/>
            <p14:sldId id="374"/>
            <p14:sldId id="310"/>
            <p14:sldId id="308"/>
            <p14:sldId id="362"/>
            <p14:sldId id="316"/>
            <p14:sldId id="363"/>
            <p14:sldId id="364"/>
            <p14:sldId id="365"/>
            <p14:sldId id="366"/>
            <p14:sldId id="378"/>
          </p14:sldIdLst>
        </p14:section>
        <p14:section name="avslut" id="{83D066F8-97A2-F24D-BA72-3F493910BE4D}">
          <p14:sldIdLst>
            <p14:sldId id="275"/>
            <p14:sldId id="29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643B70-B017-B74A-AA83-3B166155ED7E}" v="1" dt="2026-02-23T10:26:28.07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58"/>
  </p:normalViewPr>
  <p:slideViewPr>
    <p:cSldViewPr snapToGrid="0">
      <p:cViewPr varScale="1">
        <p:scale>
          <a:sx n="116" d="100"/>
          <a:sy n="116" d="100"/>
        </p:scale>
        <p:origin x="1584" y="176"/>
      </p:cViewPr>
      <p:guideLst>
        <p:guide orient="horz" pos="216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9" Type="http://schemas.openxmlformats.org/officeDocument/2006/relationships/slide" Target="slides/slide14.xml"/><Relationship Id="rId2" Type="http://schemas.openxmlformats.org/officeDocument/2006/relationships/customXml" Target="../customXml/item2.xml"/><Relationship Id="rId20" Type="http://schemas.openxmlformats.org/officeDocument/2006/relationships/slide" Target="slides/slide15.xml"/><Relationship Id="rId22" Type="http://schemas.openxmlformats.org/officeDocument/2006/relationships/slide" Target="slides/slide17.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8" Type="http://schemas.openxmlformats.org/officeDocument/2006/relationships/slide" Target="slides/slide23.xml"/><Relationship Id="rId29" Type="http://schemas.openxmlformats.org/officeDocument/2006/relationships/slide" Target="slides/slide24.xml"/><Relationship Id="rId3" Type="http://schemas.openxmlformats.org/officeDocument/2006/relationships/customXml" Target="../customXml/item3.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 Type="http://schemas.openxmlformats.org/officeDocument/2006/relationships/slideMaster" Target="slideMasters/slideMaster1.xml"/><Relationship Id="rId40" Type="http://schemas.openxmlformats.org/officeDocument/2006/relationships/slide" Target="slides/slide35.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 Id="rId46" Type="http://schemas.microsoft.com/office/2016/11/relationships/changesInfo" Target="changesInfos/changesInfo1.xml"/><Relationship Id="rId47" Type="http://schemas.microsoft.com/office/2015/10/relationships/revisionInfo" Target="revisionInfo.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visa Köllerström" userId="327e2fef-7063-4f3a-ba5f-50a5109802fd" providerId="ADAL" clId="{735F9C45-7182-50FB-8B8A-722153B1B8D2}"/>
    <pc:docChg chg="modSld">
      <pc:chgData name="Lovisa Köllerström" userId="327e2fef-7063-4f3a-ba5f-50a5109802fd" providerId="ADAL" clId="{735F9C45-7182-50FB-8B8A-722153B1B8D2}" dt="2026-02-23T10:26:28.072" v="0"/>
      <pc:docMkLst>
        <pc:docMk/>
      </pc:docMkLst>
      <pc:sldChg chg="modSp">
        <pc:chgData name="Lovisa Köllerström" userId="327e2fef-7063-4f3a-ba5f-50a5109802fd" providerId="ADAL" clId="{735F9C45-7182-50FB-8B8A-722153B1B8D2}" dt="2026-02-23T10:26:28.072" v="0"/>
        <pc:sldMkLst>
          <pc:docMk/>
          <pc:sldMk cId="2232714395" sldId="272"/>
        </pc:sldMkLst>
        <pc:graphicFrameChg chg="mod">
          <ac:chgData name="Lovisa Köllerström" userId="327e2fef-7063-4f3a-ba5f-50a5109802fd" providerId="ADAL" clId="{735F9C45-7182-50FB-8B8A-722153B1B8D2}" dt="2026-02-23T10:26:28.072" v="0"/>
          <ac:graphicFrameMkLst>
            <pc:docMk/>
            <pc:sldMk cId="2232714395" sldId="272"/>
            <ac:graphicFrameMk id="2" creationId="{EAFECFE0-4DDA-B877-7E92-5FFF044EB178}"/>
          </ac:graphicFrameMkLst>
        </pc:graphicFrameChg>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9.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0.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kalkylblad12.xlsx"/></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kalkylblad13.xlsx"/></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kalkylblad14.xlsx"/></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kalkylblad15.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kalkylblad16.xlsx"/></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kalkylblad17.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kalkylblad18.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7.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kalkylblad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[Förberedelse graviditet] Vad är orsakerna till att familjer söker stöd hos förebyggande socialtjänst? Vilka är dem tre vanligaste orsakerna hos er?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Stöd i föräldrarollen</c:v>
                </c:pt>
                <c:pt idx="1">
                  <c:v>Relationer i familjen</c:v>
                </c:pt>
                <c:pt idx="2">
                  <c:v>Psykisk ohälsa</c:v>
                </c:pt>
                <c:pt idx="3">
                  <c:v>Förberedelse graviditet</c:v>
                </c:pt>
                <c:pt idx="4">
                  <c:v>Krissamtal</c:v>
                </c:pt>
                <c:pt idx="5">
                  <c:v>Ekonomi</c:v>
                </c:pt>
                <c:pt idx="6">
                  <c:v>Migration</c:v>
                </c:pt>
                <c:pt idx="7">
                  <c:v>Samhällsinformation</c:v>
                </c:pt>
                <c:pt idx="8">
                  <c:v>Annat</c:v>
                </c:pt>
              </c:strCache>
            </c:strRef>
          </c:cat>
          <c:val>
            <c:numRef>
              <c:f>Sheet1!$B$2:$B$10</c:f>
              <c:numCache>
                <c:formatCode>General</c:formatCode>
                <c:ptCount val="9"/>
                <c:pt idx="0">
                  <c:v>1.0</c:v>
                </c:pt>
                <c:pt idx="1">
                  <c:v>1.0</c:v>
                </c:pt>
                <c:pt idx="2">
                  <c:v>1.0</c:v>
                </c:pt>
                <c:pt idx="3">
                  <c:v>0.0</c:v>
                </c:pt>
                <c:pt idx="4">
                  <c:v>0.0</c:v>
                </c:pt>
                <c:pt idx="5">
                  <c:v>0.0</c:v>
                </c:pt>
                <c:pt idx="6">
                  <c:v>0.0</c:v>
                </c:pt>
                <c:pt idx="7">
                  <c:v>0.0</c:v>
                </c:pt>
                <c:pt idx="8">
                  <c:v>0.0</c:v>
                </c:pt>
              </c:numCache>
            </c:numRef>
          </c:val>
          <c:extLst>
            <c:ext xmlns:c16="http://schemas.microsoft.com/office/drawing/2014/chart" uri="{C3380CC4-5D6E-409C-BE32-E72D297353CC}">
              <c16:uniqueId val="{00000000-8993-9247-B110-DAFD15CEFA2F}"/>
            </c:ext>
          </c:extLst>
        </c:ser>
        <c:dLbls>
          <c:dLblPos val="outEnd"/>
          <c:showLegendKey val="0"/>
          <c:showVal val="1"/>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18. Erbjuder/använder ni något universellt föräldraskapsstödsprogram i sin helhet?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19. Har ni några riktade grupper, dvs selektiv eller indikerad nivå såsom riskgrupper eller barn/ föräldrar med specifika behov?</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gruppen eller 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0.0</c:v>
                </c:pt>
                <c:pt idx="1">
                  <c:v>0.0</c:v>
                </c:pt>
                <c:pt idx="2">
                  <c:v>0.0</c:v>
                </c:pt>
                <c:pt idx="3">
                  <c:v>1.0</c:v>
                </c:pt>
                <c:pt idx="4">
                  <c:v>0.0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 Har ni mottagningsbesök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EF-1748-883D-501A4E189E9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0</c:v>
                </c:pt>
                <c:pt idx="1">
                  <c:v>1</c:v>
                </c:pt>
                <c:pt idx="2">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21. Erbjuder ni hembesök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33-864E-927F-041A92866E0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0</c:v>
                </c:pt>
                <c:pt idx="1">
                  <c:v>1</c:v>
                </c:pt>
                <c:pt idx="2">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22. Skriver ni gemensam verksamhetsplan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23. Skriver ni gemensam verksamhetsberättelse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24. Finns det ett aktuellt samverkansavtal/överenskommelser?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B0-A24D-A61E-D08F9BAD351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4DB0-A24D-A61E-D08F9BAD351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4DB0-A24D-A61E-D08F9BAD351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25. Arbetar ni med att stärka kunskapen till föräldrar och barn om FN:s konvention för barnets rättigheter?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11. Förekommer gemensam handledning för hela teamet på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26. Arbetar ni med att stärka integrationen?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27. Arbetar ni med att stärka barns språkutveckling?</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28. Arbetar ni med att nå de familjer som är svåra att nå?</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13. Ges alla medarbetare möjlighet att delta på gemensamma mötena?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8E-4C41-88F0-197D530F5BD7}"/>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88E-4C41-88F0-197D530F5BD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C88E-4C41-88F0-197D530F5B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15. Ges alla medarbetare möjlighet att delta på gemensamma planerings och verksamhetsdag/ar?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AF-0A42-81E8-EB03C8E410F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DAAF-0A42-81E8-EB03C8E410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DAAF-0A42-81E8-EB03C8E410F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16. Förekommer gemensamma föräldragrupper innan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av FC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17. Förekommer gemensamma föräldragrupper efter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2026-02-23</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a:t>
            </a:fld>
            <a:endParaRPr lang="sv-SE"/>
          </a:p>
        </p:txBody>
      </p:sp>
    </p:spTree>
    <p:extLst>
      <p:ext uri="{BB962C8B-B14F-4D97-AF65-F5344CB8AC3E}">
        <p14:creationId xmlns:p14="http://schemas.microsoft.com/office/powerpoint/2010/main" val="2491810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172A5-58D7-3EB2-2EA5-BDACBD1F9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6381D6-5C0F-456D-A0AF-29BC8AEC5FC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5E2D550-3694-4C1A-27D9-09E19125EAF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FAA3AFD-6CEF-AB80-E714-A230643F0C33}"/>
              </a:ext>
            </a:extLst>
          </p:cNvPr>
          <p:cNvSpPr>
            <a:spLocks noGrp="1"/>
          </p:cNvSpPr>
          <p:nvPr>
            <p:ph type="sldNum" sz="quarter" idx="5"/>
          </p:nvPr>
        </p:nvSpPr>
        <p:spPr/>
        <p:txBody>
          <a:bodyPr/>
          <a:lstStyle/>
          <a:p>
            <a:fld id="{9660A8A9-562A-0545-A15D-48B02F86DA8B}" type="slidenum">
              <a:rPr lang="sv-SE" smtClean="0"/>
              <a:t>14</a:t>
            </a:fld>
            <a:endParaRPr lang="sv-SE"/>
          </a:p>
        </p:txBody>
      </p:sp>
    </p:spTree>
    <p:extLst>
      <p:ext uri="{BB962C8B-B14F-4D97-AF65-F5344CB8AC3E}">
        <p14:creationId xmlns:p14="http://schemas.microsoft.com/office/powerpoint/2010/main" val="3091694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143995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2130770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19</a:t>
            </a:fld>
            <a:endParaRPr lang="sv-SE"/>
          </a:p>
        </p:txBody>
      </p:sp>
    </p:spTree>
    <p:extLst>
      <p:ext uri="{BB962C8B-B14F-4D97-AF65-F5344CB8AC3E}">
        <p14:creationId xmlns:p14="http://schemas.microsoft.com/office/powerpoint/2010/main" val="42941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20</a:t>
            </a:fld>
            <a:endParaRPr lang="sv-SE"/>
          </a:p>
        </p:txBody>
      </p:sp>
    </p:spTree>
    <p:extLst>
      <p:ext uri="{BB962C8B-B14F-4D97-AF65-F5344CB8AC3E}">
        <p14:creationId xmlns:p14="http://schemas.microsoft.com/office/powerpoint/2010/main" val="2659634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21</a:t>
            </a:fld>
            <a:endParaRPr lang="sv-SE"/>
          </a:p>
        </p:txBody>
      </p:sp>
    </p:spTree>
    <p:extLst>
      <p:ext uri="{BB962C8B-B14F-4D97-AF65-F5344CB8AC3E}">
        <p14:creationId xmlns:p14="http://schemas.microsoft.com/office/powerpoint/2010/main" val="969409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24</a:t>
            </a:fld>
            <a:endParaRPr lang="sv-SE"/>
          </a:p>
        </p:txBody>
      </p:sp>
    </p:spTree>
    <p:extLst>
      <p:ext uri="{BB962C8B-B14F-4D97-AF65-F5344CB8AC3E}">
        <p14:creationId xmlns:p14="http://schemas.microsoft.com/office/powerpoint/2010/main" val="1305143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25</a:t>
            </a:fld>
            <a:endParaRPr lang="sv-SE"/>
          </a:p>
        </p:txBody>
      </p:sp>
    </p:spTree>
    <p:extLst>
      <p:ext uri="{BB962C8B-B14F-4D97-AF65-F5344CB8AC3E}">
        <p14:creationId xmlns:p14="http://schemas.microsoft.com/office/powerpoint/2010/main" val="89347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1588008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06AA-B12F-D4D1-2E6F-C1F3572149A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2B78BC-3BAA-20F5-6DD3-43514C69BC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73F438C-53AA-3007-A8AA-B939E21403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C08A35B6-CB26-9198-DB81-19CA8F95745A}"/>
              </a:ext>
            </a:extLst>
          </p:cNvPr>
          <p:cNvSpPr>
            <a:spLocks noGrp="1"/>
          </p:cNvSpPr>
          <p:nvPr>
            <p:ph type="sldNum" sz="quarter" idx="5"/>
          </p:nvPr>
        </p:nvSpPr>
        <p:spPr/>
        <p:txBody>
          <a:bodyPr/>
          <a:lstStyle/>
          <a:p>
            <a:fld id="{9660A8A9-562A-0545-A15D-48B02F86DA8B}" type="slidenum">
              <a:rPr lang="sv-SE" smtClean="0"/>
              <a:t>26</a:t>
            </a:fld>
            <a:endParaRPr lang="sv-SE"/>
          </a:p>
        </p:txBody>
      </p:sp>
    </p:spTree>
    <p:extLst>
      <p:ext uri="{BB962C8B-B14F-4D97-AF65-F5344CB8AC3E}">
        <p14:creationId xmlns:p14="http://schemas.microsoft.com/office/powerpoint/2010/main" val="2346708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p:cNvSpPr>
            <a:spLocks noGrp="1"/>
          </p:cNvSpPr>
          <p:nvPr>
            <p:ph type="sldNum" sz="quarter" idx="5"/>
          </p:nvPr>
        </p:nvSpPr>
        <p:spPr/>
        <p:txBody>
          <a:bodyPr/>
          <a:lstStyle/>
          <a:p>
            <a:fld id="{9660A8A9-562A-0545-A15D-48B02F86DA8B}" type="slidenum">
              <a:rPr lang="sv-SE" smtClean="0"/>
              <a:t>27</a:t>
            </a:fld>
            <a:endParaRPr lang="sv-SE"/>
          </a:p>
        </p:txBody>
      </p:sp>
    </p:spTree>
    <p:extLst>
      <p:ext uri="{BB962C8B-B14F-4D97-AF65-F5344CB8AC3E}">
        <p14:creationId xmlns:p14="http://schemas.microsoft.com/office/powerpoint/2010/main" val="4241014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D408-7A94-8831-E6A7-8BE9F30CD22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97ABD8-8219-4237-3E64-272959870C2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F485072-0204-FFD1-EABC-0BEDAD86F1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640C440-9910-43EB-204C-867DC87D88C6}"/>
              </a:ext>
            </a:extLst>
          </p:cNvPr>
          <p:cNvSpPr>
            <a:spLocks noGrp="1"/>
          </p:cNvSpPr>
          <p:nvPr>
            <p:ph type="sldNum" sz="quarter" idx="5"/>
          </p:nvPr>
        </p:nvSpPr>
        <p:spPr/>
        <p:txBody>
          <a:bodyPr/>
          <a:lstStyle/>
          <a:p>
            <a:fld id="{9660A8A9-562A-0545-A15D-48B02F86DA8B}" type="slidenum">
              <a:rPr lang="sv-SE" smtClean="0"/>
              <a:t>28</a:t>
            </a:fld>
            <a:endParaRPr lang="sv-SE"/>
          </a:p>
        </p:txBody>
      </p:sp>
    </p:spTree>
    <p:extLst>
      <p:ext uri="{BB962C8B-B14F-4D97-AF65-F5344CB8AC3E}">
        <p14:creationId xmlns:p14="http://schemas.microsoft.com/office/powerpoint/2010/main" val="3363638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5B24-9EBB-1CC4-365C-2D7108C732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48FE9E-F7DE-FCA3-6037-EA33EE06DF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225907F-9732-0D3A-8F4F-0648F809F2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7DAC7F41-1183-33B0-920E-06B60CF6818B}"/>
              </a:ext>
            </a:extLst>
          </p:cNvPr>
          <p:cNvSpPr>
            <a:spLocks noGrp="1"/>
          </p:cNvSpPr>
          <p:nvPr>
            <p:ph type="sldNum" sz="quarter" idx="5"/>
          </p:nvPr>
        </p:nvSpPr>
        <p:spPr/>
        <p:txBody>
          <a:bodyPr/>
          <a:lstStyle/>
          <a:p>
            <a:fld id="{9660A8A9-562A-0545-A15D-48B02F86DA8B}" type="slidenum">
              <a:rPr lang="sv-SE" smtClean="0"/>
              <a:t>29</a:t>
            </a:fld>
            <a:endParaRPr lang="sv-SE"/>
          </a:p>
        </p:txBody>
      </p:sp>
    </p:spTree>
    <p:extLst>
      <p:ext uri="{BB962C8B-B14F-4D97-AF65-F5344CB8AC3E}">
        <p14:creationId xmlns:p14="http://schemas.microsoft.com/office/powerpoint/2010/main" val="1120576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77735-4A7D-8DD2-B07C-49171178534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A31EB1B-ACA7-45D2-AE28-C1767A27CF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9E1C322-51B2-C63B-FE7E-F5D6FFDF06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7F62E008-0598-8B94-4C2B-00CBC5CC7868}"/>
              </a:ext>
            </a:extLst>
          </p:cNvPr>
          <p:cNvSpPr>
            <a:spLocks noGrp="1"/>
          </p:cNvSpPr>
          <p:nvPr>
            <p:ph type="sldNum" sz="quarter" idx="5"/>
          </p:nvPr>
        </p:nvSpPr>
        <p:spPr/>
        <p:txBody>
          <a:bodyPr/>
          <a:lstStyle/>
          <a:p>
            <a:fld id="{9660A8A9-562A-0545-A15D-48B02F86DA8B}" type="slidenum">
              <a:rPr lang="sv-SE" smtClean="0"/>
              <a:t>30</a:t>
            </a:fld>
            <a:endParaRPr lang="sv-SE"/>
          </a:p>
        </p:txBody>
      </p:sp>
    </p:spTree>
    <p:extLst>
      <p:ext uri="{BB962C8B-B14F-4D97-AF65-F5344CB8AC3E}">
        <p14:creationId xmlns:p14="http://schemas.microsoft.com/office/powerpoint/2010/main" val="1455788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B6BD6-C562-9D97-8326-F271D2384A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1C1C215-71C8-B731-A02C-CFEB13D067B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4D821DF-C24B-BAA3-AEFE-88D74E82C1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1F47770B-7560-C43D-D57E-AB76C81238C2}"/>
              </a:ext>
            </a:extLst>
          </p:cNvPr>
          <p:cNvSpPr>
            <a:spLocks noGrp="1"/>
          </p:cNvSpPr>
          <p:nvPr>
            <p:ph type="sldNum" sz="quarter" idx="5"/>
          </p:nvPr>
        </p:nvSpPr>
        <p:spPr/>
        <p:txBody>
          <a:bodyPr/>
          <a:lstStyle/>
          <a:p>
            <a:fld id="{9660A8A9-562A-0545-A15D-48B02F86DA8B}" type="slidenum">
              <a:rPr lang="sv-SE" smtClean="0"/>
              <a:t>31</a:t>
            </a:fld>
            <a:endParaRPr lang="sv-SE"/>
          </a:p>
        </p:txBody>
      </p:sp>
    </p:spTree>
    <p:extLst>
      <p:ext uri="{BB962C8B-B14F-4D97-AF65-F5344CB8AC3E}">
        <p14:creationId xmlns:p14="http://schemas.microsoft.com/office/powerpoint/2010/main" val="1157249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2C26-22D8-CFF8-744B-D2606FD5A59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C427809-CD84-4A39-DAF4-A166AE9442F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389294D-0F08-7772-0BFC-D572E018E9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9B78AFC-91D1-DEF7-1FEC-CAB515C8B042}"/>
              </a:ext>
            </a:extLst>
          </p:cNvPr>
          <p:cNvSpPr>
            <a:spLocks noGrp="1"/>
          </p:cNvSpPr>
          <p:nvPr>
            <p:ph type="sldNum" sz="quarter" idx="5"/>
          </p:nvPr>
        </p:nvSpPr>
        <p:spPr/>
        <p:txBody>
          <a:bodyPr/>
          <a:lstStyle/>
          <a:p>
            <a:fld id="{9660A8A9-562A-0545-A15D-48B02F86DA8B}" type="slidenum">
              <a:rPr lang="sv-SE" smtClean="0"/>
              <a:t>32</a:t>
            </a:fld>
            <a:endParaRPr lang="sv-SE"/>
          </a:p>
        </p:txBody>
      </p:sp>
    </p:spTree>
    <p:extLst>
      <p:ext uri="{BB962C8B-B14F-4D97-AF65-F5344CB8AC3E}">
        <p14:creationId xmlns:p14="http://schemas.microsoft.com/office/powerpoint/2010/main" val="118189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139210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331877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343805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1872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203892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279771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47967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2026-02-23</a:t>
            </a:fld>
            <a:endParaRPr lang="sv-SE"/>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a:t>Rubrik för rapport</a:t>
            </a:r>
          </a:p>
        </p:txBody>
      </p:sp>
      <p:pic>
        <p:nvPicPr>
          <p:cNvPr id="5" name="Bildobjekt 4">
            <a:extLst>
              <a:ext uri="{FF2B5EF4-FFF2-40B4-BE49-F238E27FC236}">
                <a16:creationId xmlns:a16="http://schemas.microsoft.com/office/drawing/2014/main" id="{904B1840-2191-3D69-A88D-8E58F4DA3034}"/>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err="1"/>
              <a:t>Specialsida</a:t>
            </a:r>
            <a:endParaRPr lang="sv-SE"/>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pic>
        <p:nvPicPr>
          <p:cNvPr id="3" name="Bildobjekt 2">
            <a:extLst>
              <a:ext uri="{FF2B5EF4-FFF2-40B4-BE49-F238E27FC236}">
                <a16:creationId xmlns:a16="http://schemas.microsoft.com/office/drawing/2014/main" id="{6D05FA68-067B-0361-E421-46C2C82F9541}"/>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 Type="http://schemas.openxmlformats.org/officeDocument/2006/relationships/slideLayout" Target="../slideLayouts/slideLayout2.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 Type="http://schemas.openxmlformats.org/officeDocument/2006/relationships/slideLayout" Target="../slideLayouts/slideLayout3.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3.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12.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14.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16.xml"/><Relationship Id="rId4" Type="http://schemas.openxmlformats.org/officeDocument/2006/relationships/chart" Target="../charts/chart17.xml"/><Relationship Id="rId5" Type="http://schemas.openxmlformats.org/officeDocument/2006/relationships/chart" Target="../charts/char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chart" Target="../charts/char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chart" Target="../charts/char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a:t>Askersunds familjecentral</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Samordnare</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09487"/>
            <a:ext cx="7432986" cy="578167"/>
          </a:xfrm>
        </p:spPr>
        <p:txBody>
          <a:bodyPr>
            <a:normAutofit/>
          </a:bodyPr>
          <a:lstStyle/>
          <a:p>
            <a:r>
              <a:rPr lang="sv-SE" sz="1600" b="0"/>
              <a:t>Vilken verksamhet tillhör samordnaren?</a:t>
            </a:r>
          </a:p>
        </p:txBody>
      </p:sp>
      <p:graphicFrame>
        <p:nvGraphicFramePr>
          <p:cNvPr id="8" name="Tabell 7">
            <a:extLst>
              <a:ext uri="{FF2B5EF4-FFF2-40B4-BE49-F238E27FC236}">
                <a16:creationId xmlns:a16="http://schemas.microsoft.com/office/drawing/2014/main" id="{A4B0EFFE-DF8B-62DA-38AB-F741C368D4F7}"/>
              </a:ext>
            </a:extLst>
          </p:cNvPr>
          <p:cNvGraphicFramePr>
            <a:graphicFrameLocks noGrp="1"/>
          </p:cNvGraphicFramePr>
          <p:nvPr>
            <p:extLst>
              <p:ext uri="{D42A27DB-BD31-4B8C-83A1-F6EECF244321}">
                <p14:modId xmlns:p14="http://schemas.microsoft.com/office/powerpoint/2010/main" val="3842578829"/>
              </p:ext>
            </p:extLst>
          </p:nvPr>
        </p:nvGraphicFramePr>
        <p:xfrm>
          <a:off x="477242" y="1376363"/>
          <a:ext cx="9007200" cy="121859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84418838"/>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a:t>
                      </a:r>
                    </a:p>
                  </a:txBody>
                  <a:tcPr anchor="ctr"/>
                </a:tc>
                <a:tc>
                  <a:txBody>
                    <a:bodyPr/>
                    <a:lstStyle/>
                    <a:p>
                      <a:r>
                        <a:rPr lang="sv-SE" sz="1200"/>
                        <a:t>10 %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22 %</a:t>
                      </a:r>
                    </a:p>
                  </a:txBody>
                  <a:tcPr anchor="ctr"/>
                </a:tc>
                <a:extLst>
                  <a:ext uri="{0D108BD9-81ED-4DB2-BD59-A6C34878D82A}">
                    <a16:rowId xmlns:a16="http://schemas.microsoft.com/office/drawing/2014/main" val="2180593050"/>
                  </a:ext>
                </a:extLst>
              </a:tr>
            </a:tbl>
          </a:graphicData>
        </a:graphic>
      </p:graphicFrame>
      <p:sp>
        <p:nvSpPr>
          <p:cNvPr id="7" name="textruta 6">
            <a:extLst>
              <a:ext uri="{FF2B5EF4-FFF2-40B4-BE49-F238E27FC236}">
                <a16:creationId xmlns:a16="http://schemas.microsoft.com/office/drawing/2014/main" id="{74C1AD6D-03D6-3977-BDE0-0F16B8E4CF3E}"/>
              </a:ext>
            </a:extLst>
          </p:cNvPr>
          <p:cNvSpPr txBox="1"/>
          <p:nvPr/>
        </p:nvSpPr>
        <p:spPr>
          <a:xfrm>
            <a:off x="477242" y="3733765"/>
            <a:ext cx="3805392" cy="307777"/>
          </a:xfrm>
          <a:prstGeom prst="rect">
            <a:avLst/>
          </a:prstGeom>
          <a:noFill/>
        </p:spPr>
        <p:txBody>
          <a:bodyPr wrap="square">
            <a:spAutoFit/>
          </a:bodyPr>
          <a:lstStyle/>
          <a:p>
            <a:r>
              <a:rPr lang="sv-SE" sz="1400"/>
              <a:t>Förebyggande socialtjänst</a:t>
            </a:r>
          </a:p>
        </p:txBody>
      </p:sp>
    </p:spTree>
    <p:extLst>
      <p:ext uri="{BB962C8B-B14F-4D97-AF65-F5344CB8AC3E}">
        <p14:creationId xmlns:p14="http://schemas.microsoft.com/office/powerpoint/2010/main" val="44789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Tider</a:t>
            </a:r>
          </a:p>
        </p:txBody>
      </p:sp>
      <p:graphicFrame>
        <p:nvGraphicFramePr>
          <p:cNvPr id="4" name="Tabell 7">
            <a:extLst>
              <a:ext uri="{FF2B5EF4-FFF2-40B4-BE49-F238E27FC236}">
                <a16:creationId xmlns:a16="http://schemas.microsoft.com/office/drawing/2014/main" id="{3758FE5F-8B10-4BC7-0A2F-B7018B305208}"/>
              </a:ext>
            </a:extLst>
          </p:cNvPr>
          <p:cNvGraphicFramePr>
            <a:graphicFrameLocks noGrp="1"/>
          </p:cNvGraphicFramePr>
          <p:nvPr>
            <p:extLst>
              <p:ext uri="{D42A27DB-BD31-4B8C-83A1-F6EECF244321}">
                <p14:modId xmlns:p14="http://schemas.microsoft.com/office/powerpoint/2010/main" val="1609609587"/>
              </p:ext>
            </p:extLst>
          </p:nvPr>
        </p:nvGraphicFramePr>
        <p:xfrm>
          <a:off x="477241" y="1376363"/>
          <a:ext cx="9007200" cy="26816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02683284"/>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r>
                        <a:rPr lang="sv-SE" sz="1200"/>
                        <a:t>Hur många timmar/år träffas familjecentralens ledning/styrgrupp?</a:t>
                      </a:r>
                    </a:p>
                  </a:txBody>
                  <a:tcPr anchor="ctr"/>
                </a:tc>
                <a:tc>
                  <a:txBody>
                    <a:bodyPr/>
                    <a:lstStyle/>
                    <a:p>
                      <a:r>
                        <a:rPr lang="sv-SE" sz="1200"/>
                        <a:t>8</a:t>
                      </a:r>
                    </a:p>
                  </a:txBody>
                  <a:tcPr anchor="ctr"/>
                </a:tc>
                <a:tc>
                  <a:txBody>
                    <a:bodyPr/>
                    <a:lstStyle/>
                    <a:p>
                      <a:r>
                        <a:rPr lang="sv-SE" sz="1200"/>
                        <a:t>8</a:t>
                      </a:r>
                    </a:p>
                  </a:txBody>
                  <a:tcPr anchor="ctr"/>
                </a:tc>
                <a:extLst>
                  <a:ext uri="{0D108BD9-81ED-4DB2-BD59-A6C34878D82A}">
                    <a16:rowId xmlns:a16="http://schemas.microsoft.com/office/drawing/2014/main" val="2180593050"/>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alla verksamheter öppet samtidigt för barn och familj?</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14,5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17</a:t>
                      </a:r>
                    </a:p>
                  </a:txBody>
                  <a:tcPr anchor="ctr"/>
                </a:tc>
                <a:extLst>
                  <a:ext uri="{0D108BD9-81ED-4DB2-BD59-A6C34878D82A}">
                    <a16:rowId xmlns:a16="http://schemas.microsoft.com/office/drawing/2014/main" val="2798328062"/>
                  </a:ext>
                </a:extLst>
              </a:tr>
              <a:tr h="214132">
                <a:tc>
                  <a:txBody>
                    <a:bodyPr/>
                    <a:lstStyle/>
                    <a:p>
                      <a:r>
                        <a:rPr lang="sv-SE" sz="1200"/>
                        <a:t>Hur många veckor har alla FC verksamheter gemensamt öppet under sommarmånaderna juni, juli och augusti?</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10</a:t>
                      </a:r>
                    </a:p>
                  </a:txBody>
                  <a:tcPr anchor="ctr"/>
                </a:tc>
                <a:extLst>
                  <a:ext uri="{0D108BD9-81ED-4DB2-BD59-A6C34878D82A}">
                    <a16:rowId xmlns:a16="http://schemas.microsoft.com/office/drawing/2014/main" val="174410675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timmar/månad har ni haft för gemensamma möten på FC 2025? (ex </a:t>
                      </a:r>
                      <a:r>
                        <a:rPr kumimoji="0" lang="sv-SE" sz="1200" b="0" i="0" u="none" strike="noStrike" kern="1200" cap="none" spc="0" normalizeH="0" baseline="0" noProof="0" dirty="0" err="1">
                          <a:ln>
                            <a:noFill/>
                          </a:ln>
                          <a:solidFill>
                            <a:srgbClr val="000000"/>
                          </a:solidFill>
                          <a:effectLst/>
                          <a:uLnTx/>
                          <a:uFillTx/>
                          <a:latin typeface="Arial" panose="020B0604020202020204"/>
                          <a:ea typeface="+mn-ea"/>
                          <a:cs typeface="+mn-cs"/>
                        </a:rPr>
                        <a:t>husmöte</a:t>
                      </a: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 FC-möten eller verksamhetsmöte)</a:t>
                      </a:r>
                    </a:p>
                  </a:txBody>
                  <a:tcPr anchor="ctr"/>
                </a:tc>
                <a:tc>
                  <a:txBody>
                    <a:bodyPr/>
                    <a:lstStyle/>
                    <a:p>
                      <a:r>
                        <a:rPr lang="sv-SE" sz="1200"/>
                        <a:t>4</a:t>
                      </a:r>
                    </a:p>
                  </a:txBody>
                  <a:tcPr anchor="ctr"/>
                </a:tc>
                <a:tc>
                  <a:txBody>
                    <a:bodyPr/>
                    <a:lstStyle/>
                    <a:p>
                      <a:r>
                        <a:rPr lang="sv-SE" sz="1200"/>
                        <a:t>4</a:t>
                      </a:r>
                    </a:p>
                  </a:txBody>
                  <a:tcPr anchor="ctr"/>
                </a:tc>
                <a:extLst>
                  <a:ext uri="{0D108BD9-81ED-4DB2-BD59-A6C34878D82A}">
                    <a16:rowId xmlns:a16="http://schemas.microsoft.com/office/drawing/2014/main" val="784752275"/>
                  </a:ext>
                </a:extLst>
              </a:tr>
              <a:tr h="214132">
                <a:tc>
                  <a:txBody>
                    <a:bodyPr/>
                    <a:lstStyle/>
                    <a:p>
                      <a:r>
                        <a:rPr lang="sv-SE" sz="1200" dirty="0"/>
                        <a:t>Hur många timmar/år har ni haft gemensam tid för planerings och verksamhetsdag/ar 2025?</a:t>
                      </a:r>
                    </a:p>
                  </a:txBody>
                  <a:tcPr anchor="ctr"/>
                </a:tc>
                <a:tc>
                  <a:txBody>
                    <a:bodyPr/>
                    <a:lstStyle/>
                    <a:p>
                      <a:r>
                        <a:rPr lang="sv-SE" sz="1200"/>
                        <a:t>9</a:t>
                      </a:r>
                    </a:p>
                  </a:txBody>
                  <a:tcPr anchor="ctr"/>
                </a:tc>
                <a:tc>
                  <a:txBody>
                    <a:bodyPr/>
                    <a:lstStyle/>
                    <a:p>
                      <a:r>
                        <a:rPr lang="sv-SE" sz="1200"/>
                        <a:t>10</a:t>
                      </a:r>
                    </a:p>
                  </a:txBody>
                  <a:tcPr anchor="ctr"/>
                </a:tc>
                <a:extLst>
                  <a:ext uri="{0D108BD9-81ED-4DB2-BD59-A6C34878D82A}">
                    <a16:rowId xmlns:a16="http://schemas.microsoft.com/office/drawing/2014/main" val="1187276835"/>
                  </a:ext>
                </a:extLst>
              </a:tr>
            </a:tbl>
          </a:graphicData>
        </a:graphic>
      </p:graphicFrame>
    </p:spTree>
    <p:extLst>
      <p:ext uri="{BB962C8B-B14F-4D97-AF65-F5344CB8AC3E}">
        <p14:creationId xmlns:p14="http://schemas.microsoft.com/office/powerpoint/2010/main" val="3322043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Handledning</a:t>
            </a:r>
            <a:endParaRPr lang="sv-SE" strike="sngStrik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095008" cy="416593"/>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 handledning för hela teamet på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93012241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7">
            <a:extLst>
              <a:ext uri="{FF2B5EF4-FFF2-40B4-BE49-F238E27FC236}">
                <a16:creationId xmlns:a16="http://schemas.microsoft.com/office/drawing/2014/main" id="{E90CC47F-06B0-38F6-20E2-C5CAF1D58013}"/>
              </a:ext>
            </a:extLst>
          </p:cNvPr>
          <p:cNvGraphicFramePr>
            <a:graphicFrameLocks noGrp="1"/>
          </p:cNvGraphicFramePr>
          <p:nvPr>
            <p:extLst>
              <p:ext uri="{D42A27DB-BD31-4B8C-83A1-F6EECF244321}">
                <p14:modId xmlns:p14="http://schemas.microsoft.com/office/powerpoint/2010/main" val="2232697579"/>
              </p:ext>
            </p:extLst>
          </p:nvPr>
        </p:nvGraphicFramePr>
        <p:xfrm>
          <a:off x="477241" y="4387566"/>
          <a:ext cx="9007200" cy="8528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743746883"/>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r>
                        <a:rPr lang="sv-SE" sz="1200"/>
                        <a:t>Om ja: Hur många timmar/år har ni handledning?</a:t>
                      </a:r>
                    </a:p>
                  </a:txBody>
                  <a:tcPr anchor="ctr"/>
                </a:tc>
                <a:tc>
                  <a:txBody>
                    <a:bodyPr/>
                    <a:lstStyle/>
                    <a:p>
                      <a:r>
                        <a:rPr lang="sv-SE" sz="1200"/>
                        <a:t>-</a:t>
                      </a:r>
                    </a:p>
                  </a:txBody>
                  <a:tcPr anchor="ctr"/>
                </a:tc>
                <a:tc>
                  <a:txBody>
                    <a:bodyPr/>
                    <a:lstStyle/>
                    <a:p>
                      <a:r>
                        <a:rPr lang="sv-SE" sz="1200"/>
                        <a:t>9</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2849687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AF5B5-0E51-239E-19AF-6A8DCC9BF4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548A092-7783-AD03-943C-A2632C7B852E}"/>
              </a:ext>
            </a:extLst>
          </p:cNvPr>
          <p:cNvSpPr>
            <a:spLocks noGrp="1"/>
          </p:cNvSpPr>
          <p:nvPr>
            <p:ph type="title"/>
          </p:nvPr>
        </p:nvSpPr>
        <p:spPr>
          <a:xfrm>
            <a:off x="477242" y="441325"/>
            <a:ext cx="8543925" cy="935038"/>
          </a:xfrm>
        </p:spPr>
        <p:txBody>
          <a:bodyPr/>
          <a:lstStyle/>
          <a:p>
            <a:r>
              <a:rPr lang="sv-SE"/>
              <a:t>Gemensamma möten</a:t>
            </a:r>
          </a:p>
        </p:txBody>
      </p:sp>
      <p:sp>
        <p:nvSpPr>
          <p:cNvPr id="3" name="Platshållare för text 2">
            <a:extLst>
              <a:ext uri="{FF2B5EF4-FFF2-40B4-BE49-F238E27FC236}">
                <a16:creationId xmlns:a16="http://schemas.microsoft.com/office/drawing/2014/main" id="{16B58587-DB10-9C39-8CFA-45FEF0CDEEC2}"/>
              </a:ext>
            </a:extLst>
          </p:cNvPr>
          <p:cNvSpPr txBox="1">
            <a:spLocks/>
          </p:cNvSpPr>
          <p:nvPr/>
        </p:nvSpPr>
        <p:spPr>
          <a:xfrm>
            <a:off x="477242"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mötena? </a:t>
            </a:r>
            <a:endParaRPr lang="sv-SE" sz="1700" b="0"/>
          </a:p>
        </p:txBody>
      </p:sp>
      <p:graphicFrame>
        <p:nvGraphicFramePr>
          <p:cNvPr id="7" name="Platshållare för innehåll 3">
            <a:extLst>
              <a:ext uri="{FF2B5EF4-FFF2-40B4-BE49-F238E27FC236}">
                <a16:creationId xmlns:a16="http://schemas.microsoft.com/office/drawing/2014/main" id="{9B87E66E-31F9-3AC7-7FF9-4FA871C70E15}"/>
              </a:ext>
            </a:extLst>
          </p:cNvPr>
          <p:cNvGraphicFramePr>
            <a:graphicFrameLocks/>
          </p:cNvGraphicFramePr>
          <p:nvPr>
            <p:extLst>
              <p:ext uri="{D42A27DB-BD31-4B8C-83A1-F6EECF244321}">
                <p14:modId xmlns:p14="http://schemas.microsoft.com/office/powerpoint/2010/main" val="4159891323"/>
              </p:ext>
            </p:extLst>
          </p:nvPr>
        </p:nvGraphicFramePr>
        <p:xfrm>
          <a:off x="612708" y="2440155"/>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8" name="Platshållare för text 2">
            <a:extLst>
              <a:ext uri="{FF2B5EF4-FFF2-40B4-BE49-F238E27FC236}">
                <a16:creationId xmlns:a16="http://schemas.microsoft.com/office/drawing/2014/main" id="{3FB18370-9FE8-F688-F75E-5B5CDDDE13D9}"/>
              </a:ext>
            </a:extLst>
          </p:cNvPr>
          <p:cNvSpPr txBox="1">
            <a:spLocks/>
          </p:cNvSpPr>
          <p:nvPr/>
        </p:nvSpPr>
        <p:spPr>
          <a:xfrm>
            <a:off x="5428626"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planerings och verksamhetsdag/ar? </a:t>
            </a:r>
            <a:endParaRPr lang="sv-SE" sz="1700" b="0">
              <a:latin typeface="Arial" panose="020B0604020202020204" pitchFamily="34" charset="0"/>
              <a:cs typeface="Arial" panose="020B0604020202020204" pitchFamily="34" charset="0"/>
            </a:endParaRPr>
          </a:p>
        </p:txBody>
      </p:sp>
      <p:graphicFrame>
        <p:nvGraphicFramePr>
          <p:cNvPr id="9" name="Platshållare för innehåll 3">
            <a:extLst>
              <a:ext uri="{FF2B5EF4-FFF2-40B4-BE49-F238E27FC236}">
                <a16:creationId xmlns:a16="http://schemas.microsoft.com/office/drawing/2014/main" id="{BA46E8F5-7B22-258C-8897-A9CAAD47D534}"/>
              </a:ext>
            </a:extLst>
          </p:cNvPr>
          <p:cNvGraphicFramePr>
            <a:graphicFrameLocks/>
          </p:cNvGraphicFramePr>
          <p:nvPr>
            <p:extLst>
              <p:ext uri="{D42A27DB-BD31-4B8C-83A1-F6EECF244321}">
                <p14:modId xmlns:p14="http://schemas.microsoft.com/office/powerpoint/2010/main" val="3352601241"/>
              </p:ext>
            </p:extLst>
          </p:nvPr>
        </p:nvGraphicFramePr>
        <p:xfrm>
          <a:off x="5564092" y="2440155"/>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9939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innan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87917918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2286028244"/>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24260468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356558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efter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efter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52182317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409478969"/>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76109843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944922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en-US" b="1" err="1"/>
              <a:t>Föräldraskapsstödsprogram</a:t>
            </a:r>
            <a:endParaRPr lang="sv-S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50091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Erbjuder/använder ni något universellt föräldraskapsstödsprogram i sin helhet?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978439544"/>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33E4669A-CD57-7689-129E-F656BF4ABAA8}"/>
              </a:ext>
            </a:extLst>
          </p:cNvPr>
          <p:cNvSpPr txBox="1">
            <a:spLocks/>
          </p:cNvSpPr>
          <p:nvPr/>
        </p:nvSpPr>
        <p:spPr>
          <a:xfrm>
            <a:off x="4953000" y="1068965"/>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t>Om ja, vilken?</a:t>
            </a:r>
          </a:p>
        </p:txBody>
      </p:sp>
      <p:sp>
        <p:nvSpPr>
          <p:cNvPr id="7" name="Platshållare för text 2">
            <a:extLst>
              <a:ext uri="{FF2B5EF4-FFF2-40B4-BE49-F238E27FC236}">
                <a16:creationId xmlns:a16="http://schemas.microsoft.com/office/drawing/2014/main" id="{2A06F141-45B3-20DF-8C47-9A5B40AECB2C}"/>
              </a:ext>
            </a:extLst>
          </p:cNvPr>
          <p:cNvSpPr txBox="1">
            <a:spLocks/>
          </p:cNvSpPr>
          <p:nvPr/>
        </p:nvSpPr>
        <p:spPr>
          <a:xfrm>
            <a:off x="4953000" y="1931662"/>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buClr>
                <a:schemeClr val="tx1"/>
              </a:buClr>
              <a:buSzPct val="100000"/>
            </a:pPr>
            <a:r>
              <a:rPr lang="sv-SE" sz="1600" b="0">
                <a:latin typeface="+mn-lt"/>
              </a:rPr>
              <a:t>ABC 3-12
ABC tonår
BIFF och Hanna och Theo.</a:t>
            </a:r>
          </a:p>
        </p:txBody>
      </p:sp>
    </p:spTree>
    <p:extLst>
      <p:ext uri="{BB962C8B-B14F-4D97-AF65-F5344CB8AC3E}">
        <p14:creationId xmlns:p14="http://schemas.microsoft.com/office/powerpoint/2010/main" val="1213297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5065515"/>
          </a:xfrm>
        </p:spPr>
        <p:txBody>
          <a:bodyPr/>
          <a:lstStyle/>
          <a:p>
            <a:pPr marL="0" indent="0">
              <a:lnSpc>
                <a:spcPct val="120000"/>
              </a:lnSpc>
              <a:buNone/>
            </a:pPr>
            <a:r>
              <a:rPr lang="sv-SE" sz="1400" err="1"/>
              <a:t>Lysio</a:t>
            </a:r>
            <a:r>
              <a:rPr lang="sv-SE" sz="1400"/>
              <a:t> Research har för Föreningen För Familjecentralers Främjandes (FFFF) räkning genomfört en kvalitetsuppföljning bland </a:t>
            </a:r>
            <a:r>
              <a:rPr lang="sv-SE" sz="1400" kern="100">
                <a:effectLst/>
                <a:ea typeface="Aptos" panose="020B0004020202020204" pitchFamily="34" charset="0"/>
                <a:cs typeface="Times New Roman" panose="02020603050405020304" pitchFamily="18" charset="0"/>
              </a:rPr>
              <a:t>familjecentraler/familjecentralsliknande verksamheter.</a:t>
            </a:r>
            <a:r>
              <a:rPr lang="sv-SE" sz="1400"/>
              <a:t> </a:t>
            </a:r>
          </a:p>
          <a:p>
            <a:pPr marL="0" indent="0">
              <a:lnSpc>
                <a:spcPct val="120000"/>
              </a:lnSpc>
              <a:buNone/>
            </a:pPr>
            <a:r>
              <a:rPr lang="sv-SE" sz="1400" b="0" i="0" u="none" strike="noStrike">
                <a:solidFill>
                  <a:srgbClr val="212121"/>
                </a:solidFill>
                <a:effectLst/>
              </a:rPr>
              <a:t>I resultatet </a:t>
            </a:r>
            <a:r>
              <a:rPr lang="sv-SE" sz="1400" b="0" i="0" u="none" strike="noStrike">
                <a:effectLst/>
              </a:rPr>
              <a:t>kan det </a:t>
            </a:r>
            <a:r>
              <a:rPr lang="sv-SE" sz="1400"/>
              <a:t>ingå </a:t>
            </a:r>
            <a:r>
              <a:rPr lang="sv-SE" sz="1400" b="0" i="0" u="none" strike="noStrike">
                <a:solidFill>
                  <a:srgbClr val="212121"/>
                </a:solidFill>
                <a:effectLst/>
              </a:rPr>
              <a:t>familjecentraler/</a:t>
            </a:r>
            <a:br>
              <a:rPr lang="sv-SE" sz="1400" b="0" i="0" u="none" strike="noStrike">
                <a:solidFill>
                  <a:srgbClr val="212121"/>
                </a:solidFill>
                <a:effectLst/>
              </a:rPr>
            </a:br>
            <a:r>
              <a:rPr lang="sv-SE" sz="1400" b="0" i="0" u="none" strike="noStrike">
                <a:solidFill>
                  <a:srgbClr val="212121"/>
                </a:solidFill>
                <a:effectLst/>
              </a:rPr>
              <a:t>familjecentralsliknande verksamheter enligt en </a:t>
            </a:r>
            <a:r>
              <a:rPr lang="sv-SE" sz="1400" b="1" i="0" u="none" strike="noStrike">
                <a:solidFill>
                  <a:srgbClr val="212121"/>
                </a:solidFill>
                <a:effectLst/>
              </a:rPr>
              <a:t>regional definition </a:t>
            </a:r>
            <a:r>
              <a:rPr lang="sv-SE" sz="1400" b="0" i="0" u="none" strike="noStrike">
                <a:solidFill>
                  <a:srgbClr val="212121"/>
                </a:solidFill>
                <a:effectLst/>
              </a:rPr>
              <a:t>som inte stämmer överens med den nationella definitionen som Socialstyrelsen och FFFF har av vad en familjecentral och familjecentralsliknande verksamheter är kring </a:t>
            </a:r>
            <a:r>
              <a:rPr lang="sv-SE" sz="1400" b="0" i="0" u="none" strike="noStrike" err="1">
                <a:solidFill>
                  <a:srgbClr val="212121"/>
                </a:solidFill>
                <a:effectLst/>
              </a:rPr>
              <a:t>bl.a</a:t>
            </a:r>
            <a:r>
              <a:rPr lang="sv-SE" sz="1400" b="0" i="0" u="none" strike="noStrike">
                <a:solidFill>
                  <a:srgbClr val="212121"/>
                </a:solidFill>
                <a:effectLst/>
              </a:rPr>
              <a:t> samlokalisering. Detta innebär att samtliga deltagande enheter i regionen ingår i resultatet, även i de fall dessa inte klassificeras som en familjecentral/</a:t>
            </a:r>
            <a:br>
              <a:rPr lang="sv-SE" sz="1400"/>
            </a:br>
            <a:r>
              <a:rPr lang="sv-SE" sz="1400" b="0" i="0" u="none" strike="noStrike">
                <a:solidFill>
                  <a:srgbClr val="212121"/>
                </a:solidFill>
                <a:effectLst/>
              </a:rPr>
              <a:t>familjecentralsliknande verksamhet enligt den nationella definitionen.</a:t>
            </a:r>
            <a:endParaRPr lang="sv-SE" sz="140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Riktade grupper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1" y="1068964"/>
            <a:ext cx="6315445"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några riktade grupper, dvs selektiv eller indikerad nivå såsom riskgrupper eller barn/ föräldrar med specifika behov?</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853125017"/>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4184607283"/>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4"/>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verksamheter är delaktiga i gruppen eller grupperna?</a:t>
            </a:r>
          </a:p>
        </p:txBody>
      </p:sp>
    </p:spTree>
    <p:extLst>
      <p:ext uri="{BB962C8B-B14F-4D97-AF65-F5344CB8AC3E}">
        <p14:creationId xmlns:p14="http://schemas.microsoft.com/office/powerpoint/2010/main" val="369776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Besök</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850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mottagningsbesök där flera av FC verksamheterna medverkar (ex BMM och förebyggande socialtjänst eller BVC och öppen förskola)?</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83241009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865839"/>
            <a:ext cx="6848844"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Erbjuder ni hembesök där flera av FC verksamheterna medverkar (ex BMM och förebyggande socialtjänst eller BVC och öppen förskola)?</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1277718825"/>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742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C5C30-892B-3373-AC15-9D3B8F5B7573}"/>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33CA3ABC-E6DF-BC5E-AEE5-B2459204BB50}"/>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vid behov, ge exempel </a:t>
            </a:r>
            <a:br>
              <a:rPr lang="sv-SE">
                <a:effectLst/>
                <a:latin typeface="Arial" panose="020B0604020202020204" pitchFamily="34" charset="0"/>
                <a:ea typeface="Calibri" panose="020F0502020204030204" pitchFamily="34" charset="0"/>
                <a:cs typeface="Arial" panose="020B0604020202020204" pitchFamily="34" charset="0"/>
              </a:rPr>
            </a:br>
            <a:endParaRPr lang="sv-SE"/>
          </a:p>
        </p:txBody>
      </p:sp>
      <p:sp>
        <p:nvSpPr>
          <p:cNvPr id="7" name="Platshållare för innehåll 1">
            <a:extLst>
              <a:ext uri="{FF2B5EF4-FFF2-40B4-BE49-F238E27FC236}">
                <a16:creationId xmlns:a16="http://schemas.microsoft.com/office/drawing/2014/main" id="{CF5F20B2-FB8D-0E50-F2B8-14A1945F44C6}"/>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Förebyggande socialtjänst eller pedagog träffar familjer tillsammans med BMM eller BVC för att presentera vilket stöd vi kan erbjuda/verksamheter. Träffar familjer tillsammans då vi har samtycke att samarbeta.</a:t>
            </a:r>
          </a:p>
        </p:txBody>
      </p:sp>
    </p:spTree>
    <p:extLst>
      <p:ext uri="{BB962C8B-B14F-4D97-AF65-F5344CB8AC3E}">
        <p14:creationId xmlns:p14="http://schemas.microsoft.com/office/powerpoint/2010/main" val="2298960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Skrivelser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113045"/>
            <a:ext cx="45519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Skriver ni gemensam verksamhetsplan årligen för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730101908"/>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924558"/>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Skriver ni gemensam verksamhetsberättelse årligen för FC?</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974678413"/>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
        <p:nvSpPr>
          <p:cNvPr id="3" name="Platshållare för text 2">
            <a:extLst>
              <a:ext uri="{FF2B5EF4-FFF2-40B4-BE49-F238E27FC236}">
                <a16:creationId xmlns:a16="http://schemas.microsoft.com/office/drawing/2014/main" id="{213C7704-F980-8FA6-F782-112162E48F58}"/>
              </a:ext>
            </a:extLst>
          </p:cNvPr>
          <p:cNvSpPr txBox="1">
            <a:spLocks/>
          </p:cNvSpPr>
          <p:nvPr/>
        </p:nvSpPr>
        <p:spPr>
          <a:xfrm>
            <a:off x="5029200" y="1113045"/>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Finns det ett aktuellt samverkansavtal/överenskommelser?</a:t>
            </a:r>
            <a:endParaRPr lang="sv-SE" sz="1400"/>
          </a:p>
        </p:txBody>
      </p:sp>
      <p:graphicFrame>
        <p:nvGraphicFramePr>
          <p:cNvPr id="8" name="Platshållare för innehåll 3">
            <a:extLst>
              <a:ext uri="{FF2B5EF4-FFF2-40B4-BE49-F238E27FC236}">
                <a16:creationId xmlns:a16="http://schemas.microsoft.com/office/drawing/2014/main" id="{5C0B96FB-AB9B-AD28-61C7-F2701A53FB0B}"/>
              </a:ext>
            </a:extLst>
          </p:cNvPr>
          <p:cNvGraphicFramePr>
            <a:graphicFrameLocks/>
          </p:cNvGraphicFramePr>
          <p:nvPr>
            <p:extLst>
              <p:ext uri="{D42A27DB-BD31-4B8C-83A1-F6EECF244321}">
                <p14:modId xmlns:p14="http://schemas.microsoft.com/office/powerpoint/2010/main" val="1669114242"/>
              </p:ext>
            </p:extLst>
          </p:nvPr>
        </p:nvGraphicFramePr>
        <p:xfrm>
          <a:off x="5029200" y="1470920"/>
          <a:ext cx="2540278" cy="22333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5056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Barnkonventionen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kunskapen till föräldrar och barn om FN:s konvention för barnets rättigheter?</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98445148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575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25D42-9F2E-1168-3AC4-25DFE8AC0F5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83C80F8-DE5D-02F1-3265-C5F27BF1CE2D}"/>
              </a:ext>
            </a:extLst>
          </p:cNvPr>
          <p:cNvSpPr>
            <a:spLocks noGrp="1"/>
          </p:cNvSpPr>
          <p:nvPr>
            <p:ph type="title"/>
          </p:nvPr>
        </p:nvSpPr>
        <p:spPr>
          <a:xfrm>
            <a:off x="477242" y="441325"/>
            <a:ext cx="8543925" cy="935038"/>
          </a:xfrm>
        </p:spPr>
        <p:txBody>
          <a:bodyPr/>
          <a:lstStyle/>
          <a:p>
            <a:r>
              <a:rPr lang="sv-SE"/>
              <a:t>Barnkonventionen</a:t>
            </a:r>
          </a:p>
        </p:txBody>
      </p:sp>
      <p:sp>
        <p:nvSpPr>
          <p:cNvPr id="3" name="Platshållare för text 2">
            <a:extLst>
              <a:ext uri="{FF2B5EF4-FFF2-40B4-BE49-F238E27FC236}">
                <a16:creationId xmlns:a16="http://schemas.microsoft.com/office/drawing/2014/main" id="{4C7189F0-B638-AA79-D55B-360E7003896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3985A340-48A9-A631-3386-6FD7B6B072C4}"/>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Samtal med föräldrar under öppen förskola och babycafé. Planscher om ämnet synligt på väggarna i öppna verksamhetens lokaler.</a:t>
            </a:r>
          </a:p>
        </p:txBody>
      </p:sp>
    </p:spTree>
    <p:extLst>
      <p:ext uri="{BB962C8B-B14F-4D97-AF65-F5344CB8AC3E}">
        <p14:creationId xmlns:p14="http://schemas.microsoft.com/office/powerpoint/2010/main" val="404801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Integration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integrationen?</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07629616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597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9EFB-709D-04CD-71BC-5532AD42EA2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F3125CF-A244-0054-907B-CCC838EA98D0}"/>
              </a:ext>
            </a:extLst>
          </p:cNvPr>
          <p:cNvSpPr>
            <a:spLocks noGrp="1"/>
          </p:cNvSpPr>
          <p:nvPr>
            <p:ph type="title"/>
          </p:nvPr>
        </p:nvSpPr>
        <p:spPr>
          <a:xfrm>
            <a:off x="477242" y="441325"/>
            <a:ext cx="8543925" cy="935038"/>
          </a:xfrm>
        </p:spPr>
        <p:txBody>
          <a:bodyPr/>
          <a:lstStyle/>
          <a:p>
            <a:r>
              <a:rPr lang="sv-SE"/>
              <a:t>Integration</a:t>
            </a:r>
          </a:p>
        </p:txBody>
      </p:sp>
      <p:sp>
        <p:nvSpPr>
          <p:cNvPr id="3" name="Platshållare för text 2">
            <a:extLst>
              <a:ext uri="{FF2B5EF4-FFF2-40B4-BE49-F238E27FC236}">
                <a16:creationId xmlns:a16="http://schemas.microsoft.com/office/drawing/2014/main" id="{EF2E1BF8-5140-FC41-4740-E6626C3307D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C52C1CA5-0C23-5357-3A43-E0DD7B30DA7F}"/>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Samverkan med integrations samordnare.</a:t>
            </a:r>
          </a:p>
        </p:txBody>
      </p:sp>
    </p:spTree>
    <p:extLst>
      <p:ext uri="{BB962C8B-B14F-4D97-AF65-F5344CB8AC3E}">
        <p14:creationId xmlns:p14="http://schemas.microsoft.com/office/powerpoint/2010/main" val="1073319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F380-156C-CBE0-307B-6364FD03F8B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675190D-9B7E-BB04-07D1-080904A2FCFD}"/>
              </a:ext>
            </a:extLst>
          </p:cNvPr>
          <p:cNvSpPr>
            <a:spLocks noGrp="1"/>
          </p:cNvSpPr>
          <p:nvPr>
            <p:ph type="title"/>
          </p:nvPr>
        </p:nvSpPr>
        <p:spPr>
          <a:xfrm>
            <a:off x="477242" y="441325"/>
            <a:ext cx="8543925" cy="935038"/>
          </a:xfrm>
        </p:spPr>
        <p:txBody>
          <a:bodyPr/>
          <a:lstStyle/>
          <a:p>
            <a:r>
              <a:rPr lang="sv-SE"/>
              <a:t>Språkutveckling</a:t>
            </a:r>
          </a:p>
        </p:txBody>
      </p:sp>
      <p:sp>
        <p:nvSpPr>
          <p:cNvPr id="4" name="Platshållare för text 2">
            <a:extLst>
              <a:ext uri="{FF2B5EF4-FFF2-40B4-BE49-F238E27FC236}">
                <a16:creationId xmlns:a16="http://schemas.microsoft.com/office/drawing/2014/main" id="{6C8D6BB7-97DB-B278-03EC-185EE3162161}"/>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7000"/>
              </a:lnSpc>
              <a:spcAft>
                <a:spcPts val="800"/>
              </a:spcAft>
            </a:pPr>
            <a:r>
              <a:rPr lang="sv-SE" sz="1800" b="0">
                <a:effectLst/>
                <a:latin typeface="Calibri" panose="020F0502020204030204" pitchFamily="34" charset="0"/>
                <a:ea typeface="Calibri" panose="020F0502020204030204" pitchFamily="34" charset="0"/>
                <a:cs typeface="Arial" panose="020B0604020202020204" pitchFamily="34" charset="0"/>
              </a:rPr>
              <a:t>Arbetar ni med att stärka barns språkutveckling?</a:t>
            </a:r>
          </a:p>
        </p:txBody>
      </p:sp>
      <p:graphicFrame>
        <p:nvGraphicFramePr>
          <p:cNvPr id="5" name="Platshållare för innehåll 3">
            <a:extLst>
              <a:ext uri="{FF2B5EF4-FFF2-40B4-BE49-F238E27FC236}">
                <a16:creationId xmlns:a16="http://schemas.microsoft.com/office/drawing/2014/main" id="{D646C264-171F-6E7C-0F9F-3B323EAB392C}"/>
              </a:ext>
            </a:extLst>
          </p:cNvPr>
          <p:cNvGraphicFramePr>
            <a:graphicFrameLocks/>
          </p:cNvGraphicFramePr>
          <p:nvPr>
            <p:extLst>
              <p:ext uri="{D42A27DB-BD31-4B8C-83A1-F6EECF244321}">
                <p14:modId xmlns:p14="http://schemas.microsoft.com/office/powerpoint/2010/main" val="68760020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38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a:t>Insamlingen har skett via en webbenkät som kunnat besvaras via en unik länk per deltagande familjecentral. Länkar har tagits fram av </a:t>
            </a:r>
            <a:r>
              <a:rPr lang="sv-SE" sz="1400" err="1"/>
              <a:t>Lysio</a:t>
            </a:r>
            <a:r>
              <a:rPr lang="sv-SE" sz="1400"/>
              <a:t> Research, och dessa har sedan distribuerats till enheterna via en kontaktperson hos regionen.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729192420"/>
              </p:ext>
            </p:extLst>
          </p:nvPr>
        </p:nvGraphicFramePr>
        <p:xfrm>
          <a:off x="489274" y="4215984"/>
          <a:ext cx="414368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tblGrid>
              <a:tr h="356217">
                <a:tc>
                  <a:txBody>
                    <a:bodyPr/>
                    <a:lstStyle/>
                    <a:p>
                      <a:r>
                        <a:rPr lang="sv-SE" sz="1100" dirty="0"/>
                        <a:t>Enkät </a:t>
                      </a:r>
                    </a:p>
                  </a:txBody>
                  <a:tcPr anchor="ctr"/>
                </a:tc>
                <a:tc>
                  <a:txBody>
                    <a:bodyPr/>
                    <a:lstStyle/>
                    <a:p>
                      <a:r>
                        <a:rPr lang="sv-SE" sz="1100"/>
                        <a:t>Insamling start</a:t>
                      </a:r>
                    </a:p>
                  </a:txBody>
                  <a:tcPr anchor="ctr"/>
                </a:tc>
                <a:tc>
                  <a:txBody>
                    <a:bodyPr/>
                    <a:lstStyle/>
                    <a:p>
                      <a:r>
                        <a:rPr lang="sv-SE" sz="1100"/>
                        <a:t>Insamling slut </a:t>
                      </a:r>
                    </a:p>
                  </a:txBody>
                  <a:tcPr anchor="ctr"/>
                </a:tc>
                <a:extLst>
                  <a:ext uri="{0D108BD9-81ED-4DB2-BD59-A6C34878D82A}">
                    <a16:rowId xmlns:a16="http://schemas.microsoft.com/office/drawing/2014/main" val="2820031394"/>
                  </a:ext>
                </a:extLst>
              </a:tr>
              <a:tr h="475379">
                <a:tc>
                  <a:txBody>
                    <a:bodyPr/>
                    <a:lstStyle/>
                    <a:p>
                      <a:r>
                        <a:rPr lang="sv-SE" sz="1200"/>
                        <a:t>Kvalitetsuppföljningen </a:t>
                      </a:r>
                    </a:p>
                  </a:txBody>
                  <a:tcPr anchor="ctr"/>
                </a:tc>
                <a:tc>
                  <a:txBody>
                    <a:bodyPr/>
                    <a:lstStyle/>
                    <a:p>
                      <a:r>
                        <a:rPr lang="sv-SE" sz="1200" dirty="0"/>
                        <a:t>2026-01-12</a:t>
                      </a:r>
                    </a:p>
                  </a:txBody>
                  <a:tcPr anchor="ctr"/>
                </a:tc>
                <a:tc>
                  <a:txBody>
                    <a:bodyPr/>
                    <a:lstStyle/>
                    <a:p>
                      <a:r>
                        <a:rPr lang="sv-SE" sz="1200" dirty="0"/>
                        <a:t>2026-01-28</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3CBE7-35C0-44DE-4025-FFC2488C984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909A9C2-9136-DD38-BE1C-0A90A58E923D}"/>
              </a:ext>
            </a:extLst>
          </p:cNvPr>
          <p:cNvSpPr>
            <a:spLocks noGrp="1"/>
          </p:cNvSpPr>
          <p:nvPr>
            <p:ph type="title"/>
          </p:nvPr>
        </p:nvSpPr>
        <p:spPr>
          <a:xfrm>
            <a:off x="477242" y="441325"/>
            <a:ext cx="8543925" cy="935038"/>
          </a:xfrm>
        </p:spPr>
        <p:txBody>
          <a:bodyPr/>
          <a:lstStyle/>
          <a:p>
            <a:r>
              <a:rPr lang="sv-SE"/>
              <a:t>Språkutveckling</a:t>
            </a:r>
          </a:p>
        </p:txBody>
      </p:sp>
      <p:sp>
        <p:nvSpPr>
          <p:cNvPr id="3" name="Platshållare för text 2">
            <a:extLst>
              <a:ext uri="{FF2B5EF4-FFF2-40B4-BE49-F238E27FC236}">
                <a16:creationId xmlns:a16="http://schemas.microsoft.com/office/drawing/2014/main" id="{0DE53CE7-EFC7-C113-F0AB-6A92914B962A}"/>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9D4D77CC-2265-B45F-CE5F-86D491659478}"/>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Bjuder in ex logoped, barnbibliotekarie, specialpedagog till öppen förskola och babycafé.</a:t>
            </a:r>
          </a:p>
        </p:txBody>
      </p:sp>
    </p:spTree>
    <p:extLst>
      <p:ext uri="{BB962C8B-B14F-4D97-AF65-F5344CB8AC3E}">
        <p14:creationId xmlns:p14="http://schemas.microsoft.com/office/powerpoint/2010/main" val="4110547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34952-DAE5-FB1C-C626-3F638653615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D2D1D2-422E-CA6A-70E0-CF9ADBA96D98}"/>
              </a:ext>
            </a:extLst>
          </p:cNvPr>
          <p:cNvSpPr>
            <a:spLocks noGrp="1"/>
          </p:cNvSpPr>
          <p:nvPr>
            <p:ph type="title"/>
          </p:nvPr>
        </p:nvSpPr>
        <p:spPr>
          <a:xfrm>
            <a:off x="477242" y="441325"/>
            <a:ext cx="8543925" cy="935038"/>
          </a:xfrm>
        </p:spPr>
        <p:txBody>
          <a:bodyPr/>
          <a:lstStyle/>
          <a:p>
            <a:r>
              <a:rPr lang="sv-SE"/>
              <a:t>Tillgänglighet</a:t>
            </a:r>
          </a:p>
        </p:txBody>
      </p:sp>
      <p:sp>
        <p:nvSpPr>
          <p:cNvPr id="4" name="Platshållare för text 2">
            <a:extLst>
              <a:ext uri="{FF2B5EF4-FFF2-40B4-BE49-F238E27FC236}">
                <a16:creationId xmlns:a16="http://schemas.microsoft.com/office/drawing/2014/main" id="{E7A4B950-F3AB-429D-2B2D-C5C4EBD05EEF}"/>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0"/>
              <a:t>Arbetar ni med att nå de familjer som är svåra att nå?</a:t>
            </a:r>
            <a:endParaRPr lang="sv-SE" sz="1600"/>
          </a:p>
        </p:txBody>
      </p:sp>
      <p:graphicFrame>
        <p:nvGraphicFramePr>
          <p:cNvPr id="5" name="Platshållare för innehåll 3">
            <a:extLst>
              <a:ext uri="{FF2B5EF4-FFF2-40B4-BE49-F238E27FC236}">
                <a16:creationId xmlns:a16="http://schemas.microsoft.com/office/drawing/2014/main" id="{BA990A6E-4A42-EFEE-9B57-7A32C75000B5}"/>
              </a:ext>
            </a:extLst>
          </p:cNvPr>
          <p:cNvGraphicFramePr>
            <a:graphicFrameLocks/>
          </p:cNvGraphicFramePr>
          <p:nvPr>
            <p:extLst>
              <p:ext uri="{D42A27DB-BD31-4B8C-83A1-F6EECF244321}">
                <p14:modId xmlns:p14="http://schemas.microsoft.com/office/powerpoint/2010/main" val="20391126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344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8814-0519-17B9-BDCA-34D1E5769CB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89F4418-422A-7671-8046-AFF3686379A8}"/>
              </a:ext>
            </a:extLst>
          </p:cNvPr>
          <p:cNvSpPr>
            <a:spLocks noGrp="1"/>
          </p:cNvSpPr>
          <p:nvPr>
            <p:ph type="title"/>
          </p:nvPr>
        </p:nvSpPr>
        <p:spPr>
          <a:xfrm>
            <a:off x="477242" y="441325"/>
            <a:ext cx="8543925" cy="935038"/>
          </a:xfrm>
        </p:spPr>
        <p:txBody>
          <a:bodyPr/>
          <a:lstStyle/>
          <a:p>
            <a:r>
              <a:rPr lang="sv-SE"/>
              <a:t>Tillgänglighet</a:t>
            </a:r>
          </a:p>
        </p:txBody>
      </p:sp>
      <p:sp>
        <p:nvSpPr>
          <p:cNvPr id="3" name="Platshållare för text 2">
            <a:extLst>
              <a:ext uri="{FF2B5EF4-FFF2-40B4-BE49-F238E27FC236}">
                <a16:creationId xmlns:a16="http://schemas.microsoft.com/office/drawing/2014/main" id="{D1B613E5-6978-E4A4-97C7-5934BB4EBC55}"/>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0C2AF017-FE36-8BD1-D272-00616C6DBE10}"/>
              </a:ext>
            </a:extLst>
          </p:cNvPr>
          <p:cNvSpPr txBox="1">
            <a:spLocks/>
          </p:cNvSpPr>
          <p:nvPr/>
        </p:nvSpPr>
        <p:spPr>
          <a:xfrm>
            <a:off x="490890" y="1654175"/>
            <a:ext cx="8951516" cy="4762499"/>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Deltar på föräldramöten i skolor/förskolor för att presentera vad vi erbjuder för stöd. Regelbundna träffar med specialpedagoger för att tillsammans fånga upp och erbjuda familjer som är svåra att nå råd och stöd. Förebyggande socialtjänst deltar på konsultations träffar med BVC/elevhälsa FSK. Samverkan med socialsekreterare barn o familj.</a:t>
            </a:r>
          </a:p>
        </p:txBody>
      </p:sp>
    </p:spTree>
    <p:extLst>
      <p:ext uri="{BB962C8B-B14F-4D97-AF65-F5344CB8AC3E}">
        <p14:creationId xmlns:p14="http://schemas.microsoft.com/office/powerpoint/2010/main" val="1671247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err="1"/>
              <a:t>Lysio</a:t>
            </a:r>
            <a:r>
              <a:rPr lang="sv-SE" sz="140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err="1"/>
              <a:t>Lysio</a:t>
            </a:r>
            <a:r>
              <a:rPr lang="sv-SE" sz="1400"/>
              <a:t> Research grundades 2009 och arbetar med undersökningar åt kunder i offentlig, akademisk, privat och ideell sektor.</a:t>
            </a:r>
          </a:p>
          <a:p>
            <a:pPr marL="0" indent="0">
              <a:buNone/>
            </a:pPr>
            <a:r>
              <a:rPr lang="sv-SE" sz="1400"/>
              <a:t>Vi finns i Göteborg, Lund och Stockholm. </a:t>
            </a:r>
          </a:p>
          <a:p>
            <a:endParaRPr lang="sv-SE" sz="160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err="1"/>
              <a:t>Lysio</a:t>
            </a:r>
            <a:r>
              <a:rPr lang="sv-SE"/>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a:solidFill>
                  <a:schemeClr val="bg1"/>
                </a:solidFill>
                <a:latin typeface="Arial" panose="020B0604020202020204" pitchFamily="34" charset="0"/>
              </a:rPr>
              <a:t>Simon Tufvesson</a:t>
            </a:r>
          </a:p>
          <a:p>
            <a:r>
              <a:rPr lang="sv-SE" sz="1200">
                <a:solidFill>
                  <a:schemeClr val="bg1"/>
                </a:solidFill>
                <a:latin typeface="Arial" panose="020B0604020202020204" pitchFamily="34" charset="0"/>
              </a:rPr>
              <a:t>Analytiker</a:t>
            </a:r>
          </a:p>
          <a:p>
            <a:r>
              <a:rPr lang="sv-SE" sz="1200" err="1">
                <a:solidFill>
                  <a:schemeClr val="bg1"/>
                </a:solidFill>
                <a:latin typeface="Arial" panose="020B0604020202020204" pitchFamily="34" charset="0"/>
              </a:rPr>
              <a:t>simon.tufvesson@lysio.se</a:t>
            </a:r>
            <a:endParaRPr lang="sv-SE" sz="200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a:solidFill>
                  <a:schemeClr val="bg1"/>
                </a:solidFill>
                <a:latin typeface="Arial" panose="020B0604020202020204" pitchFamily="34" charset="0"/>
              </a:rPr>
              <a:t>Elin Hoffman</a:t>
            </a:r>
            <a:br>
              <a:rPr lang="sv-SE" sz="1200" b="1">
                <a:solidFill>
                  <a:schemeClr val="bg1"/>
                </a:solidFill>
                <a:latin typeface="Arial" panose="020B0604020202020204" pitchFamily="34" charset="0"/>
              </a:rPr>
            </a:br>
            <a:r>
              <a:rPr lang="sv-SE" sz="1200">
                <a:solidFill>
                  <a:schemeClr val="bg1"/>
                </a:solidFill>
                <a:latin typeface="Arial" panose="020B0604020202020204" pitchFamily="34" charset="0"/>
              </a:rPr>
              <a:t>Projektledare</a:t>
            </a:r>
          </a:p>
          <a:p>
            <a:r>
              <a:rPr lang="sv-SE" sz="1200" err="1">
                <a:solidFill>
                  <a:schemeClr val="bg1"/>
                </a:solidFill>
                <a:latin typeface="Arial" panose="020B0604020202020204" pitchFamily="34" charset="0"/>
              </a:rPr>
              <a:t>elin.hoffman@lysio.se</a:t>
            </a:r>
            <a:endParaRPr lang="sv-SE" sz="120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4192098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err="1">
                <a:solidFill>
                  <a:schemeClr val="bg1"/>
                </a:solidFill>
              </a:rPr>
              <a:t>Undersökning</a:t>
            </a:r>
            <a:r>
              <a:rPr lang="en-US" sz="2800">
                <a:solidFill>
                  <a:schemeClr val="bg1"/>
                </a:solidFill>
              </a:rPr>
              <a:t> och </a:t>
            </a:r>
            <a:r>
              <a:rPr lang="en-US" sz="2800" err="1">
                <a:solidFill>
                  <a:schemeClr val="bg1"/>
                </a:solidFill>
              </a:rPr>
              <a:t>analys</a:t>
            </a:r>
            <a:r>
              <a:rPr lang="en-US" sz="2800">
                <a:solidFill>
                  <a:schemeClr val="bg1"/>
                </a:solidFill>
              </a:rPr>
              <a:t> av Lysio Research</a:t>
            </a:r>
            <a:endParaRPr lang="sv-SE"/>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a:hlinkClick r:id="rId2"/>
              </a:rPr>
              <a:t>www.lysio.se</a:t>
            </a:r>
            <a:endParaRPr lang="en-US"/>
          </a:p>
          <a:p>
            <a:pPr algn="ctr"/>
            <a:endParaRPr lang="en-US"/>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Resultat kvalitetsuppföljning</a:t>
            </a:r>
          </a:p>
        </p:txBody>
      </p:sp>
    </p:spTree>
    <p:extLst>
      <p:ext uri="{BB962C8B-B14F-4D97-AF65-F5344CB8AC3E}">
        <p14:creationId xmlns:p14="http://schemas.microsoft.com/office/powerpoint/2010/main" val="2350867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Vilka verksamheter är samlokaliserade på er familjecentral?</a:t>
            </a:r>
          </a:p>
        </p:txBody>
      </p:sp>
      <p:sp>
        <p:nvSpPr>
          <p:cNvPr id="4" name="textruta 3">
            <a:extLst>
              <a:ext uri="{FF2B5EF4-FFF2-40B4-BE49-F238E27FC236}">
                <a16:creationId xmlns:a16="http://schemas.microsoft.com/office/drawing/2014/main" id="{651911F7-C20A-D4F9-47A1-0D748A4EC8DC}"/>
              </a:ext>
            </a:extLst>
          </p:cNvPr>
          <p:cNvSpPr txBox="1"/>
          <p:nvPr/>
        </p:nvSpPr>
        <p:spPr>
          <a:xfrm>
            <a:off x="477241" y="1568841"/>
            <a:ext cx="8543925" cy="307777"/>
          </a:xfrm>
          <a:prstGeom prst="rect">
            <a:avLst/>
          </a:prstGeom>
          <a:noFill/>
        </p:spPr>
        <p:txBody>
          <a:bodyPr wrap="square">
            <a:spAutoFit/>
          </a:bodyPr>
          <a:lstStyle/>
          <a:p>
            <a:r>
              <a:rPr lang="sv-SE" sz="1400"/>
              <a:t>BMM
BVC
Öppen förskola
Förebyggande socialtjänst</a:t>
            </a:r>
          </a:p>
        </p:txBody>
      </p:sp>
    </p:spTree>
    <p:extLst>
      <p:ext uri="{BB962C8B-B14F-4D97-AF65-F5344CB8AC3E}">
        <p14:creationId xmlns:p14="http://schemas.microsoft.com/office/powerpoint/2010/main" val="3373135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BMM</a:t>
            </a:r>
          </a:p>
        </p:txBody>
      </p:sp>
      <p:graphicFrame>
        <p:nvGraphicFramePr>
          <p:cNvPr id="8" name="Tabell 7">
            <a:extLst>
              <a:ext uri="{FF2B5EF4-FFF2-40B4-BE49-F238E27FC236}">
                <a16:creationId xmlns:a16="http://schemas.microsoft.com/office/drawing/2014/main" id="{09A7A8A9-7163-20E7-7233-98B16A8C3F7C}"/>
              </a:ext>
            </a:extLst>
          </p:cNvPr>
          <p:cNvGraphicFramePr>
            <a:graphicFrameLocks noGrp="1"/>
          </p:cNvGraphicFramePr>
          <p:nvPr>
            <p:extLst>
              <p:ext uri="{D42A27DB-BD31-4B8C-83A1-F6EECF244321}">
                <p14:modId xmlns:p14="http://schemas.microsoft.com/office/powerpoint/2010/main" val="674472497"/>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581690952"/>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a:t>200 %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282 %</a:t>
                      </a:r>
                    </a:p>
                  </a:txBody>
                  <a:tcPr anchor="ctr"/>
                </a:tc>
                <a:extLst>
                  <a:ext uri="{0D108BD9-81ED-4DB2-BD59-A6C34878D82A}">
                    <a16:rowId xmlns:a16="http://schemas.microsoft.com/office/drawing/2014/main" val="2180593050"/>
                  </a:ext>
                </a:extLst>
              </a:tr>
            </a:tbl>
          </a:graphicData>
        </a:graphic>
      </p:graphicFrame>
      <p:graphicFrame>
        <p:nvGraphicFramePr>
          <p:cNvPr id="10" name="Tabell 7">
            <a:extLst>
              <a:ext uri="{FF2B5EF4-FFF2-40B4-BE49-F238E27FC236}">
                <a16:creationId xmlns:a16="http://schemas.microsoft.com/office/drawing/2014/main" id="{CAC596B9-7246-29BC-4D71-DA866DE4DC62}"/>
              </a:ext>
            </a:extLst>
          </p:cNvPr>
          <p:cNvGraphicFramePr>
            <a:graphicFrameLocks noGrp="1"/>
          </p:cNvGraphicFramePr>
          <p:nvPr>
            <p:extLst>
              <p:ext uri="{D42A27DB-BD31-4B8C-83A1-F6EECF244321}">
                <p14:modId xmlns:p14="http://schemas.microsoft.com/office/powerpoint/2010/main" val="844020642"/>
              </p:ext>
            </p:extLst>
          </p:nvPr>
        </p:nvGraphicFramePr>
        <p:xfrm>
          <a:off x="477241" y="3164231"/>
          <a:ext cx="9007200" cy="8528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mn-lt"/>
                          <a:ea typeface="+mn-ea"/>
                          <a:cs typeface="+mn-cs"/>
                        </a:rPr>
                        <a:t>Antal inskrivna gravida under 2025</a:t>
                      </a:r>
                    </a:p>
                  </a:txBody>
                  <a:tcPr anchor="ctr"/>
                </a:tc>
                <a:tc>
                  <a:txBody>
                    <a:bodyPr/>
                    <a:lstStyle/>
                    <a:p>
                      <a:r>
                        <a:rPr lang="sv-SE" sz="1200"/>
                        <a:t>78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111</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1435303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BVC</a:t>
            </a:r>
          </a:p>
        </p:txBody>
      </p:sp>
      <p:graphicFrame>
        <p:nvGraphicFramePr>
          <p:cNvPr id="4" name="Tabell 7">
            <a:extLst>
              <a:ext uri="{FF2B5EF4-FFF2-40B4-BE49-F238E27FC236}">
                <a16:creationId xmlns:a16="http://schemas.microsoft.com/office/drawing/2014/main" id="{0FA65082-2C4E-7080-A5BA-2C9FFD178ABF}"/>
              </a:ext>
            </a:extLst>
          </p:cNvPr>
          <p:cNvGraphicFramePr>
            <a:graphicFrameLocks noGrp="1"/>
          </p:cNvGraphicFramePr>
          <p:nvPr>
            <p:extLst>
              <p:ext uri="{D42A27DB-BD31-4B8C-83A1-F6EECF244321}">
                <p14:modId xmlns:p14="http://schemas.microsoft.com/office/powerpoint/2010/main" val="2298691886"/>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a:t>210 %</a:t>
                      </a:r>
                    </a:p>
                  </a:txBody>
                  <a:tcPr anchor="ctr"/>
                </a:tc>
                <a:tc>
                  <a:txBody>
                    <a:bodyPr/>
                    <a:lstStyle/>
                    <a:p>
                      <a:r>
                        <a:rPr lang="sv-SE" sz="1200"/>
                        <a:t>284 %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46D03B3C-377E-6F7B-3F73-02BAEAC59561}"/>
              </a:ext>
            </a:extLst>
          </p:cNvPr>
          <p:cNvGraphicFramePr>
            <a:graphicFrameLocks noGrp="1"/>
          </p:cNvGraphicFramePr>
          <p:nvPr>
            <p:extLst>
              <p:ext uri="{D42A27DB-BD31-4B8C-83A1-F6EECF244321}">
                <p14:modId xmlns:p14="http://schemas.microsoft.com/office/powerpoint/2010/main" val="2315582946"/>
              </p:ext>
            </p:extLst>
          </p:nvPr>
        </p:nvGraphicFramePr>
        <p:xfrm>
          <a:off x="477241" y="3164231"/>
          <a:ext cx="9007200" cy="112715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Antal inskrivna barn under 2025</a:t>
                      </a:r>
                    </a:p>
                  </a:txBody>
                  <a:tcPr anchor="ctr"/>
                </a:tc>
                <a:tc>
                  <a:txBody>
                    <a:bodyPr/>
                    <a:lstStyle/>
                    <a:p>
                      <a:r>
                        <a:rPr lang="sv-SE" sz="1200"/>
                        <a:t>528</a:t>
                      </a:r>
                    </a:p>
                  </a:txBody>
                  <a:tcPr anchor="ctr"/>
                </a:tc>
                <a:tc>
                  <a:txBody>
                    <a:bodyPr/>
                    <a:lstStyle/>
                    <a:p>
                      <a:r>
                        <a:rPr lang="sv-SE" sz="1200"/>
                        <a:t>741</a:t>
                      </a:r>
                    </a:p>
                  </a:txBody>
                  <a:tcPr anchor="ctr"/>
                </a:tc>
                <a:extLst>
                  <a:ext uri="{0D108BD9-81ED-4DB2-BD59-A6C34878D82A}">
                    <a16:rowId xmlns:a16="http://schemas.microsoft.com/office/drawing/2014/main" val="2180593050"/>
                  </a:ext>
                </a:extLst>
              </a:tr>
              <a:tr h="214132">
                <a:tc>
                  <a:txBody>
                    <a:bodyPr/>
                    <a:lstStyle/>
                    <a:p>
                      <a:r>
                        <a:rPr lang="sv-SE" sz="1200" dirty="0"/>
                        <a:t>Antal inskrivna 0–1 åringar under 2025</a:t>
                      </a:r>
                    </a:p>
                  </a:txBody>
                  <a:tcPr anchor="ctr"/>
                </a:tc>
                <a:tc>
                  <a:txBody>
                    <a:bodyPr/>
                    <a:lstStyle/>
                    <a:p>
                      <a:r>
                        <a:rPr lang="sv-SE" sz="1200"/>
                        <a:t>69</a:t>
                      </a:r>
                    </a:p>
                  </a:txBody>
                  <a:tcPr anchor="ctr"/>
                </a:tc>
                <a:tc>
                  <a:txBody>
                    <a:bodyPr/>
                    <a:lstStyle/>
                    <a:p>
                      <a:r>
                        <a:rPr lang="sv-SE" sz="1200"/>
                        <a:t>111</a:t>
                      </a:r>
                    </a:p>
                  </a:txBody>
                  <a:tcPr anchor="ctr"/>
                </a:tc>
                <a:extLst>
                  <a:ext uri="{0D108BD9-81ED-4DB2-BD59-A6C34878D82A}">
                    <a16:rowId xmlns:a16="http://schemas.microsoft.com/office/drawing/2014/main" val="2798328062"/>
                  </a:ext>
                </a:extLst>
              </a:tr>
            </a:tbl>
          </a:graphicData>
        </a:graphic>
      </p:graphicFrame>
    </p:spTree>
    <p:extLst>
      <p:ext uri="{BB962C8B-B14F-4D97-AF65-F5344CB8AC3E}">
        <p14:creationId xmlns:p14="http://schemas.microsoft.com/office/powerpoint/2010/main" val="2858680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Öppen förskola</a:t>
            </a:r>
          </a:p>
        </p:txBody>
      </p:sp>
      <p:graphicFrame>
        <p:nvGraphicFramePr>
          <p:cNvPr id="4" name="Tabell 7">
            <a:extLst>
              <a:ext uri="{FF2B5EF4-FFF2-40B4-BE49-F238E27FC236}">
                <a16:creationId xmlns:a16="http://schemas.microsoft.com/office/drawing/2014/main" id="{EF53957B-5289-DD6A-FFFF-FDD3092A2883}"/>
              </a:ext>
            </a:extLst>
          </p:cNvPr>
          <p:cNvGraphicFramePr>
            <a:graphicFrameLocks noGrp="1"/>
          </p:cNvGraphicFramePr>
          <p:nvPr>
            <p:extLst>
              <p:ext uri="{D42A27DB-BD31-4B8C-83A1-F6EECF244321}">
                <p14:modId xmlns:p14="http://schemas.microsoft.com/office/powerpoint/2010/main" val="1561618174"/>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2776276781"/>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125 %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FA9E86AC-3870-D81C-5BF9-2E3FBADAE6FD}"/>
              </a:ext>
            </a:extLst>
          </p:cNvPr>
          <p:cNvGraphicFramePr>
            <a:graphicFrameLocks noGrp="1"/>
          </p:cNvGraphicFramePr>
          <p:nvPr>
            <p:extLst>
              <p:ext uri="{D42A27DB-BD31-4B8C-83A1-F6EECF244321}">
                <p14:modId xmlns:p14="http://schemas.microsoft.com/office/powerpoint/2010/main" val="3404785388"/>
              </p:ext>
            </p:extLst>
          </p:nvPr>
        </p:nvGraphicFramePr>
        <p:xfrm>
          <a:off x="477241" y="2659734"/>
          <a:ext cx="9007200" cy="414467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2110673888"/>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inkl. för 0–1 åringar?</a:t>
                      </a:r>
                    </a:p>
                  </a:txBody>
                  <a:tcPr anchor="ctr"/>
                </a:tc>
                <a:tc>
                  <a:txBody>
                    <a:bodyPr/>
                    <a:lstStyle/>
                    <a:p>
                      <a:r>
                        <a:rPr lang="sv-SE" sz="1200"/>
                        <a:t>11</a:t>
                      </a:r>
                    </a:p>
                  </a:txBody>
                  <a:tcPr anchor="ctr"/>
                </a:tc>
                <a:tc>
                  <a:txBody>
                    <a:bodyPr/>
                    <a:lstStyle/>
                    <a:p>
                      <a:r>
                        <a:rPr lang="sv-SE" sz="1200"/>
                        <a:t>14</a:t>
                      </a:r>
                    </a:p>
                  </a:txBody>
                  <a:tcPr anchor="ctr"/>
                </a:tc>
                <a:extLst>
                  <a:ext uri="{0D108BD9-81ED-4DB2-BD59-A6C34878D82A}">
                    <a16:rowId xmlns:a16="http://schemas.microsoft.com/office/drawing/2014/main" val="2180593050"/>
                  </a:ext>
                </a:extLst>
              </a:tr>
              <a:tr h="214132">
                <a:tc>
                  <a:txBody>
                    <a:bodyPr/>
                    <a:lstStyle/>
                    <a:p>
                      <a:r>
                        <a:rPr lang="sv-SE" sz="1200"/>
                        <a:t>Hur många timmar/vecka har ni öppet endast för de yngsta barnen typ 0–1 år/ vecka?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a:t>
                      </a:r>
                    </a:p>
                  </a:txBody>
                  <a:tcPr anchor="ctr"/>
                </a:tc>
                <a:extLst>
                  <a:ext uri="{0D108BD9-81ED-4DB2-BD59-A6C34878D82A}">
                    <a16:rowId xmlns:a16="http://schemas.microsoft.com/office/drawing/2014/main" val="279832806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uteverksamhet?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a:t>
                      </a:r>
                    </a:p>
                  </a:txBody>
                  <a:tcPr anchor="ctr"/>
                </a:tc>
                <a:extLst>
                  <a:ext uri="{0D108BD9-81ED-4DB2-BD59-A6C34878D82A}">
                    <a16:rowId xmlns:a16="http://schemas.microsoft.com/office/drawing/2014/main" val="1744106752"/>
                  </a:ext>
                </a:extLst>
              </a:tr>
              <a:tr h="214132">
                <a:tc>
                  <a:txBody>
                    <a:bodyPr/>
                    <a:lstStyle/>
                    <a:p>
                      <a:r>
                        <a:rPr lang="sv-SE" sz="1200" dirty="0"/>
                        <a:t>Hur många besökare har öppna förskolan i genomsnitt/månad under 2025? (vuxna och barn tillsammans)</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440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428</a:t>
                      </a:r>
                    </a:p>
                  </a:txBody>
                  <a:tcPr anchor="ctr"/>
                </a:tc>
                <a:extLst>
                  <a:ext uri="{0D108BD9-81ED-4DB2-BD59-A6C34878D82A}">
                    <a16:rowId xmlns:a16="http://schemas.microsoft.com/office/drawing/2014/main" val="515538958"/>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Kvinna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161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366</a:t>
                      </a:r>
                    </a:p>
                  </a:txBody>
                  <a:tcPr anchor="ctr"/>
                </a:tc>
                <a:extLst>
                  <a:ext uri="{0D108BD9-81ED-4DB2-BD59-A6C34878D82A}">
                    <a16:rowId xmlns:a16="http://schemas.microsoft.com/office/drawing/2014/main" val="1231461008"/>
                  </a:ext>
                </a:extLst>
              </a:tr>
              <a:tr h="214132">
                <a:tc>
                  <a:txBody>
                    <a:bodyPr/>
                    <a:lstStyle/>
                    <a:p>
                      <a:r>
                        <a:rPr lang="sv-SE" sz="1200"/>
                        <a:t>Antal vuxna fördelat på kvinna, man, annan/månad: Man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39</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75</a:t>
                      </a:r>
                    </a:p>
                  </a:txBody>
                  <a:tcPr anchor="ctr"/>
                </a:tc>
                <a:extLst>
                  <a:ext uri="{0D108BD9-81ED-4DB2-BD59-A6C34878D82A}">
                    <a16:rowId xmlns:a16="http://schemas.microsoft.com/office/drawing/2014/main" val="52773431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Annan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222</a:t>
                      </a:r>
                    </a:p>
                  </a:txBody>
                  <a:tcPr anchor="ctr"/>
                </a:tc>
                <a:extLst>
                  <a:ext uri="{0D108BD9-81ED-4DB2-BD59-A6C34878D82A}">
                    <a16:rowId xmlns:a16="http://schemas.microsoft.com/office/drawing/2014/main" val="3881338475"/>
                  </a:ext>
                </a:extLst>
              </a:tr>
            </a:tbl>
          </a:graphicData>
        </a:graphic>
      </p:graphicFrame>
    </p:spTree>
    <p:extLst>
      <p:ext uri="{BB962C8B-B14F-4D97-AF65-F5344CB8AC3E}">
        <p14:creationId xmlns:p14="http://schemas.microsoft.com/office/powerpoint/2010/main" val="2293653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Förebyggande socialtjänst</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25136"/>
            <a:ext cx="7432986" cy="578167"/>
          </a:xfrm>
        </p:spPr>
        <p:txBody>
          <a:bodyPr>
            <a:normAutofit/>
          </a:bodyPr>
          <a:lstStyle/>
          <a:p>
            <a:r>
              <a:rPr lang="sv-SE" sz="1600" b="0"/>
              <a:t>Vad är orsakerna till att familjer söker stöd hos förebyggande socialtjänst? </a:t>
            </a:r>
            <a:br>
              <a:rPr lang="sv-SE" sz="1600" b="0"/>
            </a:br>
            <a:r>
              <a:rPr lang="sv-SE" sz="1600" b="0"/>
              <a:t>Vilka är dem tre vanligaste orsakerna hos er?</a:t>
            </a:r>
          </a:p>
        </p:txBody>
      </p:sp>
      <p:graphicFrame>
        <p:nvGraphicFramePr>
          <p:cNvPr id="7" name="Tabell 7">
            <a:extLst>
              <a:ext uri="{FF2B5EF4-FFF2-40B4-BE49-F238E27FC236}">
                <a16:creationId xmlns:a16="http://schemas.microsoft.com/office/drawing/2014/main" id="{76446FD7-41E1-491F-DDAD-9CC9E4A0B9BD}"/>
              </a:ext>
            </a:extLst>
          </p:cNvPr>
          <p:cNvGraphicFramePr>
            <a:graphicFrameLocks noGrp="1"/>
          </p:cNvGraphicFramePr>
          <p:nvPr>
            <p:extLst>
              <p:ext uri="{D42A27DB-BD31-4B8C-83A1-F6EECF244321}">
                <p14:modId xmlns:p14="http://schemas.microsoft.com/office/powerpoint/2010/main" val="2305227173"/>
              </p:ext>
            </p:extLst>
          </p:nvPr>
        </p:nvGraphicFramePr>
        <p:xfrm>
          <a:off x="477242" y="1025426"/>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562156288"/>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171 %</a:t>
                      </a:r>
                    </a:p>
                  </a:txBody>
                  <a:tcPr anchor="ctr"/>
                </a:tc>
                <a:extLst>
                  <a:ext uri="{0D108BD9-81ED-4DB2-BD59-A6C34878D82A}">
                    <a16:rowId xmlns:a16="http://schemas.microsoft.com/office/drawing/2014/main" val="2180593050"/>
                  </a:ext>
                </a:extLst>
              </a:tr>
            </a:tbl>
          </a:graphicData>
        </a:graphic>
      </p:graphicFrame>
      <p:graphicFrame>
        <p:nvGraphicFramePr>
          <p:cNvPr id="8" name="Tabell 7">
            <a:extLst>
              <a:ext uri="{FF2B5EF4-FFF2-40B4-BE49-F238E27FC236}">
                <a16:creationId xmlns:a16="http://schemas.microsoft.com/office/drawing/2014/main" id="{24F55923-7F4C-A939-CCD6-7DFDB2892F3C}"/>
              </a:ext>
            </a:extLst>
          </p:cNvPr>
          <p:cNvGraphicFramePr>
            <a:graphicFrameLocks noGrp="1"/>
          </p:cNvGraphicFramePr>
          <p:nvPr>
            <p:extLst>
              <p:ext uri="{D42A27DB-BD31-4B8C-83A1-F6EECF244321}">
                <p14:modId xmlns:p14="http://schemas.microsoft.com/office/powerpoint/2010/main" val="2689959729"/>
              </p:ext>
            </p:extLst>
          </p:nvPr>
        </p:nvGraphicFramePr>
        <p:xfrm>
          <a:off x="477241" y="2179016"/>
          <a:ext cx="9007200" cy="121859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samtal/enskilda besök/månad i genomsnitt hade förebyggande socialtjänst under 2025?</a:t>
                      </a:r>
                    </a:p>
                  </a:txBody>
                  <a:tcPr anchor="ctr"/>
                </a:tc>
                <a:tc>
                  <a:txBody>
                    <a:bodyPr/>
                    <a:lstStyle/>
                    <a:p>
                      <a:r>
                        <a:rPr lang="sv-SE" sz="1200"/>
                        <a:t>35</a:t>
                      </a:r>
                    </a:p>
                  </a:txBody>
                  <a:tcPr anchor="ctr"/>
                </a:tc>
                <a:tc>
                  <a:txBody>
                    <a:bodyPr/>
                    <a:lstStyle/>
                    <a:p>
                      <a:r>
                        <a:rPr lang="sv-SE" sz="1200"/>
                        <a:t>54</a:t>
                      </a:r>
                    </a:p>
                  </a:txBody>
                  <a:tcPr anchor="ctr"/>
                </a:tc>
                <a:extLst>
                  <a:ext uri="{0D108BD9-81ED-4DB2-BD59-A6C34878D82A}">
                    <a16:rowId xmlns:a16="http://schemas.microsoft.com/office/drawing/2014/main" val="2180593050"/>
                  </a:ext>
                </a:extLst>
              </a:tr>
            </a:tbl>
          </a:graphicData>
        </a:graphic>
      </p:graphicFrame>
      <p:graphicFrame>
        <p:nvGraphicFramePr>
          <p:cNvPr id="6" name="Platshållare för innehåll 16">
            <a:extLst>
              <a:ext uri="{FF2B5EF4-FFF2-40B4-BE49-F238E27FC236}">
                <a16:creationId xmlns:a16="http://schemas.microsoft.com/office/drawing/2014/main" id="{624819AF-35EA-EB05-3E1C-B6129FF856E5}"/>
              </a:ext>
            </a:extLst>
          </p:cNvPr>
          <p:cNvGraphicFramePr>
            <a:graphicFrameLocks/>
          </p:cNvGraphicFramePr>
          <p:nvPr>
            <p:extLst>
              <p:ext uri="{D42A27DB-BD31-4B8C-83A1-F6EECF244321}">
                <p14:modId xmlns:p14="http://schemas.microsoft.com/office/powerpoint/2010/main" val="150290610"/>
              </p:ext>
            </p:extLst>
          </p:nvPr>
        </p:nvGraphicFramePr>
        <p:xfrm>
          <a:off x="477242" y="3743283"/>
          <a:ext cx="7197554" cy="2570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184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D69179970A534428738365F70FB50E8" ma:contentTypeVersion="15" ma:contentTypeDescription="Skapa ett nytt dokument." ma:contentTypeScope="" ma:versionID="4c359fcc6d69d48d7ed0ca9f11ed4dfa">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42f73741a19f52f6ff261159dd0a7c06"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5B70D7-91C5-472E-AE8A-62BC68D71819}">
  <ds:schemaRefs>
    <ds:schemaRef ds:uri="http://schemas.microsoft.com/sharepoint/v3/contenttype/forms"/>
  </ds:schemaRefs>
</ds:datastoreItem>
</file>

<file path=customXml/itemProps2.xml><?xml version="1.0" encoding="utf-8"?>
<ds:datastoreItem xmlns:ds="http://schemas.openxmlformats.org/officeDocument/2006/customXml" ds:itemID="{E1C26B52-5E9D-443E-9C0D-7E2371B36E3E}">
  <ds:schemaRefs>
    <ds:schemaRef ds:uri="http://schemas.openxmlformats.org/package/2006/metadata/core-properties"/>
    <ds:schemaRef ds:uri="http://schemas.microsoft.com/office/2006/metadata/propertie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293ca38d-8a01-4d17-99f3-6244240f344d"/>
    <ds:schemaRef ds:uri="97c4c201-fa17-49dd-9cc8-7201966f69fb"/>
    <ds:schemaRef ds:uri="http://www.w3.org/XML/1998/namespace"/>
  </ds:schemaRefs>
</ds:datastoreItem>
</file>

<file path=customXml/itemProps3.xml><?xml version="1.0" encoding="utf-8"?>
<ds:datastoreItem xmlns:ds="http://schemas.openxmlformats.org/officeDocument/2006/customXml" ds:itemID="{C4FC63BE-E56F-4DDD-9481-60B2E7F604FB}"/>
</file>

<file path=docProps/app.xml><?xml version="1.0" encoding="utf-8"?>
<Properties xmlns="http://schemas.openxmlformats.org/officeDocument/2006/extended-properties" xmlns:vt="http://schemas.openxmlformats.org/officeDocument/2006/docPropsVTypes">
  <Template>Office-tema</Template>
  <TotalTime>0</TotalTime>
  <Words>1585</Words>
  <Application>Microsoft Macintosh PowerPoint</Application>
  <PresentationFormat>A4 (210 x 297 mm)</PresentationFormat>
  <Paragraphs>227</Paragraphs>
  <Slides>35</Slides>
  <Notes>26</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35</vt:i4>
      </vt:variant>
    </vt:vector>
  </HeadingPairs>
  <TitlesOfParts>
    <vt:vector size="43"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 kvalitetsuppföljning</vt:lpstr>
      <vt:lpstr>Vilka verksamheter är samlokaliserade på er familjecentral?</vt:lpstr>
      <vt:lpstr>BMM</vt:lpstr>
      <vt:lpstr>BVC</vt:lpstr>
      <vt:lpstr>Öppen förskola</vt:lpstr>
      <vt:lpstr>Förebyggande socialtjänst</vt:lpstr>
      <vt:lpstr>Samordnare</vt:lpstr>
      <vt:lpstr>Tider</vt:lpstr>
      <vt:lpstr>Handledning</vt:lpstr>
      <vt:lpstr>Vad är syftet med handledningen? </vt:lpstr>
      <vt:lpstr>Gemensamma möten</vt:lpstr>
      <vt:lpstr>Gemensamma föräldragrupper innan födsel</vt:lpstr>
      <vt:lpstr>Gemensamma föräldragrupper innan födsel</vt:lpstr>
      <vt:lpstr>Gemensamma föräldragrupper efter födsel</vt:lpstr>
      <vt:lpstr>Gemensamma föräldragrupper efter födsel</vt:lpstr>
      <vt:lpstr>Föräldraskapsstödsprogram</vt:lpstr>
      <vt:lpstr>Riktade grupper</vt:lpstr>
      <vt:lpstr>Besök</vt:lpstr>
      <vt:lpstr>Om ja till alla, när erbjuder ni det? </vt:lpstr>
      <vt:lpstr>Om ja vid behov, ge exempel  </vt:lpstr>
      <vt:lpstr>Skrivelser</vt:lpstr>
      <vt:lpstr>Barnkonventionen</vt:lpstr>
      <vt:lpstr>Barnkonventionen</vt:lpstr>
      <vt:lpstr>Integration</vt:lpstr>
      <vt:lpstr>Integration</vt:lpstr>
      <vt:lpstr>Språkutveckling</vt:lpstr>
      <vt:lpstr>Språkutveckling</vt:lpstr>
      <vt:lpstr>Tillgänglighet</vt:lpstr>
      <vt:lpstr>Tillgänglighet</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Lovisa Köllerström</cp:lastModifiedBy>
  <cp:revision>1</cp:revision>
  <dcterms:created xsi:type="dcterms:W3CDTF">2023-11-13T16:53:19Z</dcterms:created>
  <dcterms:modified xsi:type="dcterms:W3CDTF">2026-02-23T10:26:30Z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ies>
</file>