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13" r:id="rId19"/>
    <p:sldId id="303" r:id="rId20"/>
    <p:sldId id="372" r:id="rId21"/>
    <p:sldId id="304" r:id="rId22"/>
    <p:sldId id="371" r:id="rId23"/>
    <p:sldId id="305" r:id="rId24"/>
    <p:sldId id="306" r:id="rId25"/>
    <p:sldId id="307" r:id="rId26"/>
    <p:sldId id="374" r:id="rId28"/>
    <p:sldId id="310" r:id="rId29"/>
    <p:sldId id="308" r:id="rId30"/>
    <p:sldId id="362" r:id="rId31"/>
    <p:sldId id="316" r:id="rId32"/>
    <p:sldId id="363" r:id="rId33"/>
    <p:sldId id="364" r:id="rId34"/>
    <p:sldId id="365" r:id="rId35"/>
    <p:sldId id="366" r:id="rId36"/>
    <p:sldId id="378" r:id="rId37"/>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92B7B-0830-7949-903F-E274B5CE4682}" v="10" dt="2026-02-23T10:26:39.74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82"/>
    <p:restoredTop sz="88264"/>
  </p:normalViewPr>
  <p:slideViewPr>
    <p:cSldViewPr snapToGrid="0" snapToObjects="1" showGuides="1">
      <p:cViewPr varScale="1">
        <p:scale>
          <a:sx n="121" d="100"/>
          <a:sy n="121" d="100"/>
        </p:scale>
        <p:origin x="808" y="18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8" Type="http://schemas.openxmlformats.org/officeDocument/2006/relationships/slide" Target="slides/slide23.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39.746" v="9"/>
      <pc:docMkLst>
        <pc:docMk/>
      </pc:docMkLst>
      <pc:sldChg chg="modSp">
        <pc:chgData name="Lovisa Köllerström" userId="327e2fef-7063-4f3a-ba5f-50a5109802fd" providerId="ADAL" clId="{735F9C45-7182-50FB-8B8A-722153B1B8D2}" dt="2026-02-23T10:26:39.746" v="9"/>
        <pc:sldMkLst>
          <pc:docMk/>
          <pc:sldMk cId="2232714395" sldId="272"/>
        </pc:sldMkLst>
        <pc:graphicFrameChg chg="mod">
          <ac:chgData name="Lovisa Köllerström" userId="327e2fef-7063-4f3a-ba5f-50a5109802fd" providerId="ADAL" clId="{735F9C45-7182-50FB-8B8A-722153B1B8D2}" dt="2026-02-23T10:26:39.746" v="9"/>
          <ac:graphicFrameMkLst>
            <pc:docMk/>
            <pc:sldMk cId="2232714395" sldId="272"/>
            <ac:graphicFrameMk id="2" creationId="{EAFECFE0-4DDA-B877-7E92-5FFF044EB178}"/>
          </ac:graphicFrameMkLst>
        </pc:graphicFrameChg>
      </pc:sldChg>
      <pc:sldChg chg="modSp">
        <pc:chgData name="Lovisa Köllerström" userId="327e2fef-7063-4f3a-ba5f-50a5109802fd" providerId="ADAL" clId="{735F9C45-7182-50FB-8B8A-722153B1B8D2}" dt="2026-02-12T10:31:06.924" v="5" actId="962"/>
        <pc:sldMkLst>
          <pc:docMk/>
          <pc:sldMk cId="404801001" sldId="362"/>
        </pc:sldMkLst>
        <pc:spChg chg="mod">
          <ac:chgData name="Lovisa Köllerström" userId="327e2fef-7063-4f3a-ba5f-50a5109802fd" providerId="ADAL" clId="{735F9C45-7182-50FB-8B8A-722153B1B8D2}" dt="2026-02-12T10:31:06.924" v="5" actId="962"/>
          <ac:spMkLst>
            <pc:docMk/>
            <pc:sldMk cId="404801001" sldId="362"/>
            <ac:spMk id="5" creationId="{3985A340-48A9-A631-3386-6FD7B6B072C4}"/>
          </ac:spMkLst>
        </pc:spChg>
      </pc:sldChg>
      <pc:sldChg chg="modSp">
        <pc:chgData name="Lovisa Köllerström" userId="327e2fef-7063-4f3a-ba5f-50a5109802fd" providerId="ADAL" clId="{735F9C45-7182-50FB-8B8A-722153B1B8D2}" dt="2026-02-12T10:31:13.211" v="6" actId="962"/>
        <pc:sldMkLst>
          <pc:docMk/>
          <pc:sldMk cId="1073319425" sldId="363"/>
        </pc:sldMkLst>
        <pc:spChg chg="mod">
          <ac:chgData name="Lovisa Köllerström" userId="327e2fef-7063-4f3a-ba5f-50a5109802fd" providerId="ADAL" clId="{735F9C45-7182-50FB-8B8A-722153B1B8D2}" dt="2026-02-12T10:31:13.211" v="6" actId="962"/>
          <ac:spMkLst>
            <pc:docMk/>
            <pc:sldMk cId="1073319425" sldId="363"/>
            <ac:spMk id="5" creationId="{C52C1CA5-0C23-5357-3A43-E0DD7B30DA7F}"/>
          </ac:spMkLst>
        </pc:spChg>
      </pc:sldChg>
      <pc:sldChg chg="modSp">
        <pc:chgData name="Lovisa Köllerström" userId="327e2fef-7063-4f3a-ba5f-50a5109802fd" providerId="ADAL" clId="{735F9C45-7182-50FB-8B8A-722153B1B8D2}" dt="2026-02-12T10:31:20.643" v="7" actId="962"/>
        <pc:sldMkLst>
          <pc:docMk/>
          <pc:sldMk cId="4110547457" sldId="365"/>
        </pc:sldMkLst>
        <pc:spChg chg="mod">
          <ac:chgData name="Lovisa Köllerström" userId="327e2fef-7063-4f3a-ba5f-50a5109802fd" providerId="ADAL" clId="{735F9C45-7182-50FB-8B8A-722153B1B8D2}" dt="2026-02-12T10:31:20.643" v="7" actId="962"/>
          <ac:spMkLst>
            <pc:docMk/>
            <pc:sldMk cId="4110547457" sldId="365"/>
            <ac:spMk id="5" creationId="{9D4D77CC-2265-B45F-CE5F-86D491659478}"/>
          </ac:spMkLst>
        </pc:spChg>
      </pc:sldChg>
      <pc:sldChg chg="modSp">
        <pc:chgData name="Lovisa Köllerström" userId="327e2fef-7063-4f3a-ba5f-50a5109802fd" providerId="ADAL" clId="{735F9C45-7182-50FB-8B8A-722153B1B8D2}" dt="2026-02-12T10:30:26.774" v="2" actId="962"/>
        <pc:sldMkLst>
          <pc:docMk/>
          <pc:sldMk cId="3114284238" sldId="371"/>
        </pc:sldMkLst>
        <pc:spChg chg="mod">
          <ac:chgData name="Lovisa Köllerström" userId="327e2fef-7063-4f3a-ba5f-50a5109802fd" providerId="ADAL" clId="{735F9C45-7182-50FB-8B8A-722153B1B8D2}" dt="2026-02-12T10:30:26.774" v="2" actId="962"/>
          <ac:spMkLst>
            <pc:docMk/>
            <pc:sldMk cId="3114284238" sldId="371"/>
            <ac:spMk id="5" creationId="{8D202F4C-A622-98A4-C973-C982C8058D9A}"/>
          </ac:spMkLst>
        </pc:spChg>
      </pc:sldChg>
      <pc:sldChg chg="modSp">
        <pc:chgData name="Lovisa Köllerström" userId="327e2fef-7063-4f3a-ba5f-50a5109802fd" providerId="ADAL" clId="{735F9C45-7182-50FB-8B8A-722153B1B8D2}" dt="2026-02-12T10:30:19.520" v="1" actId="962"/>
        <pc:sldMkLst>
          <pc:docMk/>
          <pc:sldMk cId="2376465082" sldId="372"/>
        </pc:sldMkLst>
        <pc:spChg chg="mod">
          <ac:chgData name="Lovisa Köllerström" userId="327e2fef-7063-4f3a-ba5f-50a5109802fd" providerId="ADAL" clId="{735F9C45-7182-50FB-8B8A-722153B1B8D2}" dt="2026-02-12T10:30:19.520" v="1" actId="962"/>
          <ac:spMkLst>
            <pc:docMk/>
            <pc:sldMk cId="2376465082" sldId="372"/>
            <ac:spMk id="3" creationId="{BA3B41EF-50A5-0D92-D9D7-D0C263C624F2}"/>
          </ac:spMkLst>
        </pc:spChg>
      </pc:sldChg>
      <pc:sldChg chg="modSp">
        <pc:chgData name="Lovisa Köllerström" userId="327e2fef-7063-4f3a-ba5f-50a5109802fd" providerId="ADAL" clId="{735F9C45-7182-50FB-8B8A-722153B1B8D2}" dt="2026-02-12T10:30:51.796" v="3" actId="962"/>
        <pc:sldMkLst>
          <pc:docMk/>
          <pc:sldMk cId="4175971868" sldId="373"/>
        </pc:sldMkLst>
        <pc:spChg chg="mod">
          <ac:chgData name="Lovisa Köllerström" userId="327e2fef-7063-4f3a-ba5f-50a5109802fd" providerId="ADAL" clId="{735F9C45-7182-50FB-8B8A-722153B1B8D2}" dt="2026-02-12T10:30:51.796" v="3" actId="962"/>
          <ac:spMkLst>
            <pc:docMk/>
            <pc:sldMk cId="4175971868" sldId="373"/>
            <ac:spMk id="7" creationId="{9B0B9F87-4AFB-F878-3150-E9ADD2B06E15}"/>
          </ac:spMkLst>
        </pc:spChg>
      </pc:sldChg>
      <pc:sldChg chg="modSp">
        <pc:chgData name="Lovisa Köllerström" userId="327e2fef-7063-4f3a-ba5f-50a5109802fd" providerId="ADAL" clId="{735F9C45-7182-50FB-8B8A-722153B1B8D2}" dt="2026-02-12T10:30:59.150" v="4" actId="962"/>
        <pc:sldMkLst>
          <pc:docMk/>
          <pc:sldMk cId="2298960732" sldId="374"/>
        </pc:sldMkLst>
        <pc:spChg chg="mod">
          <ac:chgData name="Lovisa Köllerström" userId="327e2fef-7063-4f3a-ba5f-50a5109802fd" providerId="ADAL" clId="{735F9C45-7182-50FB-8B8A-722153B1B8D2}" dt="2026-02-12T10:30:59.150" v="4" actId="962"/>
          <ac:spMkLst>
            <pc:docMk/>
            <pc:sldMk cId="2298960732" sldId="374"/>
            <ac:spMk id="7" creationId="{CF5F20B2-FB8D-0E50-F2B8-14A1945F44C6}"/>
          </ac:spMkLst>
        </pc:spChg>
      </pc:sldChg>
      <pc:sldChg chg="modSp">
        <pc:chgData name="Lovisa Köllerström" userId="327e2fef-7063-4f3a-ba5f-50a5109802fd" providerId="ADAL" clId="{735F9C45-7182-50FB-8B8A-722153B1B8D2}" dt="2026-02-12T10:30:08.278" v="0" actId="962"/>
        <pc:sldMkLst>
          <pc:docMk/>
          <pc:sldMk cId="3048946891" sldId="377"/>
        </pc:sldMkLst>
        <pc:spChg chg="mod">
          <ac:chgData name="Lovisa Köllerström" userId="327e2fef-7063-4f3a-ba5f-50a5109802fd" providerId="ADAL" clId="{735F9C45-7182-50FB-8B8A-722153B1B8D2}" dt="2026-02-12T10:30:08.278" v="0" actId="962"/>
          <ac:spMkLst>
            <pc:docMk/>
            <pc:sldMk cId="3048946891" sldId="377"/>
            <ac:spMk id="2" creationId="{9CB07C3C-658B-3A8C-B6BE-A0579F1D14A4}"/>
          </ac:spMkLst>
        </pc:spChg>
      </pc:sldChg>
      <pc:sldChg chg="modSp">
        <pc:chgData name="Lovisa Köllerström" userId="327e2fef-7063-4f3a-ba5f-50a5109802fd" providerId="ADAL" clId="{735F9C45-7182-50FB-8B8A-722153B1B8D2}" dt="2026-02-12T10:31:28.070" v="8" actId="962"/>
        <pc:sldMkLst>
          <pc:docMk/>
          <pc:sldMk cId="1671247346" sldId="378"/>
        </pc:sldMkLst>
        <pc:spChg chg="mod">
          <ac:chgData name="Lovisa Köllerström" userId="327e2fef-7063-4f3a-ba5f-50a5109802fd" providerId="ADAL" clId="{735F9C45-7182-50FB-8B8A-722153B1B8D2}" dt="2026-02-12T10:31:28.070" v="8" actId="962"/>
          <ac:spMkLst>
            <pc:docMk/>
            <pc:sldMk cId="1671247346" sldId="378"/>
            <ac:spMk id="5" creationId="{0C2AF017-FE36-8BD1-D272-00616C6DBE10}"/>
          </ac:spMkLst>
        </pc:sp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Krissamtal</c:v>
                </c:pt>
                <c:pt idx="1">
                  <c:v>Stöd i föräldrarollen</c:v>
                </c:pt>
                <c:pt idx="2">
                  <c:v>Relationer i familjen</c:v>
                </c:pt>
                <c:pt idx="3">
                  <c:v>Förberedelse graviditet</c:v>
                </c:pt>
                <c:pt idx="4">
                  <c:v>Psykisk ohälsa</c:v>
                </c:pt>
                <c:pt idx="5">
                  <c:v>Ekonomi</c:v>
                </c:pt>
                <c:pt idx="6">
                  <c:v>Migration</c:v>
                </c:pt>
                <c:pt idx="7">
                  <c:v>Samhällsinformation</c:v>
                </c:pt>
                <c:pt idx="8">
                  <c:v>Annat</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0.0</c:v>
                </c:pt>
                <c:pt idx="1">
                  <c:v>1.0</c:v>
                </c:pt>
                <c:pt idx="2">
                  <c:v>0.0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0.0</c:v>
                </c:pt>
                <c:pt idx="2">
                  <c:v>1.0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1</c:v>
                </c:pt>
                <c:pt idx="1">
                  <c:v>0</c:v>
                </c:pt>
                <c:pt idx="2">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1.0</c:v>
                </c:pt>
                <c:pt idx="2">
                  <c:v>1.0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019-4203-3F71-ADA7-4A64B8EDA98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69D376-0123-E4FC-6056-F440719A49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28A43E-3266-B618-AC35-43E22B5718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3C21242A-3F05-5D19-3858-1BECB0C75741}"/>
              </a:ext>
            </a:extLst>
          </p:cNvPr>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228382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0687-3F77-E1C4-A41A-5825C0B5299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E8490A2-009C-21D9-B3A6-A77B03C80E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EA24DA-E24B-200C-16A8-ADD8D367EB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2F6CD1FB-9E9B-05EC-2F8F-A3753CA0788E}"/>
              </a:ext>
            </a:extLst>
          </p:cNvPr>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06633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8BD75879-5C34-06EF-4EC8-18A73C5FAD1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A161EE63-1DCE-C7C7-DCA6-D67B503231C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4.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Baronbacken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1466508703"/>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6580141"/>
                    </a:ext>
                  </a:extLst>
                </a:gridCol>
                <a:gridCol w="1781803">
                  <a:extLst>
                    <a:ext uri="{9D8B030D-6E8A-4147-A177-3AD203B41FA5}">
                      <a16:colId xmlns:a16="http://schemas.microsoft.com/office/drawing/2014/main" val="48441883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dirty="0"/>
                        <a:t>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Saknar samordnare</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3891604235"/>
              </p:ext>
            </p:extLst>
          </p:nvPr>
        </p:nvGraphicFramePr>
        <p:xfrm>
          <a:off x="477241" y="1376363"/>
          <a:ext cx="9007201" cy="341315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960639152"/>
                    </a:ext>
                  </a:extLst>
                </a:gridCol>
                <a:gridCol w="1781803">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16</a:t>
                      </a:r>
                    </a:p>
                  </a:txBody>
                  <a:tcPr anchor="ctr"/>
                </a:tc>
                <a:tc>
                  <a:txBody>
                    <a:bodyPr/>
                    <a:lstStyle/>
                    <a:p>
                      <a:r>
                        <a:rPr lang="sv-SE" sz="1200"/>
                        <a:t>11</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1</a:t>
                      </a:r>
                    </a:p>
                  </a:txBody>
                  <a:tcPr anchor="ctr"/>
                </a:tc>
                <a:tc>
                  <a:txBody>
                    <a:bodyPr/>
                    <a:lstStyle/>
                    <a:p>
                      <a:r>
                        <a:rPr lang="sv-SE" sz="1200"/>
                        <a:t>4</a:t>
                      </a:r>
                    </a:p>
                  </a:txBody>
                  <a:tcPr anchor="ctr"/>
                </a:tc>
                <a:tc>
                  <a:txBody>
                    <a:bodyPr/>
                    <a:lstStyle/>
                    <a:p>
                      <a:r>
                        <a:rPr lang="sv-SE" sz="1200" dirty="0"/>
                        <a:t>4</a:t>
                      </a:r>
                    </a:p>
                  </a:txBody>
                  <a:tcPr anchor="ctr"/>
                </a:tc>
                <a:extLst>
                  <a:ext uri="{0D108BD9-81ED-4DB2-BD59-A6C34878D82A}">
                    <a16:rowId xmlns:a16="http://schemas.microsoft.com/office/drawing/2014/main" val="3248213198"/>
                  </a:ext>
                </a:extLst>
              </a:tr>
              <a:tr h="214132">
                <a:tc>
                  <a:txBody>
                    <a:bodyPr/>
                    <a:lstStyle/>
                    <a:p>
                      <a:r>
                        <a:rPr lang="sv-SE" sz="1200" dirty="0"/>
                        <a:t>Hur många timmar/år har ni haft gemensam tid för planerings och verksamhetsdag/ar 2025?</a:t>
                      </a:r>
                    </a:p>
                  </a:txBody>
                  <a:tcPr anchor="ctr"/>
                </a:tc>
                <a:tc>
                  <a:txBody>
                    <a:bodyPr/>
                    <a:lstStyle/>
                    <a:p>
                      <a:r>
                        <a:rPr lang="sv-SE" sz="1200" dirty="0"/>
                        <a:t>10</a:t>
                      </a:r>
                    </a:p>
                  </a:txBody>
                  <a:tcPr anchor="ctr"/>
                </a:tc>
                <a:tc>
                  <a:txBody>
                    <a:bodyPr/>
                    <a:lstStyle/>
                    <a:p>
                      <a:r>
                        <a:rPr lang="sv-SE" sz="1200" dirty="0"/>
                        <a:t>10</a:t>
                      </a:r>
                    </a:p>
                  </a:txBody>
                  <a:tcPr anchor="ctr"/>
                </a:tc>
                <a:tc>
                  <a:txBody>
                    <a:bodyPr/>
                    <a:lstStyle/>
                    <a:p>
                      <a:r>
                        <a:rPr lang="sv-SE" sz="1200" dirty="0"/>
                        <a:t>10</a:t>
                      </a:r>
                    </a:p>
                  </a:txBody>
                  <a:tcPr anchor="ctr"/>
                </a:tc>
                <a:extLst>
                  <a:ext uri="{0D108BD9-81ED-4DB2-BD59-A6C34878D82A}">
                    <a16:rowId xmlns:a16="http://schemas.microsoft.com/office/drawing/2014/main" val="1744173863"/>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Handledning</a:t>
            </a:r>
            <a:endParaRPr lang="sv-SE" strike="sngStrike" dirty="0"/>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4283826584"/>
              </p:ext>
            </p:extLst>
          </p:nvPr>
        </p:nvGraphicFramePr>
        <p:xfrm>
          <a:off x="477241" y="4387566"/>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927247328"/>
                    </a:ext>
                  </a:extLst>
                </a:gridCol>
                <a:gridCol w="1781803">
                  <a:extLst>
                    <a:ext uri="{9D8B030D-6E8A-4147-A177-3AD203B41FA5}">
                      <a16:colId xmlns:a16="http://schemas.microsoft.com/office/drawing/2014/main" val="743746883"/>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a:t>
                      </a:r>
                    </a:p>
                  </a:txBody>
                  <a:tcPr anchor="ctr"/>
                </a:tc>
                <a:tc>
                  <a:txBody>
                    <a:bodyPr/>
                    <a:lstStyle/>
                    <a:p>
                      <a:r>
                        <a:rPr lang="sv-SE" sz="1200"/>
                        <a:t>9</a:t>
                      </a:r>
                    </a:p>
                  </a:txBody>
                  <a:tcPr anchor="ctr"/>
                </a:tc>
                <a:tc>
                  <a:txBody>
                    <a:bodyPr/>
                    <a:lstStyle/>
                    <a:p>
                      <a:r>
                        <a:rPr lang="sv-SE" sz="1200" dirty="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dirty="0"/>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dirty="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dirty="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B110-6284-9E9A-B4C9-B2B72FC7CB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C19E20-45E0-81A0-34F0-733837035A4C}"/>
              </a:ext>
            </a:extLst>
          </p:cNvPr>
          <p:cNvSpPr>
            <a:spLocks noGrp="1"/>
          </p:cNvSpPr>
          <p:nvPr>
            <p:ph type="title"/>
          </p:nvPr>
        </p:nvSpPr>
        <p:spPr>
          <a:xfrm>
            <a:off x="477242" y="441325"/>
            <a:ext cx="8543925" cy="935038"/>
          </a:xfrm>
        </p:spPr>
        <p:txBody>
          <a:bodyPr/>
          <a:lstStyle/>
          <a:p>
            <a:r>
              <a:rPr lang="sv-SE" dirty="0"/>
              <a:t>Gemensamma föräldragrupper innan födsel</a:t>
            </a:r>
          </a:p>
        </p:txBody>
      </p:sp>
      <p:sp>
        <p:nvSpPr>
          <p:cNvPr id="4" name="Platshållare för text 2">
            <a:extLst>
              <a:ext uri="{FF2B5EF4-FFF2-40B4-BE49-F238E27FC236}">
                <a16:creationId xmlns:a16="http://schemas.microsoft.com/office/drawing/2014/main" id="{262597F4-87B0-CF62-C478-695170C8D9C2}"/>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nej, vilka får inte delta?</a:t>
            </a:r>
          </a:p>
        </p:txBody>
      </p:sp>
      <p:sp>
        <p:nvSpPr>
          <p:cNvPr id="3" name="Fritext">
            <a:extLst>
              <a:ext uri="{FF2B5EF4-FFF2-40B4-BE49-F238E27FC236}">
                <a16:creationId xmlns:a16="http://schemas.microsoft.com/office/drawing/2014/main" id="{BA3B41EF-50A5-0D92-D9D7-D0C263C624F2}"/>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Vem som erbjuds föräldragrupper är individuellt. Alla förstagångsföräldrar erbjuds. Har vi inte fullt i föräldragrupperna fyller vi på med de som önskar som har fler barn. En del kan vara en mamma med flera barn sedan tidigare men en ny pappa som får sitt första barn och önskar vara med i föräldragrupp. Sen i vårt område behöver vi också tänka på språk, om de är analfabeter, inte kan någon svenska. Svaret från barnmorskorna är individuell bedömning. Vi har även föräldrakurser för unga föräldrar och där erbjuds endast föräldrar som är 21 år eller yngre.</a:t>
            </a:r>
          </a:p>
        </p:txBody>
      </p:sp>
    </p:spTree>
    <p:extLst>
      <p:ext uri="{BB962C8B-B14F-4D97-AF65-F5344CB8AC3E}">
        <p14:creationId xmlns:p14="http://schemas.microsoft.com/office/powerpoint/2010/main" val="237646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2612-3E08-75F9-8366-35ACF639F7E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DED5FC-8E39-EFB6-FFE1-9E06E81DF0BC}"/>
              </a:ext>
            </a:extLst>
          </p:cNvPr>
          <p:cNvSpPr>
            <a:spLocks noGrp="1"/>
          </p:cNvSpPr>
          <p:nvPr>
            <p:ph type="title"/>
          </p:nvPr>
        </p:nvSpPr>
        <p:spPr>
          <a:xfrm>
            <a:off x="477242" y="441325"/>
            <a:ext cx="8543925" cy="935038"/>
          </a:xfrm>
        </p:spPr>
        <p:txBody>
          <a:bodyPr/>
          <a:lstStyle/>
          <a:p>
            <a:r>
              <a:rPr lang="sv-SE" dirty="0"/>
              <a:t>Gemensamma föräldragrupper efter födsel</a:t>
            </a:r>
          </a:p>
        </p:txBody>
      </p:sp>
      <p:sp>
        <p:nvSpPr>
          <p:cNvPr id="3" name="Platshållare för text 2">
            <a:extLst>
              <a:ext uri="{FF2B5EF4-FFF2-40B4-BE49-F238E27FC236}">
                <a16:creationId xmlns:a16="http://schemas.microsoft.com/office/drawing/2014/main" id="{1B001F35-8ADC-8FCB-AB81-1043397655FD}"/>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nej, vilka får inte delta? </a:t>
            </a:r>
          </a:p>
          <a:p>
            <a:r>
              <a:rPr lang="sv-SE" b="0" dirty="0"/>
              <a:t> </a:t>
            </a:r>
            <a:endParaRPr lang="sv-SE" sz="1600" dirty="0"/>
          </a:p>
        </p:txBody>
      </p:sp>
      <p:sp>
        <p:nvSpPr>
          <p:cNvPr id="5" name="Fritext">
            <a:extLst>
              <a:ext uri="{FF2B5EF4-FFF2-40B4-BE49-F238E27FC236}">
                <a16:creationId xmlns:a16="http://schemas.microsoft.com/office/drawing/2014/main" id="{8D202F4C-A622-98A4-C973-C982C8058D9A}"/>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Vem som erbjuds föräldragrupper är individuellt. Alla första gångs föräldrar erbjuds. Har vi inte fullt i föräldragrupperna fyller vi på med de som önskar som har fler barn. En del kan vara en mamma med flera barn sedan tidigare men en ny pappa som får sitt första barn och önskar vara med i föräldragrupp.</a:t>
            </a:r>
          </a:p>
        </p:txBody>
      </p:sp>
    </p:spTree>
    <p:extLst>
      <p:ext uri="{BB962C8B-B14F-4D97-AF65-F5344CB8AC3E}">
        <p14:creationId xmlns:p14="http://schemas.microsoft.com/office/powerpoint/2010/main" val="3114284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dirty="0" err="1"/>
              <a:t>Föräldraskapsstödsprogram</a:t>
            </a:r>
            <a:endParaRPr lang="sv-SE" dirty="0"/>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dirty="0">
                <a:latin typeface="+mn-lt"/>
              </a:rPr>
              <a:t>ABC 0-2 år och ABC 3-12 år</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kvalitetsuppföljning bland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b="0" i="0" u="none" strike="noStrike" dirty="0">
                <a:solidFill>
                  <a:srgbClr val="212121"/>
                </a:solidFill>
                <a:effectLst/>
              </a:rPr>
              <a:t>I resultatet </a:t>
            </a:r>
            <a:r>
              <a:rPr lang="sv-SE" sz="1400" b="0" i="0" u="none" strike="noStrike" dirty="0">
                <a:effectLst/>
              </a:rPr>
              <a:t>kan det </a:t>
            </a:r>
            <a:r>
              <a:rPr lang="sv-SE" sz="1400" dirty="0"/>
              <a:t>ingå </a:t>
            </a:r>
            <a:r>
              <a:rPr lang="sv-SE" sz="1400" b="0" i="0" u="none" strike="noStrike" dirty="0">
                <a:solidFill>
                  <a:srgbClr val="212121"/>
                </a:solidFill>
                <a:effectLst/>
              </a:rPr>
              <a:t>familjecentraler/</a:t>
            </a:r>
            <a:br>
              <a:rPr lang="sv-SE" sz="1400" b="0" i="0" u="none" strike="noStrike" dirty="0">
                <a:solidFill>
                  <a:srgbClr val="212121"/>
                </a:solidFill>
                <a:effectLst/>
              </a:rPr>
            </a:br>
            <a:r>
              <a:rPr lang="sv-SE" sz="1400" b="0" i="0" u="none" strike="noStrike" dirty="0">
                <a:solidFill>
                  <a:srgbClr val="212121"/>
                </a:solidFill>
                <a:effectLst/>
              </a:rPr>
              <a:t>familjecentralsliknande verksamheter enligt en </a:t>
            </a:r>
            <a:r>
              <a:rPr lang="sv-SE" sz="1400" b="1" i="0" u="none" strike="noStrike" dirty="0">
                <a:solidFill>
                  <a:srgbClr val="212121"/>
                </a:solidFill>
                <a:effectLst/>
              </a:rPr>
              <a:t>regional definition </a:t>
            </a:r>
            <a:r>
              <a:rPr lang="sv-SE" sz="1400" b="0" i="0" u="none" strike="noStrike" dirty="0">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dirty="0" err="1">
                <a:solidFill>
                  <a:srgbClr val="212121"/>
                </a:solidFill>
                <a:effectLst/>
              </a:rPr>
              <a:t>bl.a</a:t>
            </a:r>
            <a:r>
              <a:rPr lang="sv-SE" sz="1400" b="0" i="0" u="none" strike="noStrike" dirty="0">
                <a:solidFill>
                  <a:srgbClr val="212121"/>
                </a:solidFill>
                <a:effectLst/>
              </a:rPr>
              <a:t> samlokalisering. Detta innebär att samtliga deltagande enheter i regionen ingår i resultatet, även i de fall dessa inte klassificeras som en familjecentral/</a:t>
            </a:r>
            <a:br>
              <a:rPr lang="sv-SE" sz="1400" dirty="0"/>
            </a:br>
            <a:r>
              <a:rPr lang="sv-SE" sz="1400" b="0" i="0" u="none" strike="noStrike" dirty="0">
                <a:solidFill>
                  <a:srgbClr val="212121"/>
                </a:solidFill>
                <a:effectLst/>
              </a:rPr>
              <a:t>familjecentralsliknande verksamhet enligt den nationella definitionen.</a:t>
            </a:r>
            <a:endParaRPr lang="sv-SE" sz="140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dirty="0">
                <a:effectLst/>
                <a:latin typeface="Arial" panose="020B0604020202020204" pitchFamily="34" charset="0"/>
                <a:ea typeface="Calibri" panose="020F0502020204030204" pitchFamily="34" charset="0"/>
                <a:cs typeface="Arial" panose="020B0604020202020204" pitchFamily="34" charset="0"/>
              </a:rPr>
              <a:t>Om ja vid behov, ge exempel </a:t>
            </a:r>
            <a:br>
              <a:rPr lang="sv-SE" dirty="0">
                <a:effectLst/>
                <a:latin typeface="Arial" panose="020B0604020202020204" pitchFamily="34" charset="0"/>
                <a:ea typeface="Calibri" panose="020F0502020204030204" pitchFamily="34" charset="0"/>
                <a:cs typeface="Arial" panose="020B0604020202020204" pitchFamily="34" charset="0"/>
              </a:rPr>
            </a:br>
            <a:endParaRPr lang="sv-SE" dirty="0"/>
          </a:p>
        </p:txBody>
      </p:sp>
      <p:sp>
        <p:nvSpPr>
          <p:cNvPr id="7" name="Fritext">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Uppstår behov är vi flexibla och samverkar för att ta emot familjer på bästa sätt. Ibland kan det vara BVC och pedagoger från öppna förskolan, andra gånger barnmorska och förebyggande socialtjänst.. Allt beror på situation och behov.</a:t>
            </a:r>
          </a:p>
        </p:txBody>
      </p:sp>
    </p:spTree>
    <p:extLst>
      <p:ext uri="{BB962C8B-B14F-4D97-AF65-F5344CB8AC3E}">
        <p14:creationId xmlns:p14="http://schemas.microsoft.com/office/powerpoint/2010/main" val="229896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Genom information som anslås samt genom tematräffar där vi bjuder in en gäst som föreläser.</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Arbetar ni med att stärka integrationen?</a:t>
            </a:r>
            <a:endParaRPr lang="sv-SE" sz="1600" dirty="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dirty="0"/>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Genom öppna förskolans mötesplats samt genom att erbjuda svenskundervisning med lärare från SFI på en öppen förskola-öppettid per vecka.</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dirty="0"/>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dirty="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per deltagande familjecentral. Länkar har tagits fram av </a:t>
            </a:r>
            <a:r>
              <a:rPr lang="sv-SE" sz="1400" dirty="0" err="1"/>
              <a:t>Lysio</a:t>
            </a:r>
            <a:r>
              <a:rPr lang="sv-SE" sz="1400" dirty="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1642626105"/>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extLst>
                  <a:ext uri="{0D108BD9-81ED-4DB2-BD59-A6C34878D82A}">
                    <a16:rowId xmlns:a16="http://schemas.microsoft.com/office/drawing/2014/main" val="2820031394"/>
                  </a:ext>
                </a:extLst>
              </a:tr>
              <a:tr h="475379">
                <a:tc>
                  <a:txBody>
                    <a:bodyPr/>
                    <a:lstStyle/>
                    <a:p>
                      <a:r>
                        <a:rPr lang="sv-SE" sz="1200" dirty="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dirty="0"/>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Sångsamling, sagosamling, Kom i tid-kurs.</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dirty="0"/>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dirty="0"/>
              <a:t>Arbetar ni med att nå de familjer som är svåra att nå?</a:t>
            </a:r>
            <a:endParaRPr lang="sv-SE" sz="1600" dirty="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dirty="0"/>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Samarbete med BVC där BVC strategiskt kan boka in BVC-besök på tider då vi har öppen förskola och försöka motivera till att komma in på öppettiden.</a:t>
            </a:r>
          </a:p>
        </p:txBody>
      </p:sp>
    </p:spTree>
    <p:extLst>
      <p:ext uri="{BB962C8B-B14F-4D97-AF65-F5344CB8AC3E}">
        <p14:creationId xmlns:p14="http://schemas.microsoft.com/office/powerpoint/2010/main" val="167124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err="1">
                <a:solidFill>
                  <a:schemeClr val="bg1"/>
                </a:solidFill>
                <a:latin typeface="Arial" panose="020B0604020202020204" pitchFamily="34" charset="0"/>
              </a:rPr>
              <a:t>simon.tufvesson@lysio.se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elin.hoffman@lysio.se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och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2681926162"/>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2852581491"/>
                    </a:ext>
                  </a:extLst>
                </a:gridCol>
                <a:gridCol w="1781803">
                  <a:extLst>
                    <a:ext uri="{9D8B030D-6E8A-4147-A177-3AD203B41FA5}">
                      <a16:colId xmlns:a16="http://schemas.microsoft.com/office/drawing/2014/main" val="1581690952"/>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dirty="0"/>
                        <a:t>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2697355599"/>
              </p:ext>
            </p:extLst>
          </p:nvPr>
        </p:nvGraphicFramePr>
        <p:xfrm>
          <a:off x="477241" y="3164231"/>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1718596971"/>
                    </a:ext>
                  </a:extLst>
                </a:gridCol>
                <a:gridCol w="1781803">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1626859710"/>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4012005948"/>
                    </a:ext>
                  </a:extLst>
                </a:gridCol>
                <a:gridCol w="1781803">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dirty="0"/>
                        <a:t>168 %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209 %</a:t>
                      </a:r>
                    </a:p>
                  </a:txBody>
                  <a:tcPr anchor="ctr"/>
                </a:tc>
                <a:tc>
                  <a:txBody>
                    <a:bodyPr/>
                    <a:lstStyle/>
                    <a:p>
                      <a:r>
                        <a:rPr lang="sv-SE" sz="1200" dirty="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984265375"/>
              </p:ext>
            </p:extLst>
          </p:nvPr>
        </p:nvGraphicFramePr>
        <p:xfrm>
          <a:off x="477241" y="3164231"/>
          <a:ext cx="9007201" cy="185867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1879624714"/>
                    </a:ext>
                  </a:extLst>
                </a:gridCol>
                <a:gridCol w="1781803">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519</a:t>
                      </a:r>
                    </a:p>
                  </a:txBody>
                  <a:tcPr anchor="ctr"/>
                </a:tc>
                <a:tc>
                  <a:txBody>
                    <a:bodyPr/>
                    <a:lstStyle/>
                    <a:p>
                      <a:r>
                        <a:rPr lang="sv-SE" sz="1200"/>
                        <a:t>537</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73</a:t>
                      </a:r>
                    </a:p>
                  </a:txBody>
                  <a:tcPr anchor="ctr"/>
                </a:tc>
                <a:tc>
                  <a:txBody>
                    <a:bodyPr/>
                    <a:lstStyle/>
                    <a:p>
                      <a:r>
                        <a:rPr lang="sv-SE" sz="1200"/>
                        <a:t>74</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615615472"/>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007099647"/>
                    </a:ext>
                  </a:extLst>
                </a:gridCol>
                <a:gridCol w="1781803">
                  <a:extLst>
                    <a:ext uri="{9D8B030D-6E8A-4147-A177-3AD203B41FA5}">
                      <a16:colId xmlns:a16="http://schemas.microsoft.com/office/drawing/2014/main" val="2776276781"/>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dirty="0"/>
                        <a:t>195 %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353099370"/>
              </p:ext>
            </p:extLst>
          </p:nvPr>
        </p:nvGraphicFramePr>
        <p:xfrm>
          <a:off x="477241" y="2659734"/>
          <a:ext cx="9013809" cy="4790160"/>
        </p:xfrm>
        <a:graphic>
          <a:graphicData uri="http://schemas.openxmlformats.org/drawingml/2006/table">
            <a:tbl>
              <a:tblPr firstRow="1" bandRow="1">
                <a:tableStyleId>{5C22544A-7EE6-4342-B048-85BDC9FD1C3A}</a:tableStyleId>
              </a:tblPr>
              <a:tblGrid>
                <a:gridCol w="3668400">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790704991"/>
                    </a:ext>
                  </a:extLst>
                </a:gridCol>
                <a:gridCol w="1781803">
                  <a:extLst>
                    <a:ext uri="{9D8B030D-6E8A-4147-A177-3AD203B41FA5}">
                      <a16:colId xmlns:a16="http://schemas.microsoft.com/office/drawing/2014/main" val="2110673888"/>
                    </a:ext>
                  </a:extLst>
                </a:gridCol>
              </a:tblGrid>
              <a:tr h="30960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16</a:t>
                      </a:r>
                    </a:p>
                  </a:txBody>
                  <a:tcPr anchor="ctr"/>
                </a:tc>
                <a:tc>
                  <a:txBody>
                    <a:bodyPr/>
                    <a:lstStyle/>
                    <a:p>
                      <a:r>
                        <a:rPr lang="sv-SE" sz="1200"/>
                        <a:t>18</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684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636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241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238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84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dirty="0"/>
              <a:t>Vad är orsakerna till att familjer söker stöd hos förebyggande socialtjänst? </a:t>
            </a:r>
            <a:br>
              <a:rPr lang="sv-SE" sz="1600" b="0" dirty="0"/>
            </a:br>
            <a:r>
              <a:rPr lang="sv-SE" sz="1600" b="0" dirty="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1994032160"/>
              </p:ext>
            </p:extLst>
          </p:nvPr>
        </p:nvGraphicFramePr>
        <p:xfrm>
          <a:off x="477242" y="1025426"/>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1291758096"/>
                    </a:ext>
                  </a:extLst>
                </a:gridCol>
                <a:gridCol w="1781803">
                  <a:extLst>
                    <a:ext uri="{9D8B030D-6E8A-4147-A177-3AD203B41FA5}">
                      <a16:colId xmlns:a16="http://schemas.microsoft.com/office/drawing/2014/main" val="15621562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dirty="0"/>
                        <a:t>200 %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157 %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784229270"/>
              </p:ext>
            </p:extLst>
          </p:nvPr>
        </p:nvGraphicFramePr>
        <p:xfrm>
          <a:off x="477241" y="2179016"/>
          <a:ext cx="9007201" cy="100008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361196268"/>
                    </a:ext>
                  </a:extLst>
                </a:gridCol>
                <a:gridCol w="1781803">
                  <a:extLst>
                    <a:ext uri="{9D8B030D-6E8A-4147-A177-3AD203B41FA5}">
                      <a16:colId xmlns:a16="http://schemas.microsoft.com/office/drawing/2014/main" val="4210458030"/>
                    </a:ext>
                  </a:extLst>
                </a:gridCol>
              </a:tblGrid>
              <a:tr h="36000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51</a:t>
                      </a:r>
                    </a:p>
                  </a:txBody>
                  <a:tcPr anchor="ctr"/>
                </a:tc>
                <a:tc>
                  <a:txBody>
                    <a:bodyPr/>
                    <a:lstStyle/>
                    <a:p>
                      <a:r>
                        <a:rPr lang="sv-SE" sz="1200"/>
                        <a:t>65</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DFDF45-3FD4-4DFB-BD4D-647C09A01274}"/>
</file>

<file path=customXml/itemProps2.xml><?xml version="1.0" encoding="utf-8"?>
<ds:datastoreItem xmlns:ds="http://schemas.openxmlformats.org/officeDocument/2006/customXml" ds:itemID="{E1C26B52-5E9D-443E-9C0D-7E2371B36E3E}">
  <ds:schemaRefs>
    <ds:schemaRef ds:uri="http://schemas.microsoft.com/office/2006/documentManagement/types"/>
    <ds:schemaRef ds:uri="http://purl.org/dc/elements/1.1/"/>
    <ds:schemaRef ds:uri="293ca38d-8a01-4d17-99f3-6244240f344d"/>
    <ds:schemaRef ds:uri="http://schemas.openxmlformats.org/package/2006/metadata/core-properties"/>
    <ds:schemaRef ds:uri="97c4c201-fa17-49dd-9cc8-7201966f69fb"/>
    <ds:schemaRef ds:uri="http://purl.org/dc/term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45B70D7-91C5-472E-AE8A-62BC68D718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8432</TotalTime>
  <Words>1921</Words>
  <Application>Microsoft Macintosh PowerPoint</Application>
  <PresentationFormat>A4 (210 x 297 mm)</PresentationFormat>
  <Paragraphs>264</Paragraphs>
  <Slides>35</Slides>
  <Notes>25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70</cp:revision>
  <dcterms:created xsi:type="dcterms:W3CDTF">2023-11-13T16:53:19Z</dcterms:created>
  <dcterms:modified xsi:type="dcterms:W3CDTF">2026-02-23T10:26:46Z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