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77" r:id="rId18"/>
    <p:sldId id="313" r:id="rId19"/>
    <p:sldId id="303" r:id="rId20"/>
    <p:sldId id="372" r:id="rId21"/>
    <p:sldId id="304" r:id="rId22"/>
    <p:sldId id="371" r:id="rId23"/>
    <p:sldId id="305" r:id="rId24"/>
    <p:sldId id="306" r:id="rId25"/>
    <p:sldId id="307" r:id="rId26"/>
    <p:sldId id="374" r:id="rId28"/>
    <p:sldId id="310" r:id="rId29"/>
    <p:sldId id="308" r:id="rId30"/>
    <p:sldId id="362" r:id="rId31"/>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43B70-B017-B74A-AA83-3B166155ED7E}" v="1" dt="2026-02-23T10:26:28.0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8"/>
  </p:normalViewPr>
  <p:slideViewPr>
    <p:cSldViewPr snapToGrid="0">
      <p:cViewPr varScale="1">
        <p:scale>
          <a:sx n="116" d="100"/>
          <a:sy n="116" d="100"/>
        </p:scale>
        <p:origin x="1584" y="176"/>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8" Type="http://schemas.openxmlformats.org/officeDocument/2006/relationships/slide" Target="slides/slide23.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28.072" v="0"/>
      <pc:docMkLst>
        <pc:docMk/>
      </pc:docMkLst>
      <pc:sldChg chg="modSp">
        <pc:chgData name="Lovisa Köllerström" userId="327e2fef-7063-4f3a-ba5f-50a5109802fd" providerId="ADAL" clId="{735F9C45-7182-50FB-8B8A-722153B1B8D2}" dt="2026-02-23T10:26:28.072" v="0"/>
        <pc:sldMkLst>
          <pc:docMk/>
          <pc:sldMk cId="2232714395" sldId="272"/>
        </pc:sldMkLst>
        <pc:graphicFrameChg chg="mod">
          <ac:chgData name="Lovisa Köllerström" userId="327e2fef-7063-4f3a-ba5f-50a5109802fd" providerId="ADAL" clId="{735F9C45-7182-50FB-8B8A-722153B1B8D2}" dt="2026-02-23T10:26:28.072" v="0"/>
          <ac:graphicFrameMkLst>
            <pc:docMk/>
            <pc:sldMk cId="2232714395" sldId="272"/>
            <ac:graphicFrameMk id="2" creationId="{EAFECFE0-4DDA-B877-7E92-5FFF044EB178}"/>
          </ac:graphicFrameMkLst>
        </pc:graphicFrame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Krissamtal</c:v>
                </c:pt>
                <c:pt idx="1">
                  <c:v>Stöd i föräldrarollen</c:v>
                </c:pt>
                <c:pt idx="2">
                  <c:v>Relationer i familjen</c:v>
                </c:pt>
                <c:pt idx="3">
                  <c:v>Förberedelse graviditet</c:v>
                </c:pt>
                <c:pt idx="4">
                  <c:v>Psykisk ohälsa</c:v>
                </c:pt>
                <c:pt idx="5">
                  <c:v>Ekonomi</c:v>
                </c:pt>
                <c:pt idx="6">
                  <c:v>Migration</c:v>
                </c:pt>
                <c:pt idx="7">
                  <c:v>Samhällsinformation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1.0</c:v>
                </c:pt>
                <c:pt idx="2">
                  <c:v>1.0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1</c:v>
                </c:pt>
                <c:pt idx="1">
                  <c:v>0</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1.0</c:v>
                </c:pt>
                <c:pt idx="2">
                  <c:v>1.0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a:t>
            </a:fld>
            <a:endParaRPr lang="sv-SE"/>
          </a:p>
        </p:txBody>
      </p:sp>
    </p:spTree>
    <p:extLst>
      <p:ext uri="{BB962C8B-B14F-4D97-AF65-F5344CB8AC3E}">
        <p14:creationId xmlns:p14="http://schemas.microsoft.com/office/powerpoint/2010/main" val="249181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0687-3F77-E1C4-A41A-5825C0B529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8490A2-009C-21D9-B3A6-A77B03C80E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EA24DA-E24B-200C-16A8-ADD8D367EB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F6CD1FB-9E9B-05EC-2F8F-A3753CA0788E}"/>
              </a:ext>
            </a:extLst>
          </p:cNvPr>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06633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904B1840-2191-3D69-A88D-8E58F4DA3034}"/>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6D05FA68-067B-0361-E421-46C2C82F954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4.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Degerfors familjecentral</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842578829"/>
              </p:ext>
            </p:extLst>
          </p:nvPr>
        </p:nvGraphicFramePr>
        <p:xfrm>
          <a:off x="477242" y="1376363"/>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8441883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Förebyggande socialtjänst</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1609609587"/>
              </p:ext>
            </p:extLst>
          </p:nvPr>
        </p:nvGraphicFramePr>
        <p:xfrm>
          <a:off x="477241" y="1376363"/>
          <a:ext cx="9007200" cy="26816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4</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4</a:t>
                      </a:r>
                    </a:p>
                  </a:txBody>
                  <a:tcPr anchor="ctr"/>
                </a:tc>
                <a:tc>
                  <a:txBody>
                    <a:bodyPr/>
                    <a:lstStyle/>
                    <a:p>
                      <a:r>
                        <a:rPr lang="sv-SE" sz="1200"/>
                        <a:t>4</a:t>
                      </a:r>
                    </a:p>
                  </a:txBody>
                  <a:tcPr anchor="ctr"/>
                </a:tc>
                <a:extLst>
                  <a:ext uri="{0D108BD9-81ED-4DB2-BD59-A6C34878D82A}">
                    <a16:rowId xmlns:a16="http://schemas.microsoft.com/office/drawing/2014/main" val="784752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20</a:t>
                      </a:r>
                    </a:p>
                  </a:txBody>
                  <a:tcPr anchor="ctr"/>
                </a:tc>
                <a:tc>
                  <a:txBody>
                    <a:bodyPr/>
                    <a:lstStyle/>
                    <a:p>
                      <a:r>
                        <a:rPr lang="sv-SE" sz="1200"/>
                        <a:t>10</a:t>
                      </a:r>
                    </a:p>
                  </a:txBody>
                  <a:tcPr anchor="ctr"/>
                </a:tc>
                <a:extLst>
                  <a:ext uri="{0D108BD9-81ED-4DB2-BD59-A6C34878D82A}">
                    <a16:rowId xmlns:a16="http://schemas.microsoft.com/office/drawing/2014/main" val="118727683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2232697579"/>
              </p:ext>
            </p:extLst>
          </p:nvPr>
        </p:nvGraphicFramePr>
        <p:xfrm>
          <a:off x="477241" y="4387566"/>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743746883"/>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16</a:t>
                      </a:r>
                    </a:p>
                  </a:txBody>
                  <a:tcPr anchor="ctr"/>
                </a:tc>
                <a:tc>
                  <a:txBody>
                    <a:bodyPr/>
                    <a:lstStyle/>
                    <a:p>
                      <a:r>
                        <a:rPr lang="sv-SE" sz="120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D77E-617B-4516-9038-DA59B90EAF51}"/>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CB07C3C-658B-3A8C-B6BE-A0579F1D14A4}"/>
              </a:ext>
            </a:extLst>
          </p:cNvPr>
          <p:cNvSpPr>
            <a:spLocks noGrp="1"/>
          </p:cNvSpPr>
          <p:nvPr>
            <p:ph idx="1"/>
          </p:nvPr>
        </p:nvSpPr>
        <p:spPr/>
        <p:txBody>
          <a:bodyPr/>
          <a:lstStyle/>
          <a:p>
            <a:pPr>
              <a:buClr>
                <a:schemeClr val="tx1"/>
              </a:buClr>
              <a:buSzPct val="100000"/>
            </a:pPr>
            <a:r>
              <a:rPr lang="sv-SE" sz="1600"/>
              <a:t>Att ges möjlighet till strukturerad reflektion tillsammans för att stärka gemensamma arbetsmiljön och utveckla verksamheten.</a:t>
            </a:r>
          </a:p>
          <a:p>
            <a:pPr marL="0" indent="0">
              <a:buNone/>
            </a:pPr>
            <a:endParaRPr lang="sv-SE"/>
          </a:p>
        </p:txBody>
      </p:sp>
      <p:sp>
        <p:nvSpPr>
          <p:cNvPr id="5" name="Rubrik 4">
            <a:extLst>
              <a:ext uri="{FF2B5EF4-FFF2-40B4-BE49-F238E27FC236}">
                <a16:creationId xmlns:a16="http://schemas.microsoft.com/office/drawing/2014/main" id="{BC688E08-6C13-73B5-897E-9413D05F0C0F}"/>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Vad är syftet med handledningen? </a:t>
            </a:r>
            <a:endParaRPr lang="sv-SE"/>
          </a:p>
        </p:txBody>
      </p:sp>
    </p:spTree>
    <p:extLst>
      <p:ext uri="{BB962C8B-B14F-4D97-AF65-F5344CB8AC3E}">
        <p14:creationId xmlns:p14="http://schemas.microsoft.com/office/powerpoint/2010/main" val="3048946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a:t>
            </a:r>
          </a:p>
        </p:txBody>
      </p:sp>
      <p:sp>
        <p:nvSpPr>
          <p:cNvPr id="3" name="Platshållare för innehåll 1">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Det är blivande föräldrar som får sitt första barn som bjuds in.</a:t>
            </a:r>
          </a:p>
        </p:txBody>
      </p:sp>
    </p:spTree>
    <p:extLst>
      <p:ext uri="{BB962C8B-B14F-4D97-AF65-F5344CB8AC3E}">
        <p14:creationId xmlns:p14="http://schemas.microsoft.com/office/powerpoint/2010/main" val="237646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2612-3E08-75F9-8366-35ACF639F7E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DED5FC-8E39-EFB6-FFE1-9E06E81DF0BC}"/>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3" name="Platshållare för text 2">
            <a:extLst>
              <a:ext uri="{FF2B5EF4-FFF2-40B4-BE49-F238E27FC236}">
                <a16:creationId xmlns:a16="http://schemas.microsoft.com/office/drawing/2014/main" id="{1B001F35-8ADC-8FCB-AB81-1043397655FD}"/>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 </a:t>
            </a:r>
          </a:p>
          <a:p>
            <a:r>
              <a:rPr lang="sv-SE" b="0"/>
              <a:t> </a:t>
            </a:r>
            <a:endParaRPr lang="sv-SE" sz="1600"/>
          </a:p>
        </p:txBody>
      </p:sp>
      <p:sp>
        <p:nvSpPr>
          <p:cNvPr id="5" name="Platshållare för innehåll 1">
            <a:extLst>
              <a:ext uri="{FF2B5EF4-FFF2-40B4-BE49-F238E27FC236}">
                <a16:creationId xmlns:a16="http://schemas.microsoft.com/office/drawing/2014/main" id="{8D202F4C-A622-98A4-C973-C982C8058D9A}"/>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De som inte varit med på föräldragrupp innan barnet föds.</a:t>
            </a:r>
          </a:p>
        </p:txBody>
      </p:sp>
    </p:spTree>
    <p:extLst>
      <p:ext uri="{BB962C8B-B14F-4D97-AF65-F5344CB8AC3E}">
        <p14:creationId xmlns:p14="http://schemas.microsoft.com/office/powerpoint/2010/main" val="3114284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a:latin typeface="+mn-lt"/>
              </a:rPr>
              <a:t>ABC 0-2 och ABC 3-12 år samt ICDP</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b="0" i="0" u="none" strike="noStrike">
                <a:solidFill>
                  <a:srgbClr val="212121"/>
                </a:solidFill>
                <a:effectLst/>
              </a:rPr>
              <a:t>I resultatet </a:t>
            </a:r>
            <a:r>
              <a:rPr lang="sv-SE" sz="1400" b="0" i="0" u="none" strike="noStrike">
                <a:effectLst/>
              </a:rPr>
              <a:t>kan det </a:t>
            </a:r>
            <a:r>
              <a:rPr lang="sv-SE" sz="1400"/>
              <a:t>ingå </a:t>
            </a:r>
            <a:r>
              <a:rPr lang="sv-SE" sz="1400" b="0" i="0" u="none" strike="noStrike">
                <a:solidFill>
                  <a:srgbClr val="212121"/>
                </a:solidFill>
                <a:effectLst/>
              </a:rPr>
              <a:t>familjecentraler/</a:t>
            </a:r>
            <a:br>
              <a:rPr lang="sv-SE" sz="1400" b="0" i="0" u="none" strike="noStrike">
                <a:solidFill>
                  <a:srgbClr val="212121"/>
                </a:solidFill>
                <a:effectLst/>
              </a:rPr>
            </a:br>
            <a:r>
              <a:rPr lang="sv-SE" sz="1400" b="0" i="0" u="none" strike="noStrike">
                <a:solidFill>
                  <a:srgbClr val="212121"/>
                </a:solidFill>
                <a:effectLst/>
              </a:rPr>
              <a:t>familjecentralsliknande verksamheter enligt en </a:t>
            </a:r>
            <a:r>
              <a:rPr lang="sv-SE" sz="1400" b="1" i="0" u="none" strike="noStrike">
                <a:solidFill>
                  <a:srgbClr val="212121"/>
                </a:solidFill>
                <a:effectLst/>
              </a:rPr>
              <a:t>regional definition </a:t>
            </a:r>
            <a:r>
              <a:rPr lang="sv-SE" sz="1400" b="0" i="0" u="none" strike="noStrike">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err="1">
                <a:solidFill>
                  <a:srgbClr val="212121"/>
                </a:solidFill>
                <a:effectLst/>
              </a:rPr>
              <a:t>bl.a</a:t>
            </a:r>
            <a:r>
              <a:rPr lang="sv-SE" sz="1400" b="0" i="0" u="none" strike="noStrike">
                <a:solidFill>
                  <a:srgbClr val="212121"/>
                </a:solidFill>
                <a:effectLst/>
              </a:rPr>
              <a:t> samlokalisering. Detta innebär att samtliga deltagande enheter i regionen ingår i resultatet, även i de fall dessa inte klassificeras som en familjecentral/</a:t>
            </a:r>
            <a:br>
              <a:rPr lang="sv-SE" sz="1400"/>
            </a:br>
            <a:r>
              <a:rPr lang="sv-SE" sz="1400" b="0" i="0" u="none" strike="noStrike">
                <a:solidFill>
                  <a:srgbClr val="212121"/>
                </a:solidFill>
                <a:effectLst/>
              </a:rPr>
              <a:t>familjecentralsliknande verksamhet enligt den nationella definitionen.</a:t>
            </a: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Platshållare för innehåll 1">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När föräldrar behöver extra stöd i någon form.</a:t>
            </a:r>
          </a:p>
        </p:txBody>
      </p:sp>
    </p:spTree>
    <p:extLst>
      <p:ext uri="{BB962C8B-B14F-4D97-AF65-F5344CB8AC3E}">
        <p14:creationId xmlns:p14="http://schemas.microsoft.com/office/powerpoint/2010/main" val="229896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Vi pratar om artiklarna med föräldrar och barn. Har en tavla uppsatt i Öppna förskolans lokaler med de olika artiklarna.</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Vi har under hösten 2024 och våren 2025 haft ett projekt för språkstöd och språkutveckling på Öppna förskolan, dit utrikesfödda varit speciellt inbjudna till de träffarna på Öppna förskolan.</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729192420"/>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Genom att logoped kommer regelbundet på besök till verksamheten och att vi pratar mycket med föräldrar att det är viktigt för barns språkutveckling att prata mycket med sitt barn, sjunga tillsammans och läsa och titta i böcker tillsammans. Vi har sångstund tillsammans på Öppna förskolan samt möjlighet att låna med sig bokkasse hem.</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Genom att vara med på hembesök och berätta om familjecentralen och vad som erbjuds där, att barnmorska och bvc-sköterska följer med familjer in till Öppna förskolan för att visa lokaler och verksamheten. Skickar inbjudan per post till ABC träffar och Öppna förskolans verksamhet. Socialtjänstens Öppenvård kan följa med familjer till Öppna förskolan vid de första besöken.</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err="1">
                <a:solidFill>
                  <a:schemeClr val="bg1"/>
                </a:solidFill>
                <a:latin typeface="Arial" panose="020B0604020202020204" pitchFamily="34" charset="0"/>
              </a:rPr>
              <a:t>simon.tufvesson@lysio.se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elin.hoffman@lysio.se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och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674472497"/>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81690952"/>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180 %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844020642"/>
              </p:ext>
            </p:extLst>
          </p:nvPr>
        </p:nvGraphicFramePr>
        <p:xfrm>
          <a:off x="477241" y="3164231"/>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29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2298691886"/>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180 %</a:t>
                      </a:r>
                    </a:p>
                  </a:txBody>
                  <a:tcPr anchor="ctr"/>
                </a:tc>
                <a:tc>
                  <a:txBody>
                    <a:bodyPr/>
                    <a:lstStyle/>
                    <a:p>
                      <a:r>
                        <a:rPr lang="sv-SE" sz="120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2315582946"/>
              </p:ext>
            </p:extLst>
          </p:nvPr>
        </p:nvGraphicFramePr>
        <p:xfrm>
          <a:off x="477241" y="3164231"/>
          <a:ext cx="9007200" cy="112715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460</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50</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1561618174"/>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776276781"/>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404785388"/>
              </p:ext>
            </p:extLst>
          </p:nvPr>
        </p:nvGraphicFramePr>
        <p:xfrm>
          <a:off x="477241" y="2659734"/>
          <a:ext cx="9007200" cy="414467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1106738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14</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315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119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2305227173"/>
              </p:ext>
            </p:extLst>
          </p:nvPr>
        </p:nvGraphicFramePr>
        <p:xfrm>
          <a:off x="477242" y="1025426"/>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6215628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689959729"/>
              </p:ext>
            </p:extLst>
          </p:nvPr>
        </p:nvGraphicFramePr>
        <p:xfrm>
          <a:off x="477241" y="2179016"/>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B70D7-91C5-472E-AE8A-62BC68D71819}">
  <ds:schemaRefs>
    <ds:schemaRef ds:uri="http://schemas.microsoft.com/sharepoint/v3/contenttype/forms"/>
  </ds:schemaRefs>
</ds:datastoreItem>
</file>

<file path=customXml/itemProps2.xml><?xml version="1.0" encoding="utf-8"?>
<ds:datastoreItem xmlns:ds="http://schemas.openxmlformats.org/officeDocument/2006/customXml" ds:itemID="{E1C26B52-5E9D-443E-9C0D-7E2371B36E3E}">
  <ds:schemaRef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293ca38d-8a01-4d17-99f3-6244240f344d"/>
    <ds:schemaRef ds:uri="97c4c201-fa17-49dd-9cc8-7201966f69fb"/>
    <ds:schemaRef ds:uri="http://www.w3.org/XML/1998/namespace"/>
  </ds:schemaRefs>
</ds:datastoreItem>
</file>

<file path=customXml/itemProps3.xml><?xml version="1.0" encoding="utf-8"?>
<ds:datastoreItem xmlns:ds="http://schemas.openxmlformats.org/officeDocument/2006/customXml" ds:itemID="{BC735A94-45EB-4DB3-BB70-0B87F308629B}"/>
</file>

<file path=docProps/app.xml><?xml version="1.0" encoding="utf-8"?>
<Properties xmlns="http://schemas.openxmlformats.org/officeDocument/2006/extended-properties" xmlns:vt="http://schemas.openxmlformats.org/officeDocument/2006/docPropsVTypes">
  <Template>Office-tema</Template>
  <TotalTime>0</TotalTime>
  <Words>1585</Words>
  <Application>Microsoft Macintosh PowerPoint</Application>
  <PresentationFormat>A4 (210 x 297 mm)</PresentationFormat>
  <Paragraphs>227</Paragraphs>
  <Slides>35</Slides>
  <Notes>26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1</cp:revision>
  <dcterms:created xsi:type="dcterms:W3CDTF">2023-11-13T16:53:19Z</dcterms:created>
  <dcterms:modified xsi:type="dcterms:W3CDTF">2026-02-23T10:26:30Z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