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ngesInfos/changesInfo1.xml" ContentType="application/vnd.ms-powerpoint.changesinfo+xml"/>
  <Override PartName="/ppt/charts/chart1.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1.xml" ContentType="application/vnd.ms-office.chartcolorstyle+xml"/>
  <Override PartName="/ppt/charts/colors12.xml" ContentType="application/vnd.ms-office.chartcolorstyle+xml"/>
  <Override PartName="/ppt/charts/colors13.xml" ContentType="application/vnd.ms-office.chartcolorstyle+xml"/>
  <Override PartName="/ppt/charts/colors14.xml" ContentType="application/vnd.ms-office.chartcolorstyle+xml"/>
  <Override PartName="/ppt/charts/colors15.xml" ContentType="application/vnd.ms-office.chartcolorstyle+xml"/>
  <Override PartName="/ppt/charts/colors16.xml" ContentType="application/vnd.ms-office.chartcolorstyle+xml"/>
  <Override PartName="/ppt/charts/colors17.xml" ContentType="application/vnd.ms-office.chartcolorstyle+xml"/>
  <Override PartName="/ppt/charts/colors18.xml" ContentType="application/vnd.ms-office.chartcolorstyle+xml"/>
  <Override PartName="/ppt/charts/colors19.xml" ContentType="application/vnd.ms-office.chartcolorstyle+xml"/>
  <Override PartName="/ppt/charts/colors2.xml" ContentType="application/vnd.ms-office.chartcolorstyle+xml"/>
  <Override PartName="/ppt/charts/colors20.xml" ContentType="application/vnd.ms-office.chartcolorstyle+xml"/>
  <Override PartName="/ppt/charts/colors21.xml" ContentType="application/vnd.ms-office.chartcolorstyle+xml"/>
  <Override PartName="/ppt/charts/colors2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colors9.xml" ContentType="application/vnd.ms-office.chartcolorstyle+xml"/>
  <Override PartName="/ppt/charts/style1.xml" ContentType="application/vnd.ms-office.chartstyle+xml"/>
  <Override PartName="/ppt/charts/style10.xml" ContentType="application/vnd.ms-office.chartstyle+xml"/>
  <Override PartName="/ppt/charts/style11.xml" ContentType="application/vnd.ms-office.chartstyle+xml"/>
  <Override PartName="/ppt/charts/style12.xml" ContentType="application/vnd.ms-office.chartstyle+xml"/>
  <Override PartName="/ppt/charts/style13.xml" ContentType="application/vnd.ms-office.chartstyle+xml"/>
  <Override PartName="/ppt/charts/style14.xml" ContentType="application/vnd.ms-office.chartstyle+xml"/>
  <Override PartName="/ppt/charts/style15.xml" ContentType="application/vnd.ms-office.chartstyle+xml"/>
  <Override PartName="/ppt/charts/style16.xml" ContentType="application/vnd.ms-office.chartstyle+xml"/>
  <Override PartName="/ppt/charts/style17.xml" ContentType="application/vnd.ms-office.chartstyle+xml"/>
  <Override PartName="/ppt/charts/style18.xml" ContentType="application/vnd.ms-office.chartstyle+xml"/>
  <Override PartName="/ppt/charts/style19.xml" ContentType="application/vnd.ms-office.chartstyle+xml"/>
  <Override PartName="/ppt/charts/style2.xml" ContentType="application/vnd.ms-office.chartstyle+xml"/>
  <Override PartName="/ppt/charts/style20.xml" ContentType="application/vnd.ms-office.chartstyle+xml"/>
  <Override PartName="/ppt/charts/style21.xml" ContentType="application/vnd.ms-office.chartstyle+xml"/>
  <Override PartName="/ppt/charts/style2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charts/style9.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1" r:id="rId5"/>
  </p:sldMasterIdLst>
  <p:notesMasterIdLst>
    <p:notesMasterId r:id="rId41"/>
  </p:notesMasterIdLst>
  <p:sldIdLst>
    <p:sldId id="256" r:id="rId6"/>
    <p:sldId id="270" r:id="rId7"/>
    <p:sldId id="272" r:id="rId8"/>
    <p:sldId id="294" r:id="rId9"/>
    <p:sldId id="311" r:id="rId10"/>
    <p:sldId id="296" r:id="rId11"/>
    <p:sldId id="367" r:id="rId12"/>
    <p:sldId id="298" r:id="rId13"/>
    <p:sldId id="299" r:id="rId14"/>
    <p:sldId id="300" r:id="rId15"/>
    <p:sldId id="301" r:id="rId16"/>
    <p:sldId id="302" r:id="rId17"/>
    <p:sldId id="313" r:id="rId19"/>
    <p:sldId id="303" r:id="rId20"/>
    <p:sldId id="372" r:id="rId21"/>
    <p:sldId id="304" r:id="rId22"/>
    <p:sldId id="305" r:id="rId24"/>
    <p:sldId id="306" r:id="rId25"/>
    <p:sldId id="307" r:id="rId26"/>
    <p:sldId id="374" r:id="rId28"/>
    <p:sldId id="310" r:id="rId29"/>
    <p:sldId id="308" r:id="rId30"/>
    <p:sldId id="362" r:id="rId31"/>
    <p:sldId id="316" r:id="rId32"/>
    <p:sldId id="363" r:id="rId33"/>
    <p:sldId id="364" r:id="rId34"/>
    <p:sldId id="365" r:id="rId35"/>
    <p:sldId id="366" r:id="rId36"/>
    <p:sldId id="275" r:id="rId38"/>
    <p:sldId id="291" r:id="rId39"/>
    <p:sldId id="263" r:id="rId40"/>
  </p:sldIdLst>
  <p:sldSz cx="9906000" cy="6858000" type="A4"/>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030B6F25-6B5A-6F4C-9D4C-57D49984E6D5}">
          <p14:sldIdLst>
            <p14:sldId id="256"/>
          </p14:sldIdLst>
        </p14:section>
        <p14:section name="Bakgrund och genomförande" id="{35EF752E-4FD3-F046-89F9-FAAD6614151C}">
          <p14:sldIdLst>
            <p14:sldId id="270"/>
            <p14:sldId id="272"/>
          </p14:sldIdLst>
        </p14:section>
        <p14:section name="Resultat kvalitetsuppföljning" id="{B7847D57-2D6C-1843-8C96-D0C5AA94F940}">
          <p14:sldIdLst>
            <p14:sldId id="294"/>
            <p14:sldId id="311"/>
            <p14:sldId id="296"/>
            <p14:sldId id="367"/>
            <p14:sldId id="298"/>
            <p14:sldId id="299"/>
            <p14:sldId id="300"/>
            <p14:sldId id="301"/>
            <p14:sldId id="302"/>
            <p14:sldId id="377"/>
            <p14:sldId id="313"/>
            <p14:sldId id="303"/>
            <p14:sldId id="372"/>
            <p14:sldId id="304"/>
            <p14:sldId id="371"/>
            <p14:sldId id="305"/>
            <p14:sldId id="306"/>
            <p14:sldId id="307"/>
            <p14:sldId id="373"/>
            <p14:sldId id="374"/>
            <p14:sldId id="310"/>
            <p14:sldId id="308"/>
            <p14:sldId id="362"/>
            <p14:sldId id="316"/>
            <p14:sldId id="363"/>
            <p14:sldId id="364"/>
            <p14:sldId id="365"/>
            <p14:sldId id="366"/>
            <p14:sldId id="378"/>
          </p14:sldIdLst>
        </p14:section>
        <p14:section name="avslut" id="{83D066F8-97A2-F24D-BA72-3F493910BE4D}">
          <p14:sldIdLst>
            <p14:sldId id="275"/>
            <p14:sldId id="291"/>
            <p14:sldId id="263"/>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C8F"/>
    <a:srgbClr val="F5D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643B70-B017-B74A-AA83-3B166155ED7E}" v="1" dt="2026-02-23T10:26:28.072"/>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just format 2 - Dekorfär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just format 1 - Dekorfär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Ljust format 3 - Dekorfär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llanmörkt format 1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llanmörkt format 4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5BE263C-DBD7-4A20-BB59-AAB30ACAA65A}" styleName="Mellanmörkt format 3 - Dekorfärg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7"/>
    <p:restoredTop sz="94658"/>
  </p:normalViewPr>
  <p:slideViewPr>
    <p:cSldViewPr snapToGrid="0">
      <p:cViewPr varScale="1">
        <p:scale>
          <a:sx n="116" d="100"/>
          <a:sy n="116" d="100"/>
        </p:scale>
        <p:origin x="1584" y="176"/>
      </p:cViewPr>
      <p:guideLst>
        <p:guide orient="horz" pos="2160"/>
        <p:guide pos="312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9" Type="http://schemas.openxmlformats.org/officeDocument/2006/relationships/slide" Target="slides/slide14.xml"/><Relationship Id="rId2" Type="http://schemas.openxmlformats.org/officeDocument/2006/relationships/customXml" Target="../customXml/item2.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8" Type="http://schemas.openxmlformats.org/officeDocument/2006/relationships/slide" Target="slides/slide23.xml"/><Relationship Id="rId29" Type="http://schemas.openxmlformats.org/officeDocument/2006/relationships/slide" Target="slides/slide24.xml"/><Relationship Id="rId3" Type="http://schemas.openxmlformats.org/officeDocument/2006/relationships/customXml" Target="../customXml/item3.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8" Type="http://schemas.openxmlformats.org/officeDocument/2006/relationships/slide" Target="slides/slide33.xml"/><Relationship Id="rId39" Type="http://schemas.openxmlformats.org/officeDocument/2006/relationships/slide" Target="slides/slide34.xml"/><Relationship Id="rId4" Type="http://schemas.openxmlformats.org/officeDocument/2006/relationships/slideMaster" Target="slideMasters/slideMaster1.xml"/><Relationship Id="rId40" Type="http://schemas.openxmlformats.org/officeDocument/2006/relationships/slide" Target="slides/slide35.xml"/><Relationship Id="rId41" Type="http://schemas.openxmlformats.org/officeDocument/2006/relationships/notesMaster" Target="notesMasters/notes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 Id="rId46" Type="http://schemas.microsoft.com/office/2016/11/relationships/changesInfo" Target="changesInfos/changesInfo1.xml"/><Relationship Id="rId47" Type="http://schemas.microsoft.com/office/2015/10/relationships/revisionInfo" Target="revisionInfo.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visa Köllerström" userId="327e2fef-7063-4f3a-ba5f-50a5109802fd" providerId="ADAL" clId="{735F9C45-7182-50FB-8B8A-722153B1B8D2}"/>
    <pc:docChg chg="modSld">
      <pc:chgData name="Lovisa Köllerström" userId="327e2fef-7063-4f3a-ba5f-50a5109802fd" providerId="ADAL" clId="{735F9C45-7182-50FB-8B8A-722153B1B8D2}" dt="2026-02-23T10:26:28.072" v="0"/>
      <pc:docMkLst>
        <pc:docMk/>
      </pc:docMkLst>
      <pc:sldChg chg="modSp">
        <pc:chgData name="Lovisa Köllerström" userId="327e2fef-7063-4f3a-ba5f-50a5109802fd" providerId="ADAL" clId="{735F9C45-7182-50FB-8B8A-722153B1B8D2}" dt="2026-02-23T10:26:28.072" v="0"/>
        <pc:sldMkLst>
          <pc:docMk/>
          <pc:sldMk cId="2232714395" sldId="272"/>
        </pc:sldMkLst>
        <pc:graphicFrameChg chg="mod">
          <ac:chgData name="Lovisa Köllerström" userId="327e2fef-7063-4f3a-ba5f-50a5109802fd" providerId="ADAL" clId="{735F9C45-7182-50FB-8B8A-722153B1B8D2}" dt="2026-02-23T10:26:28.072" v="0"/>
          <ac:graphicFrameMkLst>
            <pc:docMk/>
            <pc:sldMk cId="2232714395" sldId="272"/>
            <ac:graphicFrameMk id="2" creationId="{EAFECFE0-4DDA-B877-7E92-5FFF044EB178}"/>
          </ac:graphicFrameMkLst>
        </pc:graphicFrameChg>
      </pc:sldChg>
    </pc:docChg>
  </pc:docChgLst>
</pc:chgInfo>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kalkylblad.xlsx"/></Relationships>
</file>

<file path=ppt/charts/_rels/chart10.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package" Target="../embeddings/Microsoft_Excel-kalkylblad9.xlsx"/></Relationships>
</file>

<file path=ppt/charts/_rels/chart11.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package" Target="../embeddings/Microsoft_Excel-kalkylblad10.xlsx"/></Relationships>
</file>

<file path=ppt/charts/_rels/chart12.xml.rels><?xml version='1.0' encoding='UTF-8' standalone='yes'?>
<Relationships xmlns="http://schemas.openxmlformats.org/package/2006/relationships"><Relationship Id="rId1" Type="http://schemas.microsoft.com/office/2011/relationships/chartStyle" Target="style12.xml"/><Relationship Id="rId2" Type="http://schemas.microsoft.com/office/2011/relationships/chartColorStyle" Target="colors12.xml"/><Relationship Id="rId3" Type="http://schemas.openxmlformats.org/officeDocument/2006/relationships/package" Target="../embeddings/Microsoft_Excel-kalkylblad11.xlsx"/></Relationships>
</file>

<file path=ppt/charts/_rels/chart13.xml.rels><?xml version='1.0' encoding='UTF-8' standalone='yes'?>
<Relationships xmlns="http://schemas.openxmlformats.org/package/2006/relationships"><Relationship Id="rId1" Type="http://schemas.microsoft.com/office/2011/relationships/chartStyle" Target="style13.xml"/><Relationship Id="rId2" Type="http://schemas.microsoft.com/office/2011/relationships/chartColorStyle" Target="colors13.xml"/><Relationship Id="rId3" Type="http://schemas.openxmlformats.org/officeDocument/2006/relationships/package" Target="../embeddings/Microsoft_Excel-kalkylblad12.xlsx"/></Relationships>
</file>

<file path=ppt/charts/_rels/chart14.xml.rels><?xml version='1.0' encoding='UTF-8' standalone='yes'?>
<Relationships xmlns="http://schemas.openxmlformats.org/package/2006/relationships"><Relationship Id="rId1" Type="http://schemas.microsoft.com/office/2011/relationships/chartStyle" Target="style14.xml"/><Relationship Id="rId2" Type="http://schemas.microsoft.com/office/2011/relationships/chartColorStyle" Target="colors14.xml"/><Relationship Id="rId3" Type="http://schemas.openxmlformats.org/officeDocument/2006/relationships/package" Target="../embeddings/Microsoft_Excel-kalkylblad13.xlsx"/></Relationships>
</file>

<file path=ppt/charts/_rels/chart15.xml.rels><?xml version='1.0' encoding='UTF-8' standalone='yes'?>
<Relationships xmlns="http://schemas.openxmlformats.org/package/2006/relationships"><Relationship Id="rId1" Type="http://schemas.microsoft.com/office/2011/relationships/chartStyle" Target="style15.xml"/><Relationship Id="rId2" Type="http://schemas.microsoft.com/office/2011/relationships/chartColorStyle" Target="colors15.xml"/><Relationship Id="rId3" Type="http://schemas.openxmlformats.org/officeDocument/2006/relationships/package" Target="../embeddings/Microsoft_Excel-kalkylblad14.xlsx"/></Relationships>
</file>

<file path=ppt/charts/_rels/chart16.xml.rels><?xml version='1.0' encoding='UTF-8' standalone='yes'?>
<Relationships xmlns="http://schemas.openxmlformats.org/package/2006/relationships"><Relationship Id="rId1" Type="http://schemas.microsoft.com/office/2011/relationships/chartStyle" Target="style16.xml"/><Relationship Id="rId2" Type="http://schemas.microsoft.com/office/2011/relationships/chartColorStyle" Target="colors16.xml"/><Relationship Id="rId3" Type="http://schemas.openxmlformats.org/officeDocument/2006/relationships/package" Target="../embeddings/Microsoft_Excel-kalkylblad15.xlsx"/></Relationships>
</file>

<file path=ppt/charts/_rels/chart17.xml.rels><?xml version='1.0' encoding='UTF-8' standalone='yes'?>
<Relationships xmlns="http://schemas.openxmlformats.org/package/2006/relationships"><Relationship Id="rId1" Type="http://schemas.microsoft.com/office/2011/relationships/chartStyle" Target="style17.xml"/><Relationship Id="rId2" Type="http://schemas.microsoft.com/office/2011/relationships/chartColorStyle" Target="colors17.xml"/><Relationship Id="rId3" Type="http://schemas.openxmlformats.org/officeDocument/2006/relationships/package" Target="../embeddings/Microsoft_Excel-kalkylblad16.xlsx"/></Relationships>
</file>

<file path=ppt/charts/_rels/chart18.xml.rels><?xml version='1.0' encoding='UTF-8' standalone='yes'?>
<Relationships xmlns="http://schemas.openxmlformats.org/package/2006/relationships"><Relationship Id="rId1" Type="http://schemas.microsoft.com/office/2011/relationships/chartStyle" Target="style18.xml"/><Relationship Id="rId2" Type="http://schemas.microsoft.com/office/2011/relationships/chartColorStyle" Target="colors18.xml"/><Relationship Id="rId3" Type="http://schemas.openxmlformats.org/officeDocument/2006/relationships/package" Target="../embeddings/Microsoft_Excel-kalkylblad17.xlsx"/></Relationships>
</file>

<file path=ppt/charts/_rels/chart19.xml.rels><?xml version='1.0' encoding='UTF-8' standalone='yes'?>
<Relationships xmlns="http://schemas.openxmlformats.org/package/2006/relationships"><Relationship Id="rId1" Type="http://schemas.microsoft.com/office/2011/relationships/chartStyle" Target="style19.xml"/><Relationship Id="rId2" Type="http://schemas.microsoft.com/office/2011/relationships/chartColorStyle" Target="colors19.xml"/><Relationship Id="rId3" Type="http://schemas.openxmlformats.org/officeDocument/2006/relationships/package" Target="../embeddings/Microsoft_Excel-kalkylblad18.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kalkylblad1.xlsx"/></Relationships>
</file>

<file path=ppt/charts/_rels/chart20.xml.rels><?xml version='1.0' encoding='UTF-8' standalone='yes'?>
<Relationships xmlns="http://schemas.openxmlformats.org/package/2006/relationships"><Relationship Id="rId1" Type="http://schemas.microsoft.com/office/2011/relationships/chartStyle" Target="style20.xml"/><Relationship Id="rId2" Type="http://schemas.microsoft.com/office/2011/relationships/chartColorStyle" Target="colors20.xml"/><Relationship Id="rId3" Type="http://schemas.openxmlformats.org/officeDocument/2006/relationships/package" Target="../embeddings/Microsoft_Excel-kalkylblad19.xlsx"/></Relationships>
</file>

<file path=ppt/charts/_rels/chart21.xml.rels><?xml version='1.0' encoding='UTF-8' standalone='yes'?>
<Relationships xmlns="http://schemas.openxmlformats.org/package/2006/relationships"><Relationship Id="rId1" Type="http://schemas.microsoft.com/office/2011/relationships/chartStyle" Target="style21.xml"/><Relationship Id="rId2" Type="http://schemas.microsoft.com/office/2011/relationships/chartColorStyle" Target="colors21.xml"/><Relationship Id="rId3" Type="http://schemas.openxmlformats.org/officeDocument/2006/relationships/package" Target="../embeddings/Microsoft_Excel-kalkylblad20.xlsx"/></Relationships>
</file>

<file path=ppt/charts/_rels/chart22.xml.rels><?xml version='1.0' encoding='UTF-8' standalone='yes'?>
<Relationships xmlns="http://schemas.openxmlformats.org/package/2006/relationships"><Relationship Id="rId1" Type="http://schemas.microsoft.com/office/2011/relationships/chartStyle" Target="style22.xml"/><Relationship Id="rId2" Type="http://schemas.microsoft.com/office/2011/relationships/chartColorStyle" Target="colors22.xml"/><Relationship Id="rId3" Type="http://schemas.openxmlformats.org/officeDocument/2006/relationships/package" Target="../embeddings/Microsoft_Excel-kalkylblad21.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kalkylblad2.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kalkylblad3.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kalkylblad4.xlsx"/></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kalkylblad5.xlsx"/></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package" Target="../embeddings/Microsoft_Excel-kalkylblad6.xlsx"/></Relationships>
</file>

<file path=ppt/charts/_rels/chart8.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kalkylblad7.xlsx"/></Relationships>
</file>

<file path=ppt/charts/_rels/chart9.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package" Target="../embeddings/Microsoft_Excel-kalkylblad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[Förberedelse graviditet] Vad är orsakerna till att familjer söker stöd hos förebyggande socialtjänst? Vilka är dem tre vanligaste orsakerna hos er?</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Stöd i föräldrarollen</c:v>
                </c:pt>
                <c:pt idx="1">
                  <c:v>Relationer i familjen</c:v>
                </c:pt>
                <c:pt idx="2">
                  <c:v>Psykisk ohälsa</c:v>
                </c:pt>
                <c:pt idx="3">
                  <c:v>Förberedelse graviditet</c:v>
                </c:pt>
                <c:pt idx="4">
                  <c:v>Krissamtal</c:v>
                </c:pt>
                <c:pt idx="5">
                  <c:v>Ekonomi</c:v>
                </c:pt>
                <c:pt idx="6">
                  <c:v>Migration</c:v>
                </c:pt>
                <c:pt idx="7">
                  <c:v>Samhällsinformation</c:v>
                </c:pt>
                <c:pt idx="8">
                  <c:v>Annat</c:v>
                </c:pt>
              </c:strCache>
            </c:strRef>
          </c:cat>
          <c:val>
            <c:numRef>
              <c:f>Sheet1!$B$2:$B$10</c:f>
              <c:numCache>
                <c:formatCode>General</c:formatCode>
                <c:ptCount val="9"/>
                <c:pt idx="0">
                  <c:v>1.0</c:v>
                </c:pt>
                <c:pt idx="1">
                  <c:v>1.0</c:v>
                </c:pt>
                <c:pt idx="2">
                  <c:v>1.0</c:v>
                </c:pt>
                <c:pt idx="3">
                  <c:v>0.0</c:v>
                </c:pt>
                <c:pt idx="4">
                  <c:v>0.0</c:v>
                </c:pt>
                <c:pt idx="5">
                  <c:v>0.0</c:v>
                </c:pt>
                <c:pt idx="6">
                  <c:v>0.0</c:v>
                </c:pt>
                <c:pt idx="7">
                  <c:v>0.0</c:v>
                </c:pt>
                <c:pt idx="8">
                  <c:v>0.0</c:v>
                </c:pt>
              </c:numCache>
            </c:numRef>
          </c:val>
          <c:extLst>
            <c:ext xmlns:c16="http://schemas.microsoft.com/office/drawing/2014/chart" uri="{C3380CC4-5D6E-409C-BE32-E72D297353CC}">
              <c16:uniqueId val="{00000000-8993-9247-B110-DAFD15CEFA2F}"/>
            </c:ext>
          </c:extLst>
        </c:ser>
        <c:dLbls>
          <c:dLblPos val="outEnd"/>
          <c:showLegendKey val="0"/>
          <c:showVal val="1"/>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[BMM] Vilka verksamheter är delaktiga i föräldragrupperna?</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2B4-EF40-97A3-62CFC974B4E9}"/>
              </c:ext>
            </c:extLst>
          </c:dPt>
          <c:dPt>
            <c:idx val="1"/>
            <c:invertIfNegative val="0"/>
            <c:bubble3D val="0"/>
            <c:spPr>
              <a:solidFill>
                <a:srgbClr val="9DCC8F"/>
              </a:solidFill>
              <a:ln>
                <a:noFill/>
              </a:ln>
              <a:effectLst/>
            </c:spPr>
            <c:extLst>
              <c:ext xmlns:c16="http://schemas.microsoft.com/office/drawing/2014/chart" uri="{C3380CC4-5D6E-409C-BE32-E72D297353CC}">
                <c16:uniqueId val="{00000003-42B4-EF40-97A3-62CFC974B4E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BMM</c:v>
                </c:pt>
                <c:pt idx="1">
                  <c:v>BVC</c:v>
                </c:pt>
                <c:pt idx="2">
                  <c:v>Öppen förskola</c:v>
                </c:pt>
                <c:pt idx="3">
                  <c:v>Förebyggande socialtjänst</c:v>
                </c:pt>
                <c:pt idx="4">
                  <c:v>Annat</c:v>
                </c:pt>
              </c:strCache>
            </c:strRef>
          </c:cat>
          <c:val>
            <c:numRef>
              <c:f>Sheet1!$B$2:$B$6</c:f>
              <c:numCache>
                <c:formatCode>General</c:formatCode>
                <c:ptCount val="5"/>
                <c:pt idx="0">
                  <c:v>1.0</c:v>
                </c:pt>
                <c:pt idx="1">
                  <c:v>0.0</c:v>
                </c:pt>
                <c:pt idx="2">
                  <c:v>0.0</c:v>
                </c:pt>
                <c:pt idx="3">
                  <c:v>0.0</c:v>
                </c:pt>
                <c:pt idx="4">
                  <c:v>0.0</c:v>
                </c:pt>
              </c:numCache>
            </c:numRef>
          </c:val>
          <c:extLst>
            <c:ext xmlns:c16="http://schemas.microsoft.com/office/drawing/2014/chart" uri="{C3380CC4-5D6E-409C-BE32-E72D297353CC}">
              <c16:uniqueId val="{00000004-42B4-EF40-97A3-62CFC974B4E9}"/>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18. Erbjuder/använder ni något universellt föräldraskapsstödsprogram i sin helhet?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19. Har ni några riktade grupper, dvs selektiv eller indikerad nivå såsom riskgrupper eller barn/ föräldrar med specifika behov?</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c:v>
                </c:pt>
                <c:pt idx="1">
                  <c:v>1</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[BMM] Vilka verksamheter är delaktiga i gruppen eller grupperna?</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2B4-EF40-97A3-62CFC974B4E9}"/>
              </c:ext>
            </c:extLst>
          </c:dPt>
          <c:dPt>
            <c:idx val="1"/>
            <c:invertIfNegative val="0"/>
            <c:bubble3D val="0"/>
            <c:spPr>
              <a:solidFill>
                <a:srgbClr val="9DCC8F"/>
              </a:solidFill>
              <a:ln>
                <a:noFill/>
              </a:ln>
              <a:effectLst/>
            </c:spPr>
            <c:extLst>
              <c:ext xmlns:c16="http://schemas.microsoft.com/office/drawing/2014/chart" uri="{C3380CC4-5D6E-409C-BE32-E72D297353CC}">
                <c16:uniqueId val="{00000003-42B4-EF40-97A3-62CFC974B4E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BMM</c:v>
                </c:pt>
                <c:pt idx="1">
                  <c:v>BVC</c:v>
                </c:pt>
                <c:pt idx="2">
                  <c:v>Öppen förskola</c:v>
                </c:pt>
                <c:pt idx="3">
                  <c:v>Förebyggande socialtjänst</c:v>
                </c:pt>
                <c:pt idx="4">
                  <c:v>Annat</c:v>
                </c:pt>
              </c:strCache>
            </c:strRef>
          </c:cat>
          <c:val>
            <c:numRef>
              <c:f>Sheet1!$B$2:$B$6</c:f>
              <c:numCache>
                <c:formatCode>General</c:formatCode>
                <c:ptCount val="5"/>
              </c:numCache>
            </c:numRef>
          </c:val>
          <c:extLst>
            <c:ext xmlns:c16="http://schemas.microsoft.com/office/drawing/2014/chart" uri="{C3380CC4-5D6E-409C-BE32-E72D297353CC}">
              <c16:uniqueId val="{00000004-42B4-EF40-97A3-62CFC974B4E9}"/>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20. Har ni mottagningsbesök där flera av FC verksamheterna medverkar (ex BMM och förebyggande socialtjänst eller BVC och öppen förskola)?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3EF-1748-883D-501A4E189E95}"/>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 till alla</c:v>
                </c:pt>
                <c:pt idx="1">
                  <c:v>Ja, vid behov</c:v>
                </c:pt>
                <c:pt idx="2">
                  <c:v>Nej</c:v>
                </c:pt>
              </c:strCache>
            </c:strRef>
          </c:cat>
          <c:val>
            <c:numRef>
              <c:f>Sheet1!$B$2:$B$4</c:f>
              <c:numCache>
                <c:formatCode>General</c:formatCode>
                <c:ptCount val="3"/>
                <c:pt idx="0">
                  <c:v>0</c:v>
                </c:pt>
                <c:pt idx="1">
                  <c:v>1</c:v>
                </c:pt>
                <c:pt idx="2">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21. Erbjuder ni hembesök där flera av FC verksamheterna medverkar (ex BMM och förebyggande socialtjänst eller BVC och öppen förskola)?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933-864E-927F-041A92866E0D}"/>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 till alla</c:v>
                </c:pt>
                <c:pt idx="1">
                  <c:v>Ja, vid behov</c:v>
                </c:pt>
                <c:pt idx="2">
                  <c:v>Nej</c:v>
                </c:pt>
              </c:strCache>
            </c:strRef>
          </c:cat>
          <c:val>
            <c:numRef>
              <c:f>Sheet1!$B$2:$B$4</c:f>
              <c:numCache>
                <c:formatCode>General</c:formatCode>
                <c:ptCount val="3"/>
                <c:pt idx="0">
                  <c:v>0</c:v>
                </c:pt>
                <c:pt idx="1">
                  <c:v>1</c:v>
                </c:pt>
                <c:pt idx="2">
                  <c:v>0</c:v>
                </c:pt>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22. Skriver ni gemensam verksamhetsplan årligen för FC?</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23. Skriver ni gemensam verksamhetsberättelse årligen för FC?</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c:v>
                </c:pt>
                <c:pt idx="1">
                  <c:v>1</c:v>
                </c:pt>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24. Finns det ett aktuellt samverkansavtal/överenskommelser?</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DB0-A24D-A61E-D08F9BAD351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4DB0-A24D-A61E-D08F9BAD351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4-4DB0-A24D-A61E-D08F9BAD351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25. Arbetar ni med att stärka kunskapen till föräldrar och barn om FN:s konvention för barnets rättigheter?</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11. Förekommer gemensam handledning för hela teamet på FC?</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c:v>
                </c:pt>
                <c:pt idx="1">
                  <c:v>1</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26. Arbetar ni med att stärka integrationen?</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27. Arbetar ni med att stärka barns språkutveckling?</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28. Arbetar ni med att nå de familjer som är svåra att nå?</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c:v>
                </c:pt>
                <c:pt idx="1">
                  <c:v>1</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13. Ges alla medarbetare möjlighet att delta på gemensamma mötena?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88E-4C41-88F0-197D530F5BD7}"/>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C88E-4C41-88F0-197D530F5BD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4-C88E-4C41-88F0-197D530F5BD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15. Ges alla medarbetare möjlighet att delta på gemensamma planerings och verksamhetsdag/ar?</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AAF-0A42-81E8-EB03C8E410FB}"/>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DAAF-0A42-81E8-EB03C8E410FB}"/>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4-DAAF-0A42-81E8-EB03C8E410F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16. Förekommer gemensamma föräldragrupper innan barnet är fött?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Erbjuds alla att delta?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0.0</c:v>
                </c:pt>
                <c:pt idx="1">
                  <c:v>1.0</c:v>
                </c:pt>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[BMM] Vilka av FC verksamheter är delaktiga i föräldragrupperna?</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2B4-EF40-97A3-62CFC974B4E9}"/>
              </c:ext>
            </c:extLst>
          </c:dPt>
          <c:dPt>
            <c:idx val="1"/>
            <c:invertIfNegative val="0"/>
            <c:bubble3D val="0"/>
            <c:spPr>
              <a:solidFill>
                <a:srgbClr val="9DCC8F"/>
              </a:solidFill>
              <a:ln>
                <a:noFill/>
              </a:ln>
              <a:effectLst/>
            </c:spPr>
            <c:extLst>
              <c:ext xmlns:c16="http://schemas.microsoft.com/office/drawing/2014/chart" uri="{C3380CC4-5D6E-409C-BE32-E72D297353CC}">
                <c16:uniqueId val="{00000003-42B4-EF40-97A3-62CFC974B4E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BMM</c:v>
                </c:pt>
                <c:pt idx="1">
                  <c:v>BVC</c:v>
                </c:pt>
                <c:pt idx="2">
                  <c:v>Öppen förskola</c:v>
                </c:pt>
                <c:pt idx="3">
                  <c:v>Förebyggande socialtjänst</c:v>
                </c:pt>
                <c:pt idx="4">
                  <c:v>Annat</c:v>
                </c:pt>
              </c:strCache>
            </c:strRef>
          </c:cat>
          <c:val>
            <c:numRef>
              <c:f>Sheet1!$B$2:$B$6</c:f>
              <c:numCache>
                <c:formatCode>General</c:formatCode>
                <c:ptCount val="5"/>
                <c:pt idx="0">
                  <c:v>1.0</c:v>
                </c:pt>
                <c:pt idx="1">
                  <c:v>0.0</c:v>
                </c:pt>
                <c:pt idx="2">
                  <c:v>0.0</c:v>
                </c:pt>
                <c:pt idx="3">
                  <c:v>0.0</c:v>
                </c:pt>
                <c:pt idx="4">
                  <c:v>0.0</c:v>
                </c:pt>
              </c:numCache>
            </c:numRef>
          </c:val>
          <c:extLst>
            <c:ext xmlns:c16="http://schemas.microsoft.com/office/drawing/2014/chart" uri="{C3380CC4-5D6E-409C-BE32-E72D297353CC}">
              <c16:uniqueId val="{00000004-42B4-EF40-97A3-62CFC974B4E9}"/>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17. Förekommer gemensamma föräldragrupper efter barnet är fött?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Erbjuds alla att delta?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1.0</c:v>
                </c:pt>
                <c:pt idx="1">
                  <c:v>0.0</c:v>
                </c:pt>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AE76F-0769-4A4C-A258-7A612D127327}" type="datetimeFigureOut">
              <a:rPr lang="sv-SE" smtClean="0"/>
              <a:t>2026-02-23</a:t>
            </a:fld>
            <a:endParaRPr lang="sv-SE"/>
          </a:p>
        </p:txBody>
      </p:sp>
      <p:sp>
        <p:nvSpPr>
          <p:cNvPr id="4" name="Platshållare för bildobjekt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0A8A9-562A-0545-A15D-48B02F86DA8B}" type="slidenum">
              <a:rPr lang="sv-SE" smtClean="0"/>
              <a:t>‹#›</a:t>
            </a:fld>
            <a:endParaRPr lang="sv-SE"/>
          </a:p>
        </p:txBody>
      </p:sp>
    </p:spTree>
    <p:extLst>
      <p:ext uri="{BB962C8B-B14F-4D97-AF65-F5344CB8AC3E}">
        <p14:creationId xmlns:p14="http://schemas.microsoft.com/office/powerpoint/2010/main" val="682325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a:t>
            </a:fld>
            <a:endParaRPr lang="sv-SE"/>
          </a:p>
        </p:txBody>
      </p:sp>
    </p:spTree>
    <p:extLst>
      <p:ext uri="{BB962C8B-B14F-4D97-AF65-F5344CB8AC3E}">
        <p14:creationId xmlns:p14="http://schemas.microsoft.com/office/powerpoint/2010/main" val="2491810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172A5-58D7-3EB2-2EA5-BDACBD1F98E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E6381D6-5C0F-456D-A0AF-29BC8AEC5FC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5E2D550-3694-4C1A-27D9-09E19125EAFA}"/>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CFAA3AFD-6CEF-AB80-E714-A230643F0C33}"/>
              </a:ext>
            </a:extLst>
          </p:cNvPr>
          <p:cNvSpPr>
            <a:spLocks noGrp="1"/>
          </p:cNvSpPr>
          <p:nvPr>
            <p:ph type="sldNum" sz="quarter" idx="5"/>
          </p:nvPr>
        </p:nvSpPr>
        <p:spPr/>
        <p:txBody>
          <a:bodyPr/>
          <a:lstStyle/>
          <a:p>
            <a:fld id="{9660A8A9-562A-0545-A15D-48B02F86DA8B}" type="slidenum">
              <a:rPr lang="sv-SE" smtClean="0"/>
              <a:t>14</a:t>
            </a:fld>
            <a:endParaRPr lang="sv-SE"/>
          </a:p>
        </p:txBody>
      </p:sp>
    </p:spTree>
    <p:extLst>
      <p:ext uri="{BB962C8B-B14F-4D97-AF65-F5344CB8AC3E}">
        <p14:creationId xmlns:p14="http://schemas.microsoft.com/office/powerpoint/2010/main" val="3091694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15</a:t>
            </a:fld>
            <a:endParaRPr lang="sv-SE"/>
          </a:p>
        </p:txBody>
      </p:sp>
    </p:spTree>
    <p:extLst>
      <p:ext uri="{BB962C8B-B14F-4D97-AF65-F5344CB8AC3E}">
        <p14:creationId xmlns:p14="http://schemas.microsoft.com/office/powerpoint/2010/main" val="1143995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76019-4203-3F71-ADA7-4A64B8EDA98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E69D376-0123-E4FC-6056-F440719A494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628A43E-3266-B618-AC35-43E22B57187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3C21242A-3F05-5D19-3858-1BECB0C75741}"/>
              </a:ext>
            </a:extLst>
          </p:cNvPr>
          <p:cNvSpPr>
            <a:spLocks noGrp="1"/>
          </p:cNvSpPr>
          <p:nvPr>
            <p:ph type="sldNum" sz="quarter" idx="5"/>
          </p:nvPr>
        </p:nvSpPr>
        <p:spPr/>
        <p:txBody>
          <a:bodyPr/>
          <a:lstStyle/>
          <a:p>
            <a:fld id="{9660A8A9-562A-0545-A15D-48B02F86DA8B}" type="slidenum">
              <a:rPr lang="sv-SE" smtClean="0"/>
              <a:t>16</a:t>
            </a:fld>
            <a:endParaRPr lang="sv-SE"/>
          </a:p>
        </p:txBody>
      </p:sp>
    </p:spTree>
    <p:extLst>
      <p:ext uri="{BB962C8B-B14F-4D97-AF65-F5344CB8AC3E}">
        <p14:creationId xmlns:p14="http://schemas.microsoft.com/office/powerpoint/2010/main" val="2283827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17</a:t>
            </a:fld>
            <a:endParaRPr lang="sv-SE"/>
          </a:p>
        </p:txBody>
      </p:sp>
    </p:spTree>
    <p:extLst>
      <p:ext uri="{BB962C8B-B14F-4D97-AF65-F5344CB8AC3E}">
        <p14:creationId xmlns:p14="http://schemas.microsoft.com/office/powerpoint/2010/main" val="2130770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19</a:t>
            </a:fld>
            <a:endParaRPr lang="sv-SE"/>
          </a:p>
        </p:txBody>
      </p:sp>
    </p:spTree>
    <p:extLst>
      <p:ext uri="{BB962C8B-B14F-4D97-AF65-F5344CB8AC3E}">
        <p14:creationId xmlns:p14="http://schemas.microsoft.com/office/powerpoint/2010/main" val="429416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20</a:t>
            </a:fld>
            <a:endParaRPr lang="sv-SE"/>
          </a:p>
        </p:txBody>
      </p:sp>
    </p:spTree>
    <p:extLst>
      <p:ext uri="{BB962C8B-B14F-4D97-AF65-F5344CB8AC3E}">
        <p14:creationId xmlns:p14="http://schemas.microsoft.com/office/powerpoint/2010/main" val="2659634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21</a:t>
            </a:fld>
            <a:endParaRPr lang="sv-SE"/>
          </a:p>
        </p:txBody>
      </p:sp>
    </p:spTree>
    <p:extLst>
      <p:ext uri="{BB962C8B-B14F-4D97-AF65-F5344CB8AC3E}">
        <p14:creationId xmlns:p14="http://schemas.microsoft.com/office/powerpoint/2010/main" val="969409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24</a:t>
            </a:fld>
            <a:endParaRPr lang="sv-SE"/>
          </a:p>
        </p:txBody>
      </p:sp>
    </p:spTree>
    <p:extLst>
      <p:ext uri="{BB962C8B-B14F-4D97-AF65-F5344CB8AC3E}">
        <p14:creationId xmlns:p14="http://schemas.microsoft.com/office/powerpoint/2010/main" val="1305143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25</a:t>
            </a:fld>
            <a:endParaRPr lang="sv-SE"/>
          </a:p>
        </p:txBody>
      </p:sp>
    </p:spTree>
    <p:extLst>
      <p:ext uri="{BB962C8B-B14F-4D97-AF65-F5344CB8AC3E}">
        <p14:creationId xmlns:p14="http://schemas.microsoft.com/office/powerpoint/2010/main" val="893474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5</a:t>
            </a:fld>
            <a:endParaRPr lang="sv-SE"/>
          </a:p>
        </p:txBody>
      </p:sp>
    </p:spTree>
    <p:extLst>
      <p:ext uri="{BB962C8B-B14F-4D97-AF65-F5344CB8AC3E}">
        <p14:creationId xmlns:p14="http://schemas.microsoft.com/office/powerpoint/2010/main" val="1588008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906AA-B12F-D4D1-2E6F-C1F3572149A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32B78BC-3BAA-20F5-6DD3-43514C69BC5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73F438C-53AA-3007-A8AA-B939E214035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C08A35B6-CB26-9198-DB81-19CA8F95745A}"/>
              </a:ext>
            </a:extLst>
          </p:cNvPr>
          <p:cNvSpPr>
            <a:spLocks noGrp="1"/>
          </p:cNvSpPr>
          <p:nvPr>
            <p:ph type="sldNum" sz="quarter" idx="5"/>
          </p:nvPr>
        </p:nvSpPr>
        <p:spPr/>
        <p:txBody>
          <a:bodyPr/>
          <a:lstStyle/>
          <a:p>
            <a:fld id="{9660A8A9-562A-0545-A15D-48B02F86DA8B}" type="slidenum">
              <a:rPr lang="sv-SE" smtClean="0"/>
              <a:t>26</a:t>
            </a:fld>
            <a:endParaRPr lang="sv-SE"/>
          </a:p>
        </p:txBody>
      </p:sp>
    </p:spTree>
    <p:extLst>
      <p:ext uri="{BB962C8B-B14F-4D97-AF65-F5344CB8AC3E}">
        <p14:creationId xmlns:p14="http://schemas.microsoft.com/office/powerpoint/2010/main" val="2346708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p:cNvSpPr>
            <a:spLocks noGrp="1"/>
          </p:cNvSpPr>
          <p:nvPr>
            <p:ph type="sldNum" sz="quarter" idx="5"/>
          </p:nvPr>
        </p:nvSpPr>
        <p:spPr/>
        <p:txBody>
          <a:bodyPr/>
          <a:lstStyle/>
          <a:p>
            <a:fld id="{9660A8A9-562A-0545-A15D-48B02F86DA8B}" type="slidenum">
              <a:rPr lang="sv-SE" smtClean="0"/>
              <a:t>27</a:t>
            </a:fld>
            <a:endParaRPr lang="sv-SE"/>
          </a:p>
        </p:txBody>
      </p:sp>
    </p:spTree>
    <p:extLst>
      <p:ext uri="{BB962C8B-B14F-4D97-AF65-F5344CB8AC3E}">
        <p14:creationId xmlns:p14="http://schemas.microsoft.com/office/powerpoint/2010/main" val="4241014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ED408-7A94-8831-E6A7-8BE9F30CD22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797ABD8-8219-4237-3E64-272959870C2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F485072-0204-FFD1-EABC-0BEDAD86F1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2640C440-9910-43EB-204C-867DC87D88C6}"/>
              </a:ext>
            </a:extLst>
          </p:cNvPr>
          <p:cNvSpPr>
            <a:spLocks noGrp="1"/>
          </p:cNvSpPr>
          <p:nvPr>
            <p:ph type="sldNum" sz="quarter" idx="5"/>
          </p:nvPr>
        </p:nvSpPr>
        <p:spPr/>
        <p:txBody>
          <a:bodyPr/>
          <a:lstStyle/>
          <a:p>
            <a:fld id="{9660A8A9-562A-0545-A15D-48B02F86DA8B}" type="slidenum">
              <a:rPr lang="sv-SE" smtClean="0"/>
              <a:t>28</a:t>
            </a:fld>
            <a:endParaRPr lang="sv-SE"/>
          </a:p>
        </p:txBody>
      </p:sp>
    </p:spTree>
    <p:extLst>
      <p:ext uri="{BB962C8B-B14F-4D97-AF65-F5344CB8AC3E}">
        <p14:creationId xmlns:p14="http://schemas.microsoft.com/office/powerpoint/2010/main" val="3363638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F5B24-9EBB-1CC4-365C-2D7108C732E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648FE9E-F7DE-FCA3-6037-EA33EE06DF0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225907F-9732-0D3A-8F4F-0648F809F27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7DAC7F41-1183-33B0-920E-06B60CF6818B}"/>
              </a:ext>
            </a:extLst>
          </p:cNvPr>
          <p:cNvSpPr>
            <a:spLocks noGrp="1"/>
          </p:cNvSpPr>
          <p:nvPr>
            <p:ph type="sldNum" sz="quarter" idx="5"/>
          </p:nvPr>
        </p:nvSpPr>
        <p:spPr/>
        <p:txBody>
          <a:bodyPr/>
          <a:lstStyle/>
          <a:p>
            <a:fld id="{9660A8A9-562A-0545-A15D-48B02F86DA8B}" type="slidenum">
              <a:rPr lang="sv-SE" smtClean="0"/>
              <a:t>29</a:t>
            </a:fld>
            <a:endParaRPr lang="sv-SE"/>
          </a:p>
        </p:txBody>
      </p:sp>
    </p:spTree>
    <p:extLst>
      <p:ext uri="{BB962C8B-B14F-4D97-AF65-F5344CB8AC3E}">
        <p14:creationId xmlns:p14="http://schemas.microsoft.com/office/powerpoint/2010/main" val="11205761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77735-4A7D-8DD2-B07C-49171178534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A31EB1B-ACA7-45D2-AE28-C1767A27CF5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9E1C322-51B2-C63B-FE7E-F5D6FFDF06B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7F62E008-0598-8B94-4C2B-00CBC5CC7868}"/>
              </a:ext>
            </a:extLst>
          </p:cNvPr>
          <p:cNvSpPr>
            <a:spLocks noGrp="1"/>
          </p:cNvSpPr>
          <p:nvPr>
            <p:ph type="sldNum" sz="quarter" idx="5"/>
          </p:nvPr>
        </p:nvSpPr>
        <p:spPr/>
        <p:txBody>
          <a:bodyPr/>
          <a:lstStyle/>
          <a:p>
            <a:fld id="{9660A8A9-562A-0545-A15D-48B02F86DA8B}" type="slidenum">
              <a:rPr lang="sv-SE" smtClean="0"/>
              <a:t>30</a:t>
            </a:fld>
            <a:endParaRPr lang="sv-SE"/>
          </a:p>
        </p:txBody>
      </p:sp>
    </p:spTree>
    <p:extLst>
      <p:ext uri="{BB962C8B-B14F-4D97-AF65-F5344CB8AC3E}">
        <p14:creationId xmlns:p14="http://schemas.microsoft.com/office/powerpoint/2010/main" val="14557888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B6BD6-C562-9D97-8326-F271D2384A6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1C1C215-71C8-B731-A02C-CFEB13D067B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4D821DF-C24B-BAA3-AEFE-88D74E82C10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1F47770B-7560-C43D-D57E-AB76C81238C2}"/>
              </a:ext>
            </a:extLst>
          </p:cNvPr>
          <p:cNvSpPr>
            <a:spLocks noGrp="1"/>
          </p:cNvSpPr>
          <p:nvPr>
            <p:ph type="sldNum" sz="quarter" idx="5"/>
          </p:nvPr>
        </p:nvSpPr>
        <p:spPr/>
        <p:txBody>
          <a:bodyPr/>
          <a:lstStyle/>
          <a:p>
            <a:fld id="{9660A8A9-562A-0545-A15D-48B02F86DA8B}" type="slidenum">
              <a:rPr lang="sv-SE" smtClean="0"/>
              <a:t>31</a:t>
            </a:fld>
            <a:endParaRPr lang="sv-SE"/>
          </a:p>
        </p:txBody>
      </p:sp>
    </p:spTree>
    <p:extLst>
      <p:ext uri="{BB962C8B-B14F-4D97-AF65-F5344CB8AC3E}">
        <p14:creationId xmlns:p14="http://schemas.microsoft.com/office/powerpoint/2010/main" val="1157249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6</a:t>
            </a:fld>
            <a:endParaRPr lang="sv-SE"/>
          </a:p>
        </p:txBody>
      </p:sp>
    </p:spTree>
    <p:extLst>
      <p:ext uri="{BB962C8B-B14F-4D97-AF65-F5344CB8AC3E}">
        <p14:creationId xmlns:p14="http://schemas.microsoft.com/office/powerpoint/2010/main" val="1392103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7</a:t>
            </a:fld>
            <a:endParaRPr lang="sv-SE"/>
          </a:p>
        </p:txBody>
      </p:sp>
    </p:spTree>
    <p:extLst>
      <p:ext uri="{BB962C8B-B14F-4D97-AF65-F5344CB8AC3E}">
        <p14:creationId xmlns:p14="http://schemas.microsoft.com/office/powerpoint/2010/main" val="3318777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8</a:t>
            </a:fld>
            <a:endParaRPr lang="sv-SE"/>
          </a:p>
        </p:txBody>
      </p:sp>
    </p:spTree>
    <p:extLst>
      <p:ext uri="{BB962C8B-B14F-4D97-AF65-F5344CB8AC3E}">
        <p14:creationId xmlns:p14="http://schemas.microsoft.com/office/powerpoint/2010/main" val="3438059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9</a:t>
            </a:fld>
            <a:endParaRPr lang="sv-SE"/>
          </a:p>
        </p:txBody>
      </p:sp>
    </p:spTree>
    <p:extLst>
      <p:ext uri="{BB962C8B-B14F-4D97-AF65-F5344CB8AC3E}">
        <p14:creationId xmlns:p14="http://schemas.microsoft.com/office/powerpoint/2010/main" val="18727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10</a:t>
            </a:fld>
            <a:endParaRPr lang="sv-SE"/>
          </a:p>
        </p:txBody>
      </p:sp>
    </p:spTree>
    <p:extLst>
      <p:ext uri="{BB962C8B-B14F-4D97-AF65-F5344CB8AC3E}">
        <p14:creationId xmlns:p14="http://schemas.microsoft.com/office/powerpoint/2010/main" val="2038921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11</a:t>
            </a:fld>
            <a:endParaRPr lang="sv-SE"/>
          </a:p>
        </p:txBody>
      </p:sp>
    </p:spTree>
    <p:extLst>
      <p:ext uri="{BB962C8B-B14F-4D97-AF65-F5344CB8AC3E}">
        <p14:creationId xmlns:p14="http://schemas.microsoft.com/office/powerpoint/2010/main" val="2797716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12</a:t>
            </a:fld>
            <a:endParaRPr lang="sv-SE"/>
          </a:p>
        </p:txBody>
      </p:sp>
    </p:spTree>
    <p:extLst>
      <p:ext uri="{BB962C8B-B14F-4D97-AF65-F5344CB8AC3E}">
        <p14:creationId xmlns:p14="http://schemas.microsoft.com/office/powerpoint/2010/main" val="479679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0" name="Rektangel 29">
            <a:extLst>
              <a:ext uri="{FF2B5EF4-FFF2-40B4-BE49-F238E27FC236}">
                <a16:creationId xmlns:a16="http://schemas.microsoft.com/office/drawing/2014/main" id="{F7488912-E437-1746-AC8B-1FB95D9B149A}"/>
              </a:ext>
              <a:ext uri="{C183D7F6-B498-43B3-948B-1728B52AA6E4}">
                <adec:decorative xmlns:adec="http://schemas.microsoft.com/office/drawing/2017/decorative" val="1"/>
              </a:ext>
            </a:extLst>
          </p:cNvPr>
          <p:cNvSpPr/>
          <p:nvPr userDrawn="1"/>
        </p:nvSpPr>
        <p:spPr>
          <a:xfrm>
            <a:off x="3847036" y="4382277"/>
            <a:ext cx="2792942" cy="249265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4A388E02-8E26-5A46-B06D-AF15C39B6A54}"/>
              </a:ext>
              <a:ext uri="{C183D7F6-B498-43B3-948B-1728B52AA6E4}">
                <adec:decorative xmlns:adec="http://schemas.microsoft.com/office/drawing/2017/decorative" val="1"/>
              </a:ext>
            </a:extLst>
          </p:cNvPr>
          <p:cNvSpPr/>
          <p:nvPr userDrawn="1"/>
        </p:nvSpPr>
        <p:spPr>
          <a:xfrm>
            <a:off x="1878859" y="1354667"/>
            <a:ext cx="2792942" cy="552026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BB6D7C88-FA54-8C47-8BD7-8FF36AD08A8B}"/>
              </a:ext>
              <a:ext uri="{C183D7F6-B498-43B3-948B-1728B52AA6E4}">
                <adec:decorative xmlns:adec="http://schemas.microsoft.com/office/drawing/2017/decorative" val="1"/>
              </a:ext>
            </a:extLst>
          </p:cNvPr>
          <p:cNvSpPr/>
          <p:nvPr userDrawn="1"/>
        </p:nvSpPr>
        <p:spPr>
          <a:xfrm>
            <a:off x="-66675" y="1"/>
            <a:ext cx="2792942"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8"/>
            <a:ext cx="5995737" cy="1166779"/>
          </a:xfrm>
        </p:spPr>
        <p:txBody>
          <a:bodyPr>
            <a:normAutofit/>
          </a:bodyPr>
          <a:lstStyle>
            <a:lvl1pPr marL="0" indent="0" algn="ctr">
              <a:buNone/>
              <a:defRPr sz="2400" b="0">
                <a:solidFill>
                  <a:schemeClr val="tx1"/>
                </a:solidFill>
                <a:latin typeface="+mj-lt"/>
                <a:ea typeface="Verdana" panose="020B0604030504040204" pitchFamily="34" charset="0"/>
                <a:cs typeface="Verdana" panose="020B060403050404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1476656"/>
            <a:ext cx="6781800" cy="1166779"/>
          </a:xfrm>
        </p:spPr>
        <p:txBody>
          <a:bodyPr anchor="b">
            <a:normAutofit/>
          </a:bodyPr>
          <a:lstStyle>
            <a:lvl1pPr algn="ctr">
              <a:defRPr sz="3600" b="1" i="0">
                <a:solidFill>
                  <a:schemeClr val="tx1"/>
                </a:solidFill>
                <a:latin typeface="+mj-lt"/>
                <a:cs typeface="Arial Black" panose="020B0604020202020204" pitchFamily="34" charset="0"/>
              </a:defRPr>
            </a:lvl1pPr>
          </a:lstStyle>
          <a:p>
            <a:r>
              <a:rPr lang="sv-SE"/>
              <a:t>Rubrik för rapport</a:t>
            </a:r>
          </a:p>
        </p:txBody>
      </p:sp>
    </p:spTree>
    <p:extLst>
      <p:ext uri="{BB962C8B-B14F-4D97-AF65-F5344CB8AC3E}">
        <p14:creationId xmlns:p14="http://schemas.microsoft.com/office/powerpoint/2010/main" val="2805110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3037328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 innehåll utan kan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6A96705-57B4-0843-A212-77192500B1F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5C706AC9-93B9-754F-9E0C-BE3E03AB6FD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C3D52669-0E6C-1840-9713-AA3542FA3940}"/>
              </a:ext>
              <a:ext uri="{C183D7F6-B498-43B3-948B-1728B52AA6E4}">
                <adec:decorative xmlns:adec="http://schemas.microsoft.com/office/drawing/2017/decorative" val="1"/>
              </a:ext>
            </a:extLst>
          </p:cNvPr>
          <p:cNvSpPr>
            <a:spLocks noGrp="1"/>
          </p:cNvSpPr>
          <p:nvPr>
            <p:ph type="dt" sz="half" idx="10"/>
          </p:nvPr>
        </p:nvSpPr>
        <p:spPr>
          <a:xfrm>
            <a:off x="477243" y="6343423"/>
            <a:ext cx="1074831" cy="330856"/>
          </a:xfrm>
        </p:spPr>
        <p:txBody>
          <a:bodyPr/>
          <a:lstStyle/>
          <a:p>
            <a:fld id="{30DE30AE-D41D-1B42-9F9E-DEBE1EF30DEF}" type="datetimeFigureOut">
              <a:rPr lang="sv-SE" smtClean="0"/>
              <a:t>2026-02-23</a:t>
            </a:fld>
            <a:endParaRPr lang="sv-SE"/>
          </a:p>
        </p:txBody>
      </p:sp>
      <p:sp>
        <p:nvSpPr>
          <p:cNvPr id="3" name="Platshållare för innehåll 2">
            <a:extLst>
              <a:ext uri="{FF2B5EF4-FFF2-40B4-BE49-F238E27FC236}">
                <a16:creationId xmlns:a16="http://schemas.microsoft.com/office/drawing/2014/main" id="{5F676901-F9C7-3644-9552-4487EB53E3E8}"/>
              </a:ext>
            </a:extLst>
          </p:cNvPr>
          <p:cNvSpPr>
            <a:spLocks noGrp="1"/>
          </p:cNvSpPr>
          <p:nvPr>
            <p:ph idx="1"/>
          </p:nvPr>
        </p:nvSpPr>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cxnSp>
        <p:nvCxnSpPr>
          <p:cNvPr id="8" name="Rak 7">
            <a:extLst>
              <a:ext uri="{FF2B5EF4-FFF2-40B4-BE49-F238E27FC236}">
                <a16:creationId xmlns:a16="http://schemas.microsoft.com/office/drawing/2014/main" id="{90964437-A60B-5740-8BAC-4B1934ACE4E1}"/>
              </a:ext>
            </a:extLst>
          </p:cNvPr>
          <p:cNvCxnSpPr>
            <a:cxnSpLocks/>
          </p:cNvCxnSpPr>
          <p:nvPr userDrawn="1"/>
        </p:nvCxnSpPr>
        <p:spPr>
          <a:xfrm flipV="1">
            <a:off x="489588" y="1376366"/>
            <a:ext cx="8939171"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ubrik 1">
            <a:extLst>
              <a:ext uri="{FF2B5EF4-FFF2-40B4-BE49-F238E27FC236}">
                <a16:creationId xmlns:a16="http://schemas.microsoft.com/office/drawing/2014/main" id="{775177C9-7FBD-1847-A139-18F834CCC0F3}"/>
              </a:ext>
            </a:extLst>
          </p:cNvPr>
          <p:cNvSpPr>
            <a:spLocks noGrp="1"/>
          </p:cNvSpPr>
          <p:nvPr>
            <p:ph type="title" hasCustomPrompt="1"/>
          </p:nvPr>
        </p:nvSpPr>
        <p:spPr>
          <a:xfrm>
            <a:off x="490890" y="469170"/>
            <a:ext cx="8877072" cy="907193"/>
          </a:xfrm>
        </p:spPr>
        <p:txBody>
          <a:bodyPr/>
          <a:lstStyle/>
          <a:p>
            <a:r>
              <a:rPr lang="sv-SE"/>
              <a:t>Rubrik för sida med text</a:t>
            </a:r>
          </a:p>
        </p:txBody>
      </p:sp>
      <p:sp>
        <p:nvSpPr>
          <p:cNvPr id="10" name="Rektangel 9">
            <a:extLst>
              <a:ext uri="{FF2B5EF4-FFF2-40B4-BE49-F238E27FC236}">
                <a16:creationId xmlns:a16="http://schemas.microsoft.com/office/drawing/2014/main" id="{27CACEF4-E528-794B-9CAA-465F7A48ADD0}"/>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Tree>
    <p:extLst>
      <p:ext uri="{BB962C8B-B14F-4D97-AF65-F5344CB8AC3E}">
        <p14:creationId xmlns:p14="http://schemas.microsoft.com/office/powerpoint/2010/main" val="3864853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rubriker utan kan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a:t>
            </a:r>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2026-02-23</a:t>
            </a:fld>
            <a:r>
              <a:rPr lang="sv-SE"/>
              <a:t> |</a:t>
            </a:r>
          </a:p>
        </p:txBody>
      </p:sp>
      <p:sp>
        <p:nvSpPr>
          <p:cNvPr id="12" name="Platshållare för innehåll 3">
            <a:extLst>
              <a:ext uri="{FF2B5EF4-FFF2-40B4-BE49-F238E27FC236}">
                <a16:creationId xmlns:a16="http://schemas.microsoft.com/office/drawing/2014/main" id="{3330B1BF-D62F-0142-A411-292AAEFBD3FB}"/>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a:t>Grafrubriker</a:t>
            </a:r>
          </a:p>
        </p:txBody>
      </p:sp>
      <p:sp>
        <p:nvSpPr>
          <p:cNvPr id="8" name="Platshållare för innehåll 2">
            <a:extLst>
              <a:ext uri="{FF2B5EF4-FFF2-40B4-BE49-F238E27FC236}">
                <a16:creationId xmlns:a16="http://schemas.microsoft.com/office/drawing/2014/main" id="{FC0D75DC-00CA-C545-909E-A73F3E2EEAD0}"/>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a:t>Bara grafer</a:t>
            </a:r>
          </a:p>
        </p:txBody>
      </p:sp>
      <p:sp>
        <p:nvSpPr>
          <p:cNvPr id="13" name="Rektangel 12">
            <a:extLst>
              <a:ext uri="{FF2B5EF4-FFF2-40B4-BE49-F238E27FC236}">
                <a16:creationId xmlns:a16="http://schemas.microsoft.com/office/drawing/2014/main" id="{1B98114D-4688-EE40-B9CE-CA7268FBEB78}"/>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4" name="Rak 13">
            <a:extLst>
              <a:ext uri="{FF2B5EF4-FFF2-40B4-BE49-F238E27FC236}">
                <a16:creationId xmlns:a16="http://schemas.microsoft.com/office/drawing/2014/main" id="{B7DC3CB1-B2ED-4A4A-9A7B-60FBFAE92ECD}"/>
              </a:ext>
            </a:extLst>
          </p:cNvPr>
          <p:cNvCxnSpPr>
            <a:cxnSpLocks/>
          </p:cNvCxnSpPr>
          <p:nvPr userDrawn="1"/>
        </p:nvCxnSpPr>
        <p:spPr>
          <a:xfrm>
            <a:off x="489588" y="137636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354DEEA4-A1AF-F34E-BFB4-C02AF0D8688C}"/>
              </a:ext>
            </a:extLst>
          </p:cNvPr>
          <p:cNvCxnSpPr>
            <a:cxnSpLocks/>
          </p:cNvCxnSpPr>
          <p:nvPr userDrawn="1"/>
        </p:nvCxnSpPr>
        <p:spPr>
          <a:xfrm>
            <a:off x="4981132" y="137314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409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 2 kolumner. Utan kant.">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1">
            <a:extLst>
              <a:ext uri="{FF2B5EF4-FFF2-40B4-BE49-F238E27FC236}">
                <a16:creationId xmlns:a16="http://schemas.microsoft.com/office/drawing/2014/main" id="{FC60CA81-45A0-1D4F-8911-EB3D2A06930A}"/>
              </a:ext>
            </a:extLst>
          </p:cNvPr>
          <p:cNvSpPr>
            <a:spLocks noGrp="1"/>
          </p:cNvSpPr>
          <p:nvPr>
            <p:ph type="title" hasCustomPrompt="1"/>
          </p:nvPr>
        </p:nvSpPr>
        <p:spPr>
          <a:xfrm>
            <a:off x="490890" y="469170"/>
            <a:ext cx="8877072" cy="907193"/>
          </a:xfrm>
        </p:spPr>
        <p:txBody>
          <a:bodyPr/>
          <a:lstStyle/>
          <a:p>
            <a:r>
              <a:rPr lang="sv-SE"/>
              <a:t>Rubrik för sida med text</a:t>
            </a:r>
          </a:p>
        </p:txBody>
      </p:sp>
      <p:sp>
        <p:nvSpPr>
          <p:cNvPr id="9" name="Rektangel 8">
            <a:extLst>
              <a:ext uri="{FF2B5EF4-FFF2-40B4-BE49-F238E27FC236}">
                <a16:creationId xmlns:a16="http://schemas.microsoft.com/office/drawing/2014/main" id="{C7748971-8DCA-E749-B406-23A7046789D2}"/>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0" name="Rak 9">
            <a:extLst>
              <a:ext uri="{FF2B5EF4-FFF2-40B4-BE49-F238E27FC236}">
                <a16:creationId xmlns:a16="http://schemas.microsoft.com/office/drawing/2014/main" id="{6C16FC93-AFF0-5F41-BE03-7439BBD9B58F}"/>
              </a:ext>
            </a:extLst>
          </p:cNvPr>
          <p:cNvCxnSpPr>
            <a:cxnSpLocks/>
          </p:cNvCxnSpPr>
          <p:nvPr userDrawn="1"/>
        </p:nvCxnSpPr>
        <p:spPr>
          <a:xfrm>
            <a:off x="489588" y="1376367"/>
            <a:ext cx="887837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90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696B2994-E2D3-904E-9882-952AE504C487}"/>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F8527684-5CE4-6E42-B697-1AFD498922D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a:t>Kapitelavsnitt 2</a:t>
            </a:r>
          </a:p>
        </p:txBody>
      </p:sp>
    </p:spTree>
    <p:extLst>
      <p:ext uri="{BB962C8B-B14F-4D97-AF65-F5344CB8AC3E}">
        <p14:creationId xmlns:p14="http://schemas.microsoft.com/office/powerpoint/2010/main" val="1425279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a:t>Kapitelavsnitt 1</a:t>
            </a:r>
          </a:p>
        </p:txBody>
      </p:sp>
    </p:spTree>
    <p:extLst>
      <p:ext uri="{BB962C8B-B14F-4D97-AF65-F5344CB8AC3E}">
        <p14:creationId xmlns:p14="http://schemas.microsoft.com/office/powerpoint/2010/main" val="342007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1601685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1719549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3052440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BFD1002-3AE4-274D-A3F4-F792A6508D7B}"/>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84ADB83-AACF-E74F-B97D-DE6FBC2A61DE}"/>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3436052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3_Rubrik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46B33DE-17B6-BF47-B65F-F62E8FBFFFD8}"/>
              </a:ext>
            </a:extLst>
          </p:cNvPr>
          <p:cNvSpPr/>
          <p:nvPr userDrawn="1"/>
        </p:nvSpPr>
        <p:spPr>
          <a:xfrm>
            <a:off x="0" y="-2"/>
            <a:ext cx="9906000"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562100" y="3088525"/>
            <a:ext cx="6781799" cy="1166779"/>
          </a:xfrm>
        </p:spPr>
        <p:txBody>
          <a:bodyPr>
            <a:normAutofit/>
          </a:bodyPr>
          <a:lstStyle>
            <a:lvl1pPr marL="0" indent="0" algn="ctr">
              <a:buNone/>
              <a:defRPr sz="2400" b="0">
                <a:solidFill>
                  <a:schemeClr val="bg1"/>
                </a:solidFill>
                <a:latin typeface="+mn-lt"/>
                <a:ea typeface="Verdana" panose="020B060403050404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628775" y="1663044"/>
            <a:ext cx="6781800" cy="1166779"/>
          </a:xfrm>
        </p:spPr>
        <p:txBody>
          <a:bodyPr anchor="b">
            <a:normAutofit/>
          </a:bodyPr>
          <a:lstStyle>
            <a:lvl1pPr algn="ctr">
              <a:defRPr sz="3600" b="1" i="0">
                <a:solidFill>
                  <a:schemeClr val="bg1"/>
                </a:solidFill>
                <a:latin typeface="+mj-lt"/>
                <a:cs typeface="Arial" panose="020B0604020202020204" pitchFamily="34" charset="0"/>
              </a:defRPr>
            </a:lvl1pPr>
          </a:lstStyle>
          <a:p>
            <a:r>
              <a:rPr lang="sv-SE"/>
              <a:t>Rubrik för rapport</a:t>
            </a:r>
          </a:p>
        </p:txBody>
      </p:sp>
      <p:pic>
        <p:nvPicPr>
          <p:cNvPr id="5" name="Bildobjekt 4">
            <a:extLst>
              <a:ext uri="{FF2B5EF4-FFF2-40B4-BE49-F238E27FC236}">
                <a16:creationId xmlns:a16="http://schemas.microsoft.com/office/drawing/2014/main" id="{904B1840-2191-3D69-A88D-8E58F4DA3034}"/>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1328488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a:t>Kapitelavsnitt 1</a:t>
            </a:r>
          </a:p>
        </p:txBody>
      </p:sp>
    </p:spTree>
    <p:extLst>
      <p:ext uri="{BB962C8B-B14F-4D97-AF65-F5344CB8AC3E}">
        <p14:creationId xmlns:p14="http://schemas.microsoft.com/office/powerpoint/2010/main" val="2910171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1211450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9210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3207346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C7D7252-525E-BF4D-BCB1-B49DDEC2D6FF}"/>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A2D7853-23A8-6E40-974C-BFCE653F5F1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626562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a:t>Kapitelavsnitt 1</a:t>
            </a:r>
          </a:p>
        </p:txBody>
      </p:sp>
    </p:spTree>
    <p:extLst>
      <p:ext uri="{BB962C8B-B14F-4D97-AF65-F5344CB8AC3E}">
        <p14:creationId xmlns:p14="http://schemas.microsoft.com/office/powerpoint/2010/main" val="3268217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3269303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3782634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2004457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E5629219-45CB-4540-BA1E-8F817DCF93A0}"/>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EE518F1-2EA3-0C45-B1C6-BFD09739AA25}"/>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4101129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3597994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a:t>Kapitelavsnitt 1</a:t>
            </a:r>
          </a:p>
        </p:txBody>
      </p:sp>
    </p:spTree>
    <p:extLst>
      <p:ext uri="{BB962C8B-B14F-4D97-AF65-F5344CB8AC3E}">
        <p14:creationId xmlns:p14="http://schemas.microsoft.com/office/powerpoint/2010/main" val="3953198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1"/>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1078495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1475052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1699405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Alternativ bild">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6BF409F0-F454-D648-ABEC-DDDFB770FBED}"/>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FA2E6CEA-7338-6843-A9AA-8D3D06B5FC06}"/>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70B4B28A-DD6D-4941-A438-D37D93C8004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3" name="Platshållare för bild 2">
            <a:extLst>
              <a:ext uri="{FF2B5EF4-FFF2-40B4-BE49-F238E27FC236}">
                <a16:creationId xmlns:a16="http://schemas.microsoft.com/office/drawing/2014/main" id="{71BF09BB-538B-F54B-A6FA-26CD048B008D}"/>
              </a:ext>
            </a:extLst>
          </p:cNvPr>
          <p:cNvSpPr>
            <a:spLocks noGrp="1"/>
          </p:cNvSpPr>
          <p:nvPr>
            <p:ph type="pic" idx="1"/>
          </p:nvPr>
        </p:nvSpPr>
        <p:spPr>
          <a:xfrm>
            <a:off x="4211341" y="987428"/>
            <a:ext cx="5014913"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BF89B414-A9D1-3B4B-A443-E6DC5C99FCAF}"/>
              </a:ext>
            </a:extLst>
          </p:cNvPr>
          <p:cNvSpPr>
            <a:spLocks noGrp="1"/>
          </p:cNvSpPr>
          <p:nvPr>
            <p:ph type="body" sz="half" idx="2"/>
          </p:nvPr>
        </p:nvSpPr>
        <p:spPr>
          <a:xfrm>
            <a:off x="682329" y="2057400"/>
            <a:ext cx="3194943"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sv-SE"/>
              <a:t>Klicka här för att ändra format på bakgrundstexten</a:t>
            </a:r>
          </a:p>
        </p:txBody>
      </p:sp>
      <p:sp>
        <p:nvSpPr>
          <p:cNvPr id="2" name="Rubrik 1">
            <a:extLst>
              <a:ext uri="{FF2B5EF4-FFF2-40B4-BE49-F238E27FC236}">
                <a16:creationId xmlns:a16="http://schemas.microsoft.com/office/drawing/2014/main" id="{85BFC5F2-13D6-064D-9D87-09BF0211A8D9}"/>
              </a:ext>
            </a:extLst>
          </p:cNvPr>
          <p:cNvSpPr>
            <a:spLocks noGrp="1"/>
          </p:cNvSpPr>
          <p:nvPr>
            <p:ph type="title"/>
          </p:nvPr>
        </p:nvSpPr>
        <p:spPr>
          <a:xfrm>
            <a:off x="682329" y="457200"/>
            <a:ext cx="3194943" cy="1600200"/>
          </a:xfrm>
        </p:spPr>
        <p:txBody>
          <a:bodyPr anchor="b"/>
          <a:lstStyle>
            <a:lvl1pPr>
              <a:defRPr sz="3200"/>
            </a:lvl1pPr>
          </a:lstStyle>
          <a:p>
            <a:r>
              <a:rPr lang="sv-SE"/>
              <a:t>Klicka här för att ändra mall för rubrikformat</a:t>
            </a:r>
          </a:p>
        </p:txBody>
      </p:sp>
    </p:spTree>
    <p:extLst>
      <p:ext uri="{BB962C8B-B14F-4D97-AF65-F5344CB8AC3E}">
        <p14:creationId xmlns:p14="http://schemas.microsoft.com/office/powerpoint/2010/main" val="1127313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B06DD1E4-901E-3340-9FD2-14A78887B384}"/>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C950A1F8-9E83-BF49-B74A-90C3EB34A3E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BD0FB256-BB54-F244-AFC2-022D7D0B819B}"/>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3" name="Platshållare för lodrät text 2">
            <a:extLst>
              <a:ext uri="{FF2B5EF4-FFF2-40B4-BE49-F238E27FC236}">
                <a16:creationId xmlns:a16="http://schemas.microsoft.com/office/drawing/2014/main" id="{58C9FE93-8779-0848-B602-893F30EF3F0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14BCE9E8-A617-954D-86AB-C99ECEF2463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363808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50B2F46-354A-3B41-979A-7FFCADCCF81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5" name="Platshållare för sidfot 4">
            <a:extLst>
              <a:ext uri="{FF2B5EF4-FFF2-40B4-BE49-F238E27FC236}">
                <a16:creationId xmlns:a16="http://schemas.microsoft.com/office/drawing/2014/main" id="{DCBA30F8-E2B9-D945-9A0D-6377D7BD37AC}"/>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6191F28-3B57-FE4B-9743-A0F12AF5E2A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3" name="Platshållare för lodrät text 2">
            <a:extLst>
              <a:ext uri="{FF2B5EF4-FFF2-40B4-BE49-F238E27FC236}">
                <a16:creationId xmlns:a16="http://schemas.microsoft.com/office/drawing/2014/main" id="{1AF71305-B99A-AD44-96DD-717909CF24A4}"/>
              </a:ext>
            </a:extLst>
          </p:cNvPr>
          <p:cNvSpPr>
            <a:spLocks noGrp="1"/>
          </p:cNvSpPr>
          <p:nvPr>
            <p:ph type="body" orient="vert" idx="1"/>
          </p:nvPr>
        </p:nvSpPr>
        <p:spPr>
          <a:xfrm>
            <a:off x="681037" y="365125"/>
            <a:ext cx="6284119"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Lodrät rubrik 1">
            <a:extLst>
              <a:ext uri="{FF2B5EF4-FFF2-40B4-BE49-F238E27FC236}">
                <a16:creationId xmlns:a16="http://schemas.microsoft.com/office/drawing/2014/main" id="{C7D7DD6F-9D58-C54F-824F-128EA17883F9}"/>
              </a:ext>
            </a:extLst>
          </p:cNvPr>
          <p:cNvSpPr>
            <a:spLocks noGrp="1"/>
          </p:cNvSpPr>
          <p:nvPr>
            <p:ph type="title" orient="vert"/>
          </p:nvPr>
        </p:nvSpPr>
        <p:spPr>
          <a:xfrm>
            <a:off x="7088981" y="365125"/>
            <a:ext cx="2135981" cy="5811838"/>
          </a:xfrm>
        </p:spPr>
        <p:txBody>
          <a:bodyPr vert="eaVert"/>
          <a:lstStyle/>
          <a:p>
            <a:r>
              <a:rPr lang="sv-SE"/>
              <a:t>Klicka här för att ändra mall för rubrikformat</a:t>
            </a:r>
          </a:p>
        </p:txBody>
      </p:sp>
    </p:spTree>
    <p:extLst>
      <p:ext uri="{BB962C8B-B14F-4D97-AF65-F5344CB8AC3E}">
        <p14:creationId xmlns:p14="http://schemas.microsoft.com/office/powerpoint/2010/main" val="2009555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8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9"/>
            <a:ext cx="5995737" cy="1166779"/>
          </a:xfrm>
        </p:spPr>
        <p:txBody>
          <a:bodyPr>
            <a:normAutofit/>
          </a:bodyPr>
          <a:lstStyle>
            <a:lvl1pPr marL="0" indent="0" algn="ctr">
              <a:buNone/>
              <a:defRPr sz="2400" b="0">
                <a:solidFill>
                  <a:schemeClr val="accent2">
                    <a:lumMod val="50000"/>
                  </a:schemeClr>
                </a:solidFill>
                <a:latin typeface="Arial" panose="020B060402020202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099" y="1548442"/>
            <a:ext cx="6781800" cy="1166779"/>
          </a:xfrm>
        </p:spPr>
        <p:txBody>
          <a:bodyPr anchor="b">
            <a:normAutofit/>
          </a:bodyPr>
          <a:lstStyle>
            <a:lvl1pPr algn="ctr">
              <a:defRPr sz="3600" b="1" i="0">
                <a:solidFill>
                  <a:schemeClr val="accent2">
                    <a:lumMod val="50000"/>
                  </a:schemeClr>
                </a:solidFill>
                <a:latin typeface="Arial Black" panose="020B0604020202020204" pitchFamily="34" charset="0"/>
                <a:cs typeface="Arial Black" panose="020B0604020202020204" pitchFamily="34" charset="0"/>
              </a:defRPr>
            </a:lvl1pPr>
          </a:lstStyle>
          <a:p>
            <a:r>
              <a:rPr lang="sv-SE"/>
              <a:t>Rubrik för rapport</a:t>
            </a:r>
          </a:p>
        </p:txBody>
      </p:sp>
      <p:pic>
        <p:nvPicPr>
          <p:cNvPr id="11" name="Bildobjekt 10">
            <a:extLst>
              <a:ext uri="{FF2B5EF4-FFF2-40B4-BE49-F238E27FC236}">
                <a16:creationId xmlns:a16="http://schemas.microsoft.com/office/drawing/2014/main" id="{197D78E4-A7B2-2048-B372-51728F09994A}"/>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3588300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Kapitelsida">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D6D6C94-7CE0-EA43-9911-585A2EF3E69E}"/>
              </a:ext>
              <a:ext uri="{C183D7F6-B498-43B3-948B-1728B52AA6E4}">
                <adec:decorative xmlns:adec="http://schemas.microsoft.com/office/drawing/2017/decorative" val="1"/>
              </a:ext>
            </a:extLst>
          </p:cNvPr>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CB3C34F8-CF01-9045-B1F3-CB284842EBCF}"/>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74AE863F-9683-3B44-9C13-3A81F897D973}"/>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E3C506DC-D549-A34C-A913-B0245783E136}"/>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ubrik 1">
            <a:extLst>
              <a:ext uri="{FF2B5EF4-FFF2-40B4-BE49-F238E27FC236}">
                <a16:creationId xmlns:a16="http://schemas.microsoft.com/office/drawing/2014/main" id="{846F9607-EC5F-6642-A2BA-E01E9308CEC6}"/>
              </a:ext>
            </a:extLst>
          </p:cNvPr>
          <p:cNvSpPr>
            <a:spLocks noGrp="1"/>
          </p:cNvSpPr>
          <p:nvPr>
            <p:ph type="title" hasCustomPrompt="1"/>
          </p:nvPr>
        </p:nvSpPr>
        <p:spPr>
          <a:xfrm>
            <a:off x="490890" y="469170"/>
            <a:ext cx="8877072" cy="907193"/>
          </a:xfrm>
        </p:spPr>
        <p:txBody>
          <a:bodyPr/>
          <a:lstStyle>
            <a:lvl1pPr>
              <a:defRPr>
                <a:solidFill>
                  <a:schemeClr val="accent2">
                    <a:lumMod val="50000"/>
                  </a:schemeClr>
                </a:solidFill>
              </a:defRPr>
            </a:lvl1pPr>
          </a:lstStyle>
          <a:p>
            <a:r>
              <a:rPr lang="sv-SE"/>
              <a:t>Kapitelavsnitt</a:t>
            </a:r>
          </a:p>
        </p:txBody>
      </p:sp>
      <p:pic>
        <p:nvPicPr>
          <p:cNvPr id="8" name="Bildobjekt 7">
            <a:extLst>
              <a:ext uri="{FF2B5EF4-FFF2-40B4-BE49-F238E27FC236}">
                <a16:creationId xmlns:a16="http://schemas.microsoft.com/office/drawing/2014/main" id="{926483B5-64DD-6F45-B569-5A8C5A150750}"/>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500686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4234811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 2 kolumner ">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727859C-5D3B-8540-8C05-17D90D6C5433}"/>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Rubrik 1">
            <a:extLst>
              <a:ext uri="{FF2B5EF4-FFF2-40B4-BE49-F238E27FC236}">
                <a16:creationId xmlns:a16="http://schemas.microsoft.com/office/drawing/2014/main" id="{32330622-E7E6-3042-A2BD-CA5B840A4824}"/>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2353408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rubrik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2FE721F-116A-014A-9C40-A95D48BE06AB}"/>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a:t>
            </a:r>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2026-02-23</a:t>
            </a:fld>
            <a:r>
              <a:rPr lang="sv-SE"/>
              <a:t> |</a:t>
            </a:r>
          </a:p>
        </p:txBody>
      </p:sp>
      <p:sp>
        <p:nvSpPr>
          <p:cNvPr id="12" name="Platshållare för innehåll 3">
            <a:extLst>
              <a:ext uri="{FF2B5EF4-FFF2-40B4-BE49-F238E27FC236}">
                <a16:creationId xmlns:a16="http://schemas.microsoft.com/office/drawing/2014/main" id="{FC02C5CD-9879-D345-997D-DB8FBD3AABB4}"/>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a:t>Grafrubriker</a:t>
            </a:r>
          </a:p>
        </p:txBody>
      </p:sp>
      <p:sp>
        <p:nvSpPr>
          <p:cNvPr id="9" name="Platshållare för innehåll 2">
            <a:extLst>
              <a:ext uri="{FF2B5EF4-FFF2-40B4-BE49-F238E27FC236}">
                <a16:creationId xmlns:a16="http://schemas.microsoft.com/office/drawing/2014/main" id="{558F1EF2-B929-EA4F-A0B6-937385C9720A}"/>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a:t>Bara grafer</a:t>
            </a:r>
          </a:p>
        </p:txBody>
      </p:sp>
    </p:spTree>
    <p:extLst>
      <p:ext uri="{BB962C8B-B14F-4D97-AF65-F5344CB8AC3E}">
        <p14:creationId xmlns:p14="http://schemas.microsoft.com/office/powerpoint/2010/main" val="1413491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cialsida">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E86A45-89C2-2949-B13B-327C2CBEDAF4}"/>
              </a:ext>
              <a:ext uri="{C183D7F6-B498-43B3-948B-1728B52AA6E4}">
                <adec:decorative xmlns:adec="http://schemas.microsoft.com/office/drawing/2017/decorative" val="1"/>
              </a:ext>
            </a:extLst>
          </p:cNvPr>
          <p:cNvSpPr/>
          <p:nvPr userDrawn="1"/>
        </p:nvSpPr>
        <p:spPr>
          <a:xfrm>
            <a:off x="5271316" y="0"/>
            <a:ext cx="463468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vl3pPr>
              <a:defRPr sz="1400"/>
            </a:lvl3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3" name="Rubrik 1">
            <a:extLst>
              <a:ext uri="{FF2B5EF4-FFF2-40B4-BE49-F238E27FC236}">
                <a16:creationId xmlns:a16="http://schemas.microsoft.com/office/drawing/2014/main" id="{E935FCA6-166B-6C4A-A736-31009CD17F99}"/>
              </a:ext>
            </a:extLst>
          </p:cNvPr>
          <p:cNvSpPr>
            <a:spLocks noGrp="1"/>
          </p:cNvSpPr>
          <p:nvPr>
            <p:ph type="title" hasCustomPrompt="1"/>
          </p:nvPr>
        </p:nvSpPr>
        <p:spPr>
          <a:xfrm>
            <a:off x="490890" y="469170"/>
            <a:ext cx="8877072" cy="907193"/>
          </a:xfrm>
        </p:spPr>
        <p:txBody>
          <a:bodyPr/>
          <a:lstStyle/>
          <a:p>
            <a:r>
              <a:rPr lang="sv-SE" err="1"/>
              <a:t>Specialsida</a:t>
            </a:r>
            <a:endParaRPr lang="sv-SE"/>
          </a:p>
        </p:txBody>
      </p:sp>
    </p:spTree>
    <p:extLst>
      <p:ext uri="{BB962C8B-B14F-4D97-AF65-F5344CB8AC3E}">
        <p14:creationId xmlns:p14="http://schemas.microsoft.com/office/powerpoint/2010/main" val="1368715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a:t>Kapitelavsnitt 2</a:t>
            </a:r>
          </a:p>
        </p:txBody>
      </p:sp>
      <p:pic>
        <p:nvPicPr>
          <p:cNvPr id="3" name="Bildobjekt 2">
            <a:extLst>
              <a:ext uri="{FF2B5EF4-FFF2-40B4-BE49-F238E27FC236}">
                <a16:creationId xmlns:a16="http://schemas.microsoft.com/office/drawing/2014/main" id="{6D05FA68-067B-0361-E421-46C2C82F9541}"/>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95236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a:t>Kapitelavsnitt 1</a:t>
            </a:r>
          </a:p>
        </p:txBody>
      </p:sp>
    </p:spTree>
    <p:extLst>
      <p:ext uri="{BB962C8B-B14F-4D97-AF65-F5344CB8AC3E}">
        <p14:creationId xmlns:p14="http://schemas.microsoft.com/office/powerpoint/2010/main" val="972125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 Type="http://schemas.openxmlformats.org/officeDocument/2006/relationships/slideLayout" Target="../slideLayouts/slideLayout2.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 Type="http://schemas.openxmlformats.org/officeDocument/2006/relationships/slideLayout" Target="../slideLayouts/slideLayout3.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theme" Target="../theme/theme1.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theme" Target="../theme/theme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2026-02-23</a:t>
            </a:fld>
            <a:r>
              <a:rPr lang="sv-SE"/>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a:t>Rubrik</a:t>
            </a:r>
            <a:br>
              <a:rPr lang="sv-SE"/>
            </a:br>
            <a:r>
              <a:rPr lang="sv-SE"/>
              <a:t>Enkätfabriken</a:t>
            </a:r>
          </a:p>
        </p:txBody>
      </p:sp>
    </p:spTree>
    <p:extLst>
      <p:ext uri="{BB962C8B-B14F-4D97-AF65-F5344CB8AC3E}">
        <p14:creationId xmlns:p14="http://schemas.microsoft.com/office/powerpoint/2010/main" val="3595170883"/>
      </p:ext>
    </p:extLst>
  </p:cSld>
  <p:clrMap bg1="lt1" tx1="dk1" bg2="lt2" tx2="dk2" accent1="accent1" accent2="accent2" accent3="accent3" accent4="accent4" accent5="accent5" accent6="accent6" hlink="hlink" folHlink="folHlink"/>
  <p:sldLayoutIdLst>
    <p:sldLayoutId id="2147483649" r:id="rId1"/>
    <p:sldLayoutId id="2147483696" r:id="rId2"/>
    <p:sldLayoutId id="2147483665" r:id="rId3"/>
    <p:sldLayoutId id="2147483653" r:id="rId4"/>
    <p:sldLayoutId id="2147483652" r:id="rId5"/>
    <p:sldLayoutId id="2147483660" r:id="rId6"/>
    <p:sldLayoutId id="2147483673" r:id="rId7"/>
    <p:sldLayoutId id="2147483695" r:id="rId8"/>
    <p:sldLayoutId id="2147483674" r:id="rId9"/>
    <p:sldLayoutId id="2147483678" r:id="rId10"/>
    <p:sldLayoutId id="2147483663" r:id="rId11"/>
    <p:sldLayoutId id="2147483666" r:id="rId12"/>
    <p:sldLayoutId id="2147483667" r:id="rId13"/>
    <p:sldLayoutId id="2147483697" r:id="rId14"/>
    <p:sldLayoutId id="2147483687" r:id="rId15"/>
    <p:sldLayoutId id="2147483688" r:id="rId16"/>
    <p:sldLayoutId id="2147483679" r:id="rId17"/>
    <p:sldLayoutId id="2147483683" r:id="rId18"/>
    <p:sldLayoutId id="2147483698" r:id="rId19"/>
    <p:sldLayoutId id="2147483689" r:id="rId20"/>
    <p:sldLayoutId id="2147483692" r:id="rId21"/>
    <p:sldLayoutId id="2147483680" r:id="rId22"/>
    <p:sldLayoutId id="2147483684" r:id="rId23"/>
    <p:sldLayoutId id="2147483699" r:id="rId24"/>
    <p:sldLayoutId id="2147483690" r:id="rId25"/>
    <p:sldLayoutId id="2147483693" r:id="rId26"/>
    <p:sldLayoutId id="2147483681" r:id="rId27"/>
    <p:sldLayoutId id="2147483685" r:id="rId28"/>
    <p:sldLayoutId id="2147483700" r:id="rId29"/>
    <p:sldLayoutId id="2147483691" r:id="rId30"/>
    <p:sldLayoutId id="2147483694" r:id="rId31"/>
    <p:sldLayoutId id="2147483682" r:id="rId32"/>
    <p:sldLayoutId id="2147483686" r:id="rId33"/>
    <p:sldLayoutId id="2147483657" r:id="rId34"/>
    <p:sldLayoutId id="2147483658" r:id="rId35"/>
    <p:sldLayoutId id="2147483659" r:id="rId3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2BEE100-A72E-F145-9741-8B2DDB93B54F}"/>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17833" y="6236704"/>
            <a:ext cx="1372184" cy="432383"/>
          </a:xfrm>
          <a:prstGeom prst="rect">
            <a:avLst/>
          </a:prstGeom>
        </p:spPr>
      </p:pic>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2026-02-23</a:t>
            </a:fld>
            <a:r>
              <a:rPr lang="sv-SE"/>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a:t>Rubrik</a:t>
            </a:r>
            <a:br>
              <a:rPr lang="sv-SE"/>
            </a:br>
            <a:r>
              <a:rPr lang="sv-SE"/>
              <a:t>Enkätfabriken</a:t>
            </a:r>
          </a:p>
        </p:txBody>
      </p:sp>
    </p:spTree>
    <p:extLst>
      <p:ext uri="{BB962C8B-B14F-4D97-AF65-F5344CB8AC3E}">
        <p14:creationId xmlns:p14="http://schemas.microsoft.com/office/powerpoint/2010/main" val="2238401301"/>
      </p:ext>
    </p:extLst>
  </p:cSld>
  <p:clrMap bg1="lt1" tx1="dk1" bg2="lt2" tx2="dk2" accent1="accent1" accent2="accent2" accent3="accent3" accent4="accent4" accent5="accent5" accent6="accent6" hlink="hlink" folHlink="folHlink"/>
  <p:sldLayoutIdLst>
    <p:sldLayoutId id="2147483740" r:id="rId1"/>
    <p:sldLayoutId id="2147483741"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chart" Target="../charts/char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chart" Target="../charts/chart3.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chart" Target="../charts/chart5.xml"/><Relationship Id="rId4" Type="http://schemas.openxmlformats.org/officeDocument/2006/relationships/chart" Target="../charts/chart6.xml"/><Relationship Id="rId5" Type="http://schemas.openxmlformats.org/officeDocument/2006/relationships/chart" Target="../charts/char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chart" Target="../charts/chart8.xml"/><Relationship Id="rId4" Type="http://schemas.openxmlformats.org/officeDocument/2006/relationships/chart" Target="../charts/chart9.xml"/><Relationship Id="rId5" Type="http://schemas.openxmlformats.org/officeDocument/2006/relationships/chart" Target="../charts/char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chart" Target="../charts/char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chart" Target="../charts/chart12.xml"/><Relationship Id="rId4" Type="http://schemas.openxmlformats.org/officeDocument/2006/relationships/chart" Target="../charts/char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chart" Target="../charts/chart14.xml"/><Relationship Id="rId4" Type="http://schemas.openxmlformats.org/officeDocument/2006/relationships/chart" Target="../charts/char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chart" Target="../charts/chart16.xml"/><Relationship Id="rId4" Type="http://schemas.openxmlformats.org/officeDocument/2006/relationships/chart" Target="../charts/chart17.xml"/><Relationship Id="rId5" Type="http://schemas.openxmlformats.org/officeDocument/2006/relationships/chart" Target="../charts/char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chart" Target="../charts/char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chart" Target="../charts/char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chart" Target="../charts/char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chart" Target="../charts/char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enkatfabriken.s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DD139736-3EB6-834A-9491-8FA763A59794}"/>
              </a:ext>
            </a:extLst>
          </p:cNvPr>
          <p:cNvSpPr>
            <a:spLocks noGrp="1"/>
          </p:cNvSpPr>
          <p:nvPr>
            <p:ph type="subTitle" idx="1"/>
          </p:nvPr>
        </p:nvSpPr>
        <p:spPr/>
        <p:txBody>
          <a:bodyPr anchor="t">
            <a:normAutofit/>
          </a:bodyPr>
          <a:lstStyle/>
          <a:p>
            <a:r>
              <a:rPr lang="sv-SE"/>
              <a:t>Kumla familjecentral</a:t>
            </a:r>
          </a:p>
        </p:txBody>
      </p:sp>
      <p:sp>
        <p:nvSpPr>
          <p:cNvPr id="2" name="Rubrik 1">
            <a:extLst>
              <a:ext uri="{FF2B5EF4-FFF2-40B4-BE49-F238E27FC236}">
                <a16:creationId xmlns:a16="http://schemas.microsoft.com/office/drawing/2014/main" id="{B4CDA959-F182-8C4F-9624-673179E93A8F}"/>
              </a:ext>
            </a:extLst>
          </p:cNvPr>
          <p:cNvSpPr>
            <a:spLocks noGrp="1"/>
          </p:cNvSpPr>
          <p:nvPr>
            <p:ph type="ctrTitle"/>
          </p:nvPr>
        </p:nvSpPr>
        <p:spPr/>
        <p:txBody>
          <a:bodyPr anchor="b">
            <a:normAutofit/>
          </a:bodyPr>
          <a:lstStyle/>
          <a:p>
            <a:r>
              <a:rPr lang="sv-SE"/>
              <a:t>Enkät på familjecentraler</a:t>
            </a:r>
          </a:p>
        </p:txBody>
      </p:sp>
    </p:spTree>
    <p:extLst>
      <p:ext uri="{BB962C8B-B14F-4D97-AF65-F5344CB8AC3E}">
        <p14:creationId xmlns:p14="http://schemas.microsoft.com/office/powerpoint/2010/main" val="1892622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Samordnare</a:t>
            </a:r>
          </a:p>
        </p:txBody>
      </p:sp>
      <p:sp>
        <p:nvSpPr>
          <p:cNvPr id="5" name="Platshållare för text 4">
            <a:extLst>
              <a:ext uri="{FF2B5EF4-FFF2-40B4-BE49-F238E27FC236}">
                <a16:creationId xmlns:a16="http://schemas.microsoft.com/office/drawing/2014/main" id="{BC5AEEE7-2612-5D32-A21B-F087174CDA84}"/>
              </a:ext>
            </a:extLst>
          </p:cNvPr>
          <p:cNvSpPr>
            <a:spLocks noGrp="1"/>
          </p:cNvSpPr>
          <p:nvPr>
            <p:ph type="body" sz="quarter" idx="3"/>
          </p:nvPr>
        </p:nvSpPr>
        <p:spPr>
          <a:xfrm>
            <a:off x="477242" y="3309487"/>
            <a:ext cx="7432986" cy="578167"/>
          </a:xfrm>
        </p:spPr>
        <p:txBody>
          <a:bodyPr>
            <a:normAutofit/>
          </a:bodyPr>
          <a:lstStyle/>
          <a:p>
            <a:r>
              <a:rPr lang="sv-SE" sz="1600" b="0"/>
              <a:t>Vilken verksamhet tillhör samordnaren?</a:t>
            </a:r>
          </a:p>
        </p:txBody>
      </p:sp>
      <p:graphicFrame>
        <p:nvGraphicFramePr>
          <p:cNvPr id="8" name="Tabell 7">
            <a:extLst>
              <a:ext uri="{FF2B5EF4-FFF2-40B4-BE49-F238E27FC236}">
                <a16:creationId xmlns:a16="http://schemas.microsoft.com/office/drawing/2014/main" id="{A4B0EFFE-DF8B-62DA-38AB-F741C368D4F7}"/>
              </a:ext>
            </a:extLst>
          </p:cNvPr>
          <p:cNvGraphicFramePr>
            <a:graphicFrameLocks noGrp="1"/>
          </p:cNvGraphicFramePr>
          <p:nvPr>
            <p:extLst>
              <p:ext uri="{D42A27DB-BD31-4B8C-83A1-F6EECF244321}">
                <p14:modId xmlns:p14="http://schemas.microsoft.com/office/powerpoint/2010/main" val="3842578829"/>
              </p:ext>
            </p:extLst>
          </p:nvPr>
        </p:nvGraphicFramePr>
        <p:xfrm>
          <a:off x="477242" y="1376363"/>
          <a:ext cx="9007200" cy="121859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484418838"/>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a:t>
                      </a:r>
                    </a:p>
                  </a:txBody>
                  <a:tcPr anchor="ctr"/>
                </a:tc>
                <a:tc>
                  <a:txBody>
                    <a:bodyPr/>
                    <a:lstStyle/>
                    <a:p>
                      <a:r>
                        <a:rPr lang="sv-SE" sz="1200"/>
                        <a:t>50 %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22 %</a:t>
                      </a:r>
                    </a:p>
                  </a:txBody>
                  <a:tcPr anchor="ctr"/>
                </a:tc>
                <a:extLst>
                  <a:ext uri="{0D108BD9-81ED-4DB2-BD59-A6C34878D82A}">
                    <a16:rowId xmlns:a16="http://schemas.microsoft.com/office/drawing/2014/main" val="2180593050"/>
                  </a:ext>
                </a:extLst>
              </a:tr>
            </a:tbl>
          </a:graphicData>
        </a:graphic>
      </p:graphicFrame>
      <p:sp>
        <p:nvSpPr>
          <p:cNvPr id="7" name="textruta 6">
            <a:extLst>
              <a:ext uri="{FF2B5EF4-FFF2-40B4-BE49-F238E27FC236}">
                <a16:creationId xmlns:a16="http://schemas.microsoft.com/office/drawing/2014/main" id="{74C1AD6D-03D6-3977-BDE0-0F16B8E4CF3E}"/>
              </a:ext>
            </a:extLst>
          </p:cNvPr>
          <p:cNvSpPr txBox="1"/>
          <p:nvPr/>
        </p:nvSpPr>
        <p:spPr>
          <a:xfrm>
            <a:off x="477242" y="3733765"/>
            <a:ext cx="3805392" cy="307777"/>
          </a:xfrm>
          <a:prstGeom prst="rect">
            <a:avLst/>
          </a:prstGeom>
          <a:noFill/>
        </p:spPr>
        <p:txBody>
          <a:bodyPr wrap="square">
            <a:spAutoFit/>
          </a:bodyPr>
          <a:lstStyle/>
          <a:p>
            <a:r>
              <a:rPr lang="sv-SE" sz="1400"/>
              <a:t>Öppen förskola</a:t>
            </a:r>
          </a:p>
        </p:txBody>
      </p:sp>
    </p:spTree>
    <p:extLst>
      <p:ext uri="{BB962C8B-B14F-4D97-AF65-F5344CB8AC3E}">
        <p14:creationId xmlns:p14="http://schemas.microsoft.com/office/powerpoint/2010/main" val="447897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Tider</a:t>
            </a:r>
          </a:p>
        </p:txBody>
      </p:sp>
      <p:graphicFrame>
        <p:nvGraphicFramePr>
          <p:cNvPr id="4" name="Tabell 7">
            <a:extLst>
              <a:ext uri="{FF2B5EF4-FFF2-40B4-BE49-F238E27FC236}">
                <a16:creationId xmlns:a16="http://schemas.microsoft.com/office/drawing/2014/main" id="{3758FE5F-8B10-4BC7-0A2F-B7018B305208}"/>
              </a:ext>
            </a:extLst>
          </p:cNvPr>
          <p:cNvGraphicFramePr>
            <a:graphicFrameLocks noGrp="1"/>
          </p:cNvGraphicFramePr>
          <p:nvPr>
            <p:extLst>
              <p:ext uri="{D42A27DB-BD31-4B8C-83A1-F6EECF244321}">
                <p14:modId xmlns:p14="http://schemas.microsoft.com/office/powerpoint/2010/main" val="1609609587"/>
              </p:ext>
            </p:extLst>
          </p:nvPr>
        </p:nvGraphicFramePr>
        <p:xfrm>
          <a:off x="477241" y="1376363"/>
          <a:ext cx="9007200" cy="268163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102683284"/>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i regionen</a:t>
                      </a:r>
                    </a:p>
                  </a:txBody>
                  <a:tcPr anchor="ctr"/>
                </a:tc>
                <a:extLst>
                  <a:ext uri="{0D108BD9-81ED-4DB2-BD59-A6C34878D82A}">
                    <a16:rowId xmlns:a16="http://schemas.microsoft.com/office/drawing/2014/main" val="14081197"/>
                  </a:ext>
                </a:extLst>
              </a:tr>
              <a:tr h="214132">
                <a:tc>
                  <a:txBody>
                    <a:bodyPr/>
                    <a:lstStyle/>
                    <a:p>
                      <a:r>
                        <a:rPr lang="sv-SE" sz="1200"/>
                        <a:t>Hur många timmar/år träffas familjecentralens ledning/styrgrupp?</a:t>
                      </a:r>
                    </a:p>
                  </a:txBody>
                  <a:tcPr anchor="ctr"/>
                </a:tc>
                <a:tc>
                  <a:txBody>
                    <a:bodyPr/>
                    <a:lstStyle/>
                    <a:p>
                      <a:r>
                        <a:rPr lang="sv-SE" sz="1200"/>
                        <a:t>4</a:t>
                      </a:r>
                    </a:p>
                  </a:txBody>
                  <a:tcPr anchor="ctr"/>
                </a:tc>
                <a:tc>
                  <a:txBody>
                    <a:bodyPr/>
                    <a:lstStyle/>
                    <a:p>
                      <a:r>
                        <a:rPr lang="sv-SE" sz="1200"/>
                        <a:t>8</a:t>
                      </a:r>
                    </a:p>
                  </a:txBody>
                  <a:tcPr anchor="ctr"/>
                </a:tc>
                <a:extLst>
                  <a:ext uri="{0D108BD9-81ED-4DB2-BD59-A6C34878D82A}">
                    <a16:rowId xmlns:a16="http://schemas.microsoft.com/office/drawing/2014/main" val="2180593050"/>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Hur många timmar/vecka har alla verksamheter öppet samtidigt för barn och familj?</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15</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17</a:t>
                      </a:r>
                    </a:p>
                  </a:txBody>
                  <a:tcPr anchor="ctr"/>
                </a:tc>
                <a:extLst>
                  <a:ext uri="{0D108BD9-81ED-4DB2-BD59-A6C34878D82A}">
                    <a16:rowId xmlns:a16="http://schemas.microsoft.com/office/drawing/2014/main" val="2798328062"/>
                  </a:ext>
                </a:extLst>
              </a:tr>
              <a:tr h="214132">
                <a:tc>
                  <a:txBody>
                    <a:bodyPr/>
                    <a:lstStyle/>
                    <a:p>
                      <a:r>
                        <a:rPr lang="sv-SE" sz="1200"/>
                        <a:t>Hur många veckor har alla FC verksamheter gemensamt öppet under sommarmånaderna juni, juli och augusti?</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9</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10</a:t>
                      </a:r>
                    </a:p>
                  </a:txBody>
                  <a:tcPr anchor="ctr"/>
                </a:tc>
                <a:extLst>
                  <a:ext uri="{0D108BD9-81ED-4DB2-BD59-A6C34878D82A}">
                    <a16:rowId xmlns:a16="http://schemas.microsoft.com/office/drawing/2014/main" val="1744106752"/>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Hur många timmar/månad har ni haft för gemensamma möten på FC 2025? (ex </a:t>
                      </a:r>
                      <a:r>
                        <a:rPr kumimoji="0" lang="sv-SE" sz="1200" b="0" i="0" u="none" strike="noStrike" kern="1200" cap="none" spc="0" normalizeH="0" baseline="0" noProof="0" dirty="0" err="1">
                          <a:ln>
                            <a:noFill/>
                          </a:ln>
                          <a:solidFill>
                            <a:srgbClr val="000000"/>
                          </a:solidFill>
                          <a:effectLst/>
                          <a:uLnTx/>
                          <a:uFillTx/>
                          <a:latin typeface="Arial" panose="020B0604020202020204"/>
                          <a:ea typeface="+mn-ea"/>
                          <a:cs typeface="+mn-cs"/>
                        </a:rPr>
                        <a:t>husmöte</a:t>
                      </a: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 FC-möten eller verksamhetsmöte)</a:t>
                      </a:r>
                    </a:p>
                  </a:txBody>
                  <a:tcPr anchor="ctr"/>
                </a:tc>
                <a:tc>
                  <a:txBody>
                    <a:bodyPr/>
                    <a:lstStyle/>
                    <a:p>
                      <a:r>
                        <a:rPr lang="sv-SE" sz="1200"/>
                        <a:t>4</a:t>
                      </a:r>
                    </a:p>
                  </a:txBody>
                  <a:tcPr anchor="ctr"/>
                </a:tc>
                <a:tc>
                  <a:txBody>
                    <a:bodyPr/>
                    <a:lstStyle/>
                    <a:p>
                      <a:r>
                        <a:rPr lang="sv-SE" sz="1200"/>
                        <a:t>4</a:t>
                      </a:r>
                    </a:p>
                  </a:txBody>
                  <a:tcPr anchor="ctr"/>
                </a:tc>
                <a:extLst>
                  <a:ext uri="{0D108BD9-81ED-4DB2-BD59-A6C34878D82A}">
                    <a16:rowId xmlns:a16="http://schemas.microsoft.com/office/drawing/2014/main" val="784752275"/>
                  </a:ext>
                </a:extLst>
              </a:tr>
              <a:tr h="214132">
                <a:tc>
                  <a:txBody>
                    <a:bodyPr/>
                    <a:lstStyle/>
                    <a:p>
                      <a:r>
                        <a:rPr lang="sv-SE" sz="1200" dirty="0"/>
                        <a:t>Hur många timmar/år har ni haft gemensam tid för planerings och verksamhetsdag/ar 2025?</a:t>
                      </a:r>
                    </a:p>
                  </a:txBody>
                  <a:tcPr anchor="ctr"/>
                </a:tc>
                <a:tc>
                  <a:txBody>
                    <a:bodyPr/>
                    <a:lstStyle/>
                    <a:p>
                      <a:r>
                        <a:rPr lang="sv-SE" sz="1200"/>
                        <a:t>8</a:t>
                      </a:r>
                    </a:p>
                  </a:txBody>
                  <a:tcPr anchor="ctr"/>
                </a:tc>
                <a:tc>
                  <a:txBody>
                    <a:bodyPr/>
                    <a:lstStyle/>
                    <a:p>
                      <a:r>
                        <a:rPr lang="sv-SE" sz="1200"/>
                        <a:t>10</a:t>
                      </a:r>
                    </a:p>
                  </a:txBody>
                  <a:tcPr anchor="ctr"/>
                </a:tc>
                <a:extLst>
                  <a:ext uri="{0D108BD9-81ED-4DB2-BD59-A6C34878D82A}">
                    <a16:rowId xmlns:a16="http://schemas.microsoft.com/office/drawing/2014/main" val="1187276835"/>
                  </a:ext>
                </a:extLst>
              </a:tr>
            </a:tbl>
          </a:graphicData>
        </a:graphic>
      </p:graphicFrame>
    </p:spTree>
    <p:extLst>
      <p:ext uri="{BB962C8B-B14F-4D97-AF65-F5344CB8AC3E}">
        <p14:creationId xmlns:p14="http://schemas.microsoft.com/office/powerpoint/2010/main" val="33220433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Handledning</a:t>
            </a:r>
            <a:endParaRPr lang="sv-SE" strike="sngStrike"/>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6095008" cy="416593"/>
          </a:xfrm>
          <a:prstGeom prst="rect">
            <a:avLst/>
          </a:prstGeom>
        </p:spPr>
        <p:txBody>
          <a:bodyPr vert="horz" lIns="91440" tIns="45720" rIns="91440" bIns="45720" rtlCol="0" anchor="t">
            <a:normAutofit fontScale="925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Förekommer gemensam handledning för hela teamet på FC?</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3930122412"/>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ell 7">
            <a:extLst>
              <a:ext uri="{FF2B5EF4-FFF2-40B4-BE49-F238E27FC236}">
                <a16:creationId xmlns:a16="http://schemas.microsoft.com/office/drawing/2014/main" id="{E90CC47F-06B0-38F6-20E2-C5CAF1D58013}"/>
              </a:ext>
            </a:extLst>
          </p:cNvPr>
          <p:cNvGraphicFramePr>
            <a:graphicFrameLocks noGrp="1"/>
          </p:cNvGraphicFramePr>
          <p:nvPr>
            <p:extLst>
              <p:ext uri="{D42A27DB-BD31-4B8C-83A1-F6EECF244321}">
                <p14:modId xmlns:p14="http://schemas.microsoft.com/office/powerpoint/2010/main" val="2232697579"/>
              </p:ext>
            </p:extLst>
          </p:nvPr>
        </p:nvGraphicFramePr>
        <p:xfrm>
          <a:off x="477241" y="4387566"/>
          <a:ext cx="9007200" cy="85283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743746883"/>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i regionen</a:t>
                      </a:r>
                    </a:p>
                  </a:txBody>
                  <a:tcPr anchor="ctr"/>
                </a:tc>
                <a:extLst>
                  <a:ext uri="{0D108BD9-81ED-4DB2-BD59-A6C34878D82A}">
                    <a16:rowId xmlns:a16="http://schemas.microsoft.com/office/drawing/2014/main" val="14081197"/>
                  </a:ext>
                </a:extLst>
              </a:tr>
              <a:tr h="214132">
                <a:tc>
                  <a:txBody>
                    <a:bodyPr/>
                    <a:lstStyle/>
                    <a:p>
                      <a:r>
                        <a:rPr lang="sv-SE" sz="1200"/>
                        <a:t>Om ja: Hur många timmar/år har ni handledning?</a:t>
                      </a:r>
                    </a:p>
                  </a:txBody>
                  <a:tcPr anchor="ctr"/>
                </a:tc>
                <a:tc>
                  <a:txBody>
                    <a:bodyPr/>
                    <a:lstStyle/>
                    <a:p>
                      <a:r>
                        <a:rPr lang="sv-SE" sz="1200"/>
                        <a:t>-</a:t>
                      </a:r>
                    </a:p>
                  </a:txBody>
                  <a:tcPr anchor="ctr"/>
                </a:tc>
                <a:tc>
                  <a:txBody>
                    <a:bodyPr/>
                    <a:lstStyle/>
                    <a:p>
                      <a:r>
                        <a:rPr lang="sv-SE" sz="1200"/>
                        <a:t>9</a:t>
                      </a:r>
                    </a:p>
                  </a:txBody>
                  <a:tcPr anchor="ctr"/>
                </a:tc>
                <a:extLst>
                  <a:ext uri="{0D108BD9-81ED-4DB2-BD59-A6C34878D82A}">
                    <a16:rowId xmlns:a16="http://schemas.microsoft.com/office/drawing/2014/main" val="2180593050"/>
                  </a:ext>
                </a:extLst>
              </a:tr>
            </a:tbl>
          </a:graphicData>
        </a:graphic>
      </p:graphicFrame>
    </p:spTree>
    <p:extLst>
      <p:ext uri="{BB962C8B-B14F-4D97-AF65-F5344CB8AC3E}">
        <p14:creationId xmlns:p14="http://schemas.microsoft.com/office/powerpoint/2010/main" val="2849687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AF5B5-0E51-239E-19AF-6A8DCC9BF46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548A092-7783-AD03-943C-A2632C7B852E}"/>
              </a:ext>
            </a:extLst>
          </p:cNvPr>
          <p:cNvSpPr>
            <a:spLocks noGrp="1"/>
          </p:cNvSpPr>
          <p:nvPr>
            <p:ph type="title"/>
          </p:nvPr>
        </p:nvSpPr>
        <p:spPr>
          <a:xfrm>
            <a:off x="477242" y="441325"/>
            <a:ext cx="8543925" cy="935038"/>
          </a:xfrm>
        </p:spPr>
        <p:txBody>
          <a:bodyPr/>
          <a:lstStyle/>
          <a:p>
            <a:r>
              <a:rPr lang="sv-SE"/>
              <a:t>Gemensamma möten</a:t>
            </a:r>
          </a:p>
        </p:txBody>
      </p:sp>
      <p:sp>
        <p:nvSpPr>
          <p:cNvPr id="3" name="Platshållare för text 2">
            <a:extLst>
              <a:ext uri="{FF2B5EF4-FFF2-40B4-BE49-F238E27FC236}">
                <a16:creationId xmlns:a16="http://schemas.microsoft.com/office/drawing/2014/main" id="{16B58587-DB10-9C39-8CFA-45FEF0CDEEC2}"/>
              </a:ext>
            </a:extLst>
          </p:cNvPr>
          <p:cNvSpPr txBox="1">
            <a:spLocks/>
          </p:cNvSpPr>
          <p:nvPr/>
        </p:nvSpPr>
        <p:spPr>
          <a:xfrm>
            <a:off x="477242" y="1631361"/>
            <a:ext cx="3586758" cy="935038"/>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700" b="0">
                <a:effectLst/>
                <a:latin typeface="Arial" panose="020B0604020202020204" pitchFamily="34" charset="0"/>
                <a:ea typeface="Calibri" panose="020F0502020204030204" pitchFamily="34" charset="0"/>
                <a:cs typeface="Arial" panose="020B0604020202020204" pitchFamily="34" charset="0"/>
              </a:rPr>
              <a:t>Ges alla medarbetare möjlighet att delta på gemensamma mötena? </a:t>
            </a:r>
            <a:endParaRPr lang="sv-SE" sz="1700" b="0"/>
          </a:p>
        </p:txBody>
      </p:sp>
      <p:graphicFrame>
        <p:nvGraphicFramePr>
          <p:cNvPr id="7" name="Platshållare för innehåll 3">
            <a:extLst>
              <a:ext uri="{FF2B5EF4-FFF2-40B4-BE49-F238E27FC236}">
                <a16:creationId xmlns:a16="http://schemas.microsoft.com/office/drawing/2014/main" id="{9B87E66E-31F9-3AC7-7FF9-4FA871C70E15}"/>
              </a:ext>
            </a:extLst>
          </p:cNvPr>
          <p:cNvGraphicFramePr>
            <a:graphicFrameLocks/>
          </p:cNvGraphicFramePr>
          <p:nvPr>
            <p:extLst>
              <p:ext uri="{D42A27DB-BD31-4B8C-83A1-F6EECF244321}">
                <p14:modId xmlns:p14="http://schemas.microsoft.com/office/powerpoint/2010/main" val="4159891323"/>
              </p:ext>
            </p:extLst>
          </p:nvPr>
        </p:nvGraphicFramePr>
        <p:xfrm>
          <a:off x="612708" y="2440155"/>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8" name="Platshållare för text 2">
            <a:extLst>
              <a:ext uri="{FF2B5EF4-FFF2-40B4-BE49-F238E27FC236}">
                <a16:creationId xmlns:a16="http://schemas.microsoft.com/office/drawing/2014/main" id="{3FB18370-9FE8-F688-F75E-5B5CDDDE13D9}"/>
              </a:ext>
            </a:extLst>
          </p:cNvPr>
          <p:cNvSpPr txBox="1">
            <a:spLocks/>
          </p:cNvSpPr>
          <p:nvPr/>
        </p:nvSpPr>
        <p:spPr>
          <a:xfrm>
            <a:off x="5428626" y="1631361"/>
            <a:ext cx="3586758" cy="935038"/>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700" b="0">
                <a:effectLst/>
                <a:latin typeface="Arial" panose="020B0604020202020204" pitchFamily="34" charset="0"/>
                <a:ea typeface="Calibri" panose="020F0502020204030204" pitchFamily="34" charset="0"/>
                <a:cs typeface="Arial" panose="020B0604020202020204" pitchFamily="34" charset="0"/>
              </a:rPr>
              <a:t>Ges alla medarbetare möjlighet att delta på gemensamma planerings och verksamhetsdag/ar? </a:t>
            </a:r>
            <a:endParaRPr lang="sv-SE" sz="1700" b="0">
              <a:latin typeface="Arial" panose="020B0604020202020204" pitchFamily="34" charset="0"/>
              <a:cs typeface="Arial" panose="020B0604020202020204" pitchFamily="34" charset="0"/>
            </a:endParaRPr>
          </a:p>
        </p:txBody>
      </p:sp>
      <p:graphicFrame>
        <p:nvGraphicFramePr>
          <p:cNvPr id="9" name="Platshållare för innehåll 3">
            <a:extLst>
              <a:ext uri="{FF2B5EF4-FFF2-40B4-BE49-F238E27FC236}">
                <a16:creationId xmlns:a16="http://schemas.microsoft.com/office/drawing/2014/main" id="{BA46E8F5-7B22-258C-8897-A9CAAD47D534}"/>
              </a:ext>
            </a:extLst>
          </p:cNvPr>
          <p:cNvGraphicFramePr>
            <a:graphicFrameLocks/>
          </p:cNvGraphicFramePr>
          <p:nvPr>
            <p:extLst>
              <p:ext uri="{D42A27DB-BD31-4B8C-83A1-F6EECF244321}">
                <p14:modId xmlns:p14="http://schemas.microsoft.com/office/powerpoint/2010/main" val="3352601241"/>
              </p:ext>
            </p:extLst>
          </p:nvPr>
        </p:nvGraphicFramePr>
        <p:xfrm>
          <a:off x="5564092" y="2440155"/>
          <a:ext cx="2540278" cy="22333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39939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Gemensamma föräldragrupper innan födsel</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377471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Förekommer gemensamma föräldragrupper innan barnet är fött?</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2879179182"/>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953000" y="1068964"/>
            <a:ext cx="3774718"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Erbjuds alla att delta?</a:t>
            </a:r>
            <a:endParaRPr lang="sv-SE" sz="16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extLst>
              <p:ext uri="{D42A27DB-BD31-4B8C-83A1-F6EECF244321}">
                <p14:modId xmlns:p14="http://schemas.microsoft.com/office/powerpoint/2010/main" val="2286028244"/>
              </p:ext>
            </p:extLst>
          </p:nvPr>
        </p:nvGraphicFramePr>
        <p:xfrm>
          <a:off x="4953000" y="1485558"/>
          <a:ext cx="2540278" cy="22333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Platshållare för innehåll 16">
            <a:extLst>
              <a:ext uri="{FF2B5EF4-FFF2-40B4-BE49-F238E27FC236}">
                <a16:creationId xmlns:a16="http://schemas.microsoft.com/office/drawing/2014/main" id="{F17DC7EF-FC97-A0DA-9B98-2F43506F0F9F}"/>
              </a:ext>
            </a:extLst>
          </p:cNvPr>
          <p:cNvGraphicFramePr>
            <a:graphicFrameLocks noGrp="1"/>
          </p:cNvGraphicFramePr>
          <p:nvPr>
            <p:ph sz="quarter" idx="4"/>
            <p:extLst>
              <p:ext uri="{D42A27DB-BD31-4B8C-83A1-F6EECF244321}">
                <p14:modId xmlns:p14="http://schemas.microsoft.com/office/powerpoint/2010/main" val="1242604689"/>
              </p:ext>
            </p:extLst>
          </p:nvPr>
        </p:nvGraphicFramePr>
        <p:xfrm>
          <a:off x="477242" y="4171950"/>
          <a:ext cx="7197554" cy="2125980"/>
        </p:xfrm>
        <a:graphic>
          <a:graphicData uri="http://schemas.openxmlformats.org/drawingml/2006/chart">
            <c:chart xmlns:c="http://schemas.openxmlformats.org/drawingml/2006/chart" xmlns:r="http://schemas.openxmlformats.org/officeDocument/2006/relationships" r:id="rId5"/>
          </a:graphicData>
        </a:graphic>
      </p:graphicFrame>
      <p:sp>
        <p:nvSpPr>
          <p:cNvPr id="9" name="Platshållare för text 4">
            <a:extLst>
              <a:ext uri="{FF2B5EF4-FFF2-40B4-BE49-F238E27FC236}">
                <a16:creationId xmlns:a16="http://schemas.microsoft.com/office/drawing/2014/main" id="{C48BD6A9-6D78-A559-7A05-4050319BBB27}"/>
              </a:ext>
            </a:extLst>
          </p:cNvPr>
          <p:cNvSpPr>
            <a:spLocks noGrp="1"/>
          </p:cNvSpPr>
          <p:nvPr>
            <p:ph type="body" sz="quarter" idx="3"/>
          </p:nvPr>
        </p:nvSpPr>
        <p:spPr>
          <a:xfrm>
            <a:off x="477242" y="3870000"/>
            <a:ext cx="7432986" cy="578167"/>
          </a:xfrm>
        </p:spPr>
        <p:txBody>
          <a:bodyPr>
            <a:normAutofit/>
          </a:bodyPr>
          <a:lstStyle/>
          <a:p>
            <a:r>
              <a:rPr lang="sv-SE" sz="1600" b="0"/>
              <a:t>Om ja: Vilka av FC verksamheter är delaktiga i föräldragrupperna?</a:t>
            </a:r>
          </a:p>
        </p:txBody>
      </p:sp>
    </p:spTree>
    <p:extLst>
      <p:ext uri="{BB962C8B-B14F-4D97-AF65-F5344CB8AC3E}">
        <p14:creationId xmlns:p14="http://schemas.microsoft.com/office/powerpoint/2010/main" val="13565587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AB110-6284-9E9A-B4C9-B2B72FC7CB6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4C19E20-45E0-81A0-34F0-733837035A4C}"/>
              </a:ext>
            </a:extLst>
          </p:cNvPr>
          <p:cNvSpPr>
            <a:spLocks noGrp="1"/>
          </p:cNvSpPr>
          <p:nvPr>
            <p:ph type="title"/>
          </p:nvPr>
        </p:nvSpPr>
        <p:spPr>
          <a:xfrm>
            <a:off x="477242" y="441325"/>
            <a:ext cx="8543925" cy="935038"/>
          </a:xfrm>
        </p:spPr>
        <p:txBody>
          <a:bodyPr/>
          <a:lstStyle/>
          <a:p>
            <a:r>
              <a:rPr lang="sv-SE"/>
              <a:t>Gemensamma föräldragrupper innan födsel</a:t>
            </a:r>
          </a:p>
        </p:txBody>
      </p:sp>
      <p:sp>
        <p:nvSpPr>
          <p:cNvPr id="4" name="Platshållare för text 2">
            <a:extLst>
              <a:ext uri="{FF2B5EF4-FFF2-40B4-BE49-F238E27FC236}">
                <a16:creationId xmlns:a16="http://schemas.microsoft.com/office/drawing/2014/main" id="{262597F4-87B0-CF62-C478-695170C8D9C2}"/>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nej, vilka får inte delta?</a:t>
            </a:r>
          </a:p>
        </p:txBody>
      </p:sp>
      <p:sp>
        <p:nvSpPr>
          <p:cNvPr id="3" name="Platshållare för innehåll 1">
            <a:extLst>
              <a:ext uri="{FF2B5EF4-FFF2-40B4-BE49-F238E27FC236}">
                <a16:creationId xmlns:a16="http://schemas.microsoft.com/office/drawing/2014/main" id="{BA3B41EF-50A5-0D92-D9D7-D0C263C624F2}"/>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a:t>Alla får delta men information går bara ut på svenska.</a:t>
            </a:r>
          </a:p>
        </p:txBody>
      </p:sp>
    </p:spTree>
    <p:extLst>
      <p:ext uri="{BB962C8B-B14F-4D97-AF65-F5344CB8AC3E}">
        <p14:creationId xmlns:p14="http://schemas.microsoft.com/office/powerpoint/2010/main" val="23764650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Gemensamma föräldragrupper efter födsel</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377471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Förekommer gemensamma föräldragrupper efter barnet är fött?</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521823175"/>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953000" y="1068964"/>
            <a:ext cx="3774718"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Erbjuds alla att delta?</a:t>
            </a:r>
            <a:endParaRPr lang="sv-SE" sz="16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extLst>
              <p:ext uri="{D42A27DB-BD31-4B8C-83A1-F6EECF244321}">
                <p14:modId xmlns:p14="http://schemas.microsoft.com/office/powerpoint/2010/main" val="409478969"/>
              </p:ext>
            </p:extLst>
          </p:nvPr>
        </p:nvGraphicFramePr>
        <p:xfrm>
          <a:off x="4953000" y="1485558"/>
          <a:ext cx="2540278" cy="22333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Platshållare för innehåll 16">
            <a:extLst>
              <a:ext uri="{FF2B5EF4-FFF2-40B4-BE49-F238E27FC236}">
                <a16:creationId xmlns:a16="http://schemas.microsoft.com/office/drawing/2014/main" id="{F17DC7EF-FC97-A0DA-9B98-2F43506F0F9F}"/>
              </a:ext>
            </a:extLst>
          </p:cNvPr>
          <p:cNvGraphicFramePr>
            <a:graphicFrameLocks noGrp="1"/>
          </p:cNvGraphicFramePr>
          <p:nvPr>
            <p:ph sz="quarter" idx="4"/>
            <p:extLst>
              <p:ext uri="{D42A27DB-BD31-4B8C-83A1-F6EECF244321}">
                <p14:modId xmlns:p14="http://schemas.microsoft.com/office/powerpoint/2010/main" val="1761098439"/>
              </p:ext>
            </p:extLst>
          </p:nvPr>
        </p:nvGraphicFramePr>
        <p:xfrm>
          <a:off x="477242" y="4171950"/>
          <a:ext cx="7197554" cy="2125980"/>
        </p:xfrm>
        <a:graphic>
          <a:graphicData uri="http://schemas.openxmlformats.org/drawingml/2006/chart">
            <c:chart xmlns:c="http://schemas.openxmlformats.org/drawingml/2006/chart" xmlns:r="http://schemas.openxmlformats.org/officeDocument/2006/relationships" r:id="rId5"/>
          </a:graphicData>
        </a:graphic>
      </p:graphicFrame>
      <p:sp>
        <p:nvSpPr>
          <p:cNvPr id="9" name="Platshållare för text 4">
            <a:extLst>
              <a:ext uri="{FF2B5EF4-FFF2-40B4-BE49-F238E27FC236}">
                <a16:creationId xmlns:a16="http://schemas.microsoft.com/office/drawing/2014/main" id="{C48BD6A9-6D78-A559-7A05-4050319BBB27}"/>
              </a:ext>
            </a:extLst>
          </p:cNvPr>
          <p:cNvSpPr>
            <a:spLocks noGrp="1"/>
          </p:cNvSpPr>
          <p:nvPr>
            <p:ph type="body" sz="quarter" idx="3"/>
          </p:nvPr>
        </p:nvSpPr>
        <p:spPr>
          <a:xfrm>
            <a:off x="477242" y="3870000"/>
            <a:ext cx="7432986" cy="578167"/>
          </a:xfrm>
        </p:spPr>
        <p:txBody>
          <a:bodyPr>
            <a:normAutofit/>
          </a:bodyPr>
          <a:lstStyle/>
          <a:p>
            <a:r>
              <a:rPr lang="sv-SE" sz="1600" b="0"/>
              <a:t>Om ja: Vilka av FC verksamheter är delaktiga i föräldragrupperna?</a:t>
            </a:r>
          </a:p>
        </p:txBody>
      </p:sp>
    </p:spTree>
    <p:extLst>
      <p:ext uri="{BB962C8B-B14F-4D97-AF65-F5344CB8AC3E}">
        <p14:creationId xmlns:p14="http://schemas.microsoft.com/office/powerpoint/2010/main" val="1944922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en-US" b="1" err="1"/>
              <a:t>Föräldraskapsstödsprogram</a:t>
            </a:r>
            <a:endParaRPr lang="sv-SE"/>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500915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Erbjuder/använder ni något universellt föräldraskapsstödsprogram i sin helhet?</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2978439544"/>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33E4669A-CD57-7689-129E-F656BF4ABAA8}"/>
              </a:ext>
            </a:extLst>
          </p:cNvPr>
          <p:cNvSpPr txBox="1">
            <a:spLocks/>
          </p:cNvSpPr>
          <p:nvPr/>
        </p:nvSpPr>
        <p:spPr>
          <a:xfrm>
            <a:off x="4953000" y="1068965"/>
            <a:ext cx="3609380" cy="519805"/>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700" b="0"/>
              <a:t>Om ja, vilken?</a:t>
            </a:r>
          </a:p>
        </p:txBody>
      </p:sp>
      <p:sp>
        <p:nvSpPr>
          <p:cNvPr id="7" name="Platshållare för text 2">
            <a:extLst>
              <a:ext uri="{FF2B5EF4-FFF2-40B4-BE49-F238E27FC236}">
                <a16:creationId xmlns:a16="http://schemas.microsoft.com/office/drawing/2014/main" id="{2A06F141-45B3-20DF-8C47-9A5B40AECB2C}"/>
              </a:ext>
            </a:extLst>
          </p:cNvPr>
          <p:cNvSpPr txBox="1">
            <a:spLocks/>
          </p:cNvSpPr>
          <p:nvPr/>
        </p:nvSpPr>
        <p:spPr>
          <a:xfrm>
            <a:off x="4953000" y="1931662"/>
            <a:ext cx="3609380" cy="519805"/>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buClr>
                <a:schemeClr val="tx1"/>
              </a:buClr>
              <a:buSzPct val="100000"/>
            </a:pPr>
            <a:r>
              <a:rPr lang="sv-SE" sz="1600" b="0">
                <a:latin typeface="+mn-lt"/>
              </a:rPr>
              <a:t>ABC
Circle of security (används av kurator i enskilda fall)</a:t>
            </a:r>
          </a:p>
        </p:txBody>
      </p:sp>
    </p:spTree>
    <p:extLst>
      <p:ext uri="{BB962C8B-B14F-4D97-AF65-F5344CB8AC3E}">
        <p14:creationId xmlns:p14="http://schemas.microsoft.com/office/powerpoint/2010/main" val="12132976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497330"/>
            <a:ext cx="4190702" cy="5065515"/>
          </a:xfrm>
        </p:spPr>
        <p:txBody>
          <a:bodyPr/>
          <a:lstStyle/>
          <a:p>
            <a:pPr marL="0" indent="0">
              <a:lnSpc>
                <a:spcPct val="120000"/>
              </a:lnSpc>
              <a:buNone/>
            </a:pPr>
            <a:r>
              <a:rPr lang="sv-SE" sz="1400" err="1"/>
              <a:t>Lysio</a:t>
            </a:r>
            <a:r>
              <a:rPr lang="sv-SE" sz="1400"/>
              <a:t> Research har för Föreningen För Familjecentralers Främjandes (FFFF) räkning genomfört en kvalitetsuppföljning bland </a:t>
            </a:r>
            <a:r>
              <a:rPr lang="sv-SE" sz="1400" kern="100">
                <a:effectLst/>
                <a:ea typeface="Aptos" panose="020B0004020202020204" pitchFamily="34" charset="0"/>
                <a:cs typeface="Times New Roman" panose="02020603050405020304" pitchFamily="18" charset="0"/>
              </a:rPr>
              <a:t>familjecentraler/familjecentralsliknande verksamheter.</a:t>
            </a:r>
            <a:r>
              <a:rPr lang="sv-SE" sz="1400"/>
              <a:t> </a:t>
            </a:r>
          </a:p>
          <a:p>
            <a:pPr marL="0" indent="0">
              <a:lnSpc>
                <a:spcPct val="120000"/>
              </a:lnSpc>
              <a:buNone/>
            </a:pPr>
            <a:r>
              <a:rPr lang="sv-SE" sz="1400" b="0" i="0" u="none" strike="noStrike">
                <a:solidFill>
                  <a:srgbClr val="212121"/>
                </a:solidFill>
                <a:effectLst/>
              </a:rPr>
              <a:t>I resultatet </a:t>
            </a:r>
            <a:r>
              <a:rPr lang="sv-SE" sz="1400" b="0" i="0" u="none" strike="noStrike">
                <a:effectLst/>
              </a:rPr>
              <a:t>kan det </a:t>
            </a:r>
            <a:r>
              <a:rPr lang="sv-SE" sz="1400"/>
              <a:t>ingå </a:t>
            </a:r>
            <a:r>
              <a:rPr lang="sv-SE" sz="1400" b="0" i="0" u="none" strike="noStrike">
                <a:solidFill>
                  <a:srgbClr val="212121"/>
                </a:solidFill>
                <a:effectLst/>
              </a:rPr>
              <a:t>familjecentraler/</a:t>
            </a:r>
            <a:br>
              <a:rPr lang="sv-SE" sz="1400" b="0" i="0" u="none" strike="noStrike">
                <a:solidFill>
                  <a:srgbClr val="212121"/>
                </a:solidFill>
                <a:effectLst/>
              </a:rPr>
            </a:br>
            <a:r>
              <a:rPr lang="sv-SE" sz="1400" b="0" i="0" u="none" strike="noStrike">
                <a:solidFill>
                  <a:srgbClr val="212121"/>
                </a:solidFill>
                <a:effectLst/>
              </a:rPr>
              <a:t>familjecentralsliknande verksamheter enligt en </a:t>
            </a:r>
            <a:r>
              <a:rPr lang="sv-SE" sz="1400" b="1" i="0" u="none" strike="noStrike">
                <a:solidFill>
                  <a:srgbClr val="212121"/>
                </a:solidFill>
                <a:effectLst/>
              </a:rPr>
              <a:t>regional definition </a:t>
            </a:r>
            <a:r>
              <a:rPr lang="sv-SE" sz="1400" b="0" i="0" u="none" strike="noStrike">
                <a:solidFill>
                  <a:srgbClr val="212121"/>
                </a:solidFill>
                <a:effectLst/>
              </a:rPr>
              <a:t>som inte stämmer överens med den nationella definitionen som Socialstyrelsen och FFFF har av vad en familjecentral och familjecentralsliknande verksamheter är kring </a:t>
            </a:r>
            <a:r>
              <a:rPr lang="sv-SE" sz="1400" b="0" i="0" u="none" strike="noStrike" err="1">
                <a:solidFill>
                  <a:srgbClr val="212121"/>
                </a:solidFill>
                <a:effectLst/>
              </a:rPr>
              <a:t>bl.a</a:t>
            </a:r>
            <a:r>
              <a:rPr lang="sv-SE" sz="1400" b="0" i="0" u="none" strike="noStrike">
                <a:solidFill>
                  <a:srgbClr val="212121"/>
                </a:solidFill>
                <a:effectLst/>
              </a:rPr>
              <a:t> samlokalisering. Detta innebär att samtliga deltagande enheter i regionen ingår i resultatet, även i de fall dessa inte klassificeras som en familjecentral/</a:t>
            </a:r>
            <a:br>
              <a:rPr lang="sv-SE" sz="1400"/>
            </a:br>
            <a:r>
              <a:rPr lang="sv-SE" sz="1400" b="0" i="0" u="none" strike="noStrike">
                <a:solidFill>
                  <a:srgbClr val="212121"/>
                </a:solidFill>
                <a:effectLst/>
              </a:rPr>
              <a:t>familjecentralsliknande verksamhet enligt den nationella definitionen.</a:t>
            </a:r>
            <a:endParaRPr lang="sv-SE" sz="1400"/>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a:t>Bakgrund</a:t>
            </a:r>
          </a:p>
        </p:txBody>
      </p:sp>
      <p:sp>
        <p:nvSpPr>
          <p:cNvPr id="9" name="Platshållare för text 1">
            <a:extLst>
              <a:ext uri="{FF2B5EF4-FFF2-40B4-BE49-F238E27FC236}">
                <a16:creationId xmlns:a16="http://schemas.microsoft.com/office/drawing/2014/main" id="{252CD8F0-3F39-6F4D-940A-22BBB08F22E0}"/>
              </a:ext>
            </a:extLst>
          </p:cNvPr>
          <p:cNvSpPr txBox="1">
            <a:spLocks/>
          </p:cNvSpPr>
          <p:nvPr/>
        </p:nvSpPr>
        <p:spPr>
          <a:xfrm>
            <a:off x="5715298"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sv-SE"/>
          </a:p>
        </p:txBody>
      </p:sp>
    </p:spTree>
    <p:extLst>
      <p:ext uri="{BB962C8B-B14F-4D97-AF65-F5344CB8AC3E}">
        <p14:creationId xmlns:p14="http://schemas.microsoft.com/office/powerpoint/2010/main" val="437718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Riktade grupper</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1" y="1068964"/>
            <a:ext cx="6315445"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Har ni några riktade grupper, dvs selektiv eller indikerad nivå såsom riskgrupper eller barn/ föräldrar med specifika behov?</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853125017"/>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Platshållare för innehåll 16">
            <a:extLst>
              <a:ext uri="{FF2B5EF4-FFF2-40B4-BE49-F238E27FC236}">
                <a16:creationId xmlns:a16="http://schemas.microsoft.com/office/drawing/2014/main" id="{F17DC7EF-FC97-A0DA-9B98-2F43506F0F9F}"/>
              </a:ext>
            </a:extLst>
          </p:cNvPr>
          <p:cNvGraphicFramePr>
            <a:graphicFrameLocks noGrp="1"/>
          </p:cNvGraphicFramePr>
          <p:nvPr>
            <p:ph sz="quarter" idx="4"/>
            <p:extLst>
              <p:ext uri="{D42A27DB-BD31-4B8C-83A1-F6EECF244321}">
                <p14:modId xmlns:p14="http://schemas.microsoft.com/office/powerpoint/2010/main" val="4184607283"/>
              </p:ext>
            </p:extLst>
          </p:nvPr>
        </p:nvGraphicFramePr>
        <p:xfrm>
          <a:off x="477242" y="4171950"/>
          <a:ext cx="7197554" cy="2125980"/>
        </p:xfrm>
        <a:graphic>
          <a:graphicData uri="http://schemas.openxmlformats.org/drawingml/2006/chart">
            <c:chart xmlns:c="http://schemas.openxmlformats.org/drawingml/2006/chart" xmlns:r="http://schemas.openxmlformats.org/officeDocument/2006/relationships" r:id="rId4"/>
          </a:graphicData>
        </a:graphic>
      </p:graphicFrame>
      <p:sp>
        <p:nvSpPr>
          <p:cNvPr id="9" name="Platshållare för text 4">
            <a:extLst>
              <a:ext uri="{FF2B5EF4-FFF2-40B4-BE49-F238E27FC236}">
                <a16:creationId xmlns:a16="http://schemas.microsoft.com/office/drawing/2014/main" id="{C48BD6A9-6D78-A559-7A05-4050319BBB27}"/>
              </a:ext>
            </a:extLst>
          </p:cNvPr>
          <p:cNvSpPr>
            <a:spLocks noGrp="1"/>
          </p:cNvSpPr>
          <p:nvPr>
            <p:ph type="body" sz="quarter" idx="3"/>
          </p:nvPr>
        </p:nvSpPr>
        <p:spPr>
          <a:xfrm>
            <a:off x="477242" y="3870000"/>
            <a:ext cx="7432986" cy="578167"/>
          </a:xfrm>
        </p:spPr>
        <p:txBody>
          <a:bodyPr>
            <a:normAutofit/>
          </a:bodyPr>
          <a:lstStyle/>
          <a:p>
            <a:r>
              <a:rPr lang="sv-SE" sz="1600" b="0"/>
              <a:t>Om ja: Vilka verksamheter är delaktiga i gruppen eller grupperna?</a:t>
            </a:r>
          </a:p>
        </p:txBody>
      </p:sp>
    </p:spTree>
    <p:extLst>
      <p:ext uri="{BB962C8B-B14F-4D97-AF65-F5344CB8AC3E}">
        <p14:creationId xmlns:p14="http://schemas.microsoft.com/office/powerpoint/2010/main" val="3697764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Besök</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6411240" cy="519806"/>
          </a:xfrm>
          <a:prstGeom prst="rect">
            <a:avLst/>
          </a:prstGeom>
        </p:spPr>
        <p:txBody>
          <a:bodyPr vert="horz" lIns="91440" tIns="45720" rIns="91440" bIns="45720" rtlCol="0" anchor="t">
            <a:normAutofit fontScale="850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Har ni mottagningsbesök där flera av FC verksamheterna medverkar (ex BMM och förebyggande socialtjänst eller BVC och öppen förskola)?</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3832410096"/>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77242" y="3865839"/>
            <a:ext cx="6848844" cy="519806"/>
          </a:xfrm>
          <a:prstGeom prst="rect">
            <a:avLst/>
          </a:prstGeom>
        </p:spPr>
        <p:txBody>
          <a:bodyPr vert="horz" lIns="91440" tIns="45720" rIns="91440" bIns="45720" rtlCol="0" anchor="t">
            <a:normAutofit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600" b="0"/>
              <a:t>Erbjuder ni hembesök där flera av FC verksamheterna medverkar (ex BMM och förebyggande socialtjänst eller BVC och öppen förskola)?</a:t>
            </a:r>
            <a:endParaRPr lang="sv-SE" sz="14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extLst>
              <p:ext uri="{D42A27DB-BD31-4B8C-83A1-F6EECF244321}">
                <p14:modId xmlns:p14="http://schemas.microsoft.com/office/powerpoint/2010/main" val="1277718825"/>
              </p:ext>
            </p:extLst>
          </p:nvPr>
        </p:nvGraphicFramePr>
        <p:xfrm>
          <a:off x="477242" y="4282433"/>
          <a:ext cx="2540278" cy="22333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07420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C5C30-892B-3373-AC15-9D3B8F5B7573}"/>
            </a:ext>
          </a:extLst>
        </p:cNvPr>
        <p:cNvGrpSpPr/>
        <p:nvPr/>
      </p:nvGrpSpPr>
      <p:grpSpPr>
        <a:xfrm>
          <a:off x="0" y="0"/>
          <a:ext cx="0" cy="0"/>
          <a:chOff x="0" y="0"/>
          <a:chExt cx="0" cy="0"/>
        </a:xfrm>
      </p:grpSpPr>
      <p:sp>
        <p:nvSpPr>
          <p:cNvPr id="5" name="Rubrik 4">
            <a:extLst>
              <a:ext uri="{FF2B5EF4-FFF2-40B4-BE49-F238E27FC236}">
                <a16:creationId xmlns:a16="http://schemas.microsoft.com/office/drawing/2014/main" id="{33CA3ABC-E6DF-BC5E-AEE5-B2459204BB50}"/>
              </a:ext>
            </a:extLst>
          </p:cNvPr>
          <p:cNvSpPr>
            <a:spLocks noGrp="1"/>
          </p:cNvSpPr>
          <p:nvPr>
            <p:ph type="title"/>
          </p:nvPr>
        </p:nvSpPr>
        <p:spPr/>
        <p:txBody>
          <a:bodyPr/>
          <a:lstStyle/>
          <a:p>
            <a:r>
              <a:rPr lang="sv-SE">
                <a:effectLst/>
                <a:latin typeface="Arial" panose="020B0604020202020204" pitchFamily="34" charset="0"/>
                <a:ea typeface="Calibri" panose="020F0502020204030204" pitchFamily="34" charset="0"/>
                <a:cs typeface="Arial" panose="020B0604020202020204" pitchFamily="34" charset="0"/>
              </a:rPr>
              <a:t>Om ja vid behov, ge exempel </a:t>
            </a:r>
            <a:br>
              <a:rPr lang="sv-SE">
                <a:effectLst/>
                <a:latin typeface="Arial" panose="020B0604020202020204" pitchFamily="34" charset="0"/>
                <a:ea typeface="Calibri" panose="020F0502020204030204" pitchFamily="34" charset="0"/>
                <a:cs typeface="Arial" panose="020B0604020202020204" pitchFamily="34" charset="0"/>
              </a:rPr>
            </a:br>
            <a:endParaRPr lang="sv-SE"/>
          </a:p>
        </p:txBody>
      </p:sp>
      <p:sp>
        <p:nvSpPr>
          <p:cNvPr id="7" name="Platshållare för innehåll 1">
            <a:extLst>
              <a:ext uri="{FF2B5EF4-FFF2-40B4-BE49-F238E27FC236}">
                <a16:creationId xmlns:a16="http://schemas.microsoft.com/office/drawing/2014/main" id="{CF5F20B2-FB8D-0E50-F2B8-14A1945F44C6}"/>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a:t>Mini-bron som är ett samarbete mellan olika aktörer såsom BVC, förskola och socialtjänstens öppenvård.</a:t>
            </a:r>
          </a:p>
        </p:txBody>
      </p:sp>
    </p:spTree>
    <p:extLst>
      <p:ext uri="{BB962C8B-B14F-4D97-AF65-F5344CB8AC3E}">
        <p14:creationId xmlns:p14="http://schemas.microsoft.com/office/powerpoint/2010/main" val="2298960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Skrivelser</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113045"/>
            <a:ext cx="455195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Skriver ni gemensam verksamhetsplan årligen för FC?</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1730101908"/>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77242" y="3924558"/>
            <a:ext cx="4475758" cy="519806"/>
          </a:xfrm>
          <a:prstGeom prst="rect">
            <a:avLst/>
          </a:prstGeom>
        </p:spPr>
        <p:txBody>
          <a:bodyPr vert="horz" lIns="91440" tIns="45720" rIns="91440" bIns="45720" rtlCol="0" anchor="t">
            <a:normAutofit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600" b="0"/>
              <a:t>Skriver ni gemensam verksamhetsberättelse årligen för FC?</a:t>
            </a:r>
            <a:endParaRPr lang="sv-SE" sz="14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extLst>
              <p:ext uri="{D42A27DB-BD31-4B8C-83A1-F6EECF244321}">
                <p14:modId xmlns:p14="http://schemas.microsoft.com/office/powerpoint/2010/main" val="974678413"/>
              </p:ext>
            </p:extLst>
          </p:nvPr>
        </p:nvGraphicFramePr>
        <p:xfrm>
          <a:off x="477242" y="4282433"/>
          <a:ext cx="2540278" cy="2233328"/>
        </p:xfrm>
        <a:graphic>
          <a:graphicData uri="http://schemas.openxmlformats.org/drawingml/2006/chart">
            <c:chart xmlns:c="http://schemas.openxmlformats.org/drawingml/2006/chart" xmlns:r="http://schemas.openxmlformats.org/officeDocument/2006/relationships" r:id="rId4"/>
          </a:graphicData>
        </a:graphic>
      </p:graphicFrame>
      <p:sp>
        <p:nvSpPr>
          <p:cNvPr id="3" name="Platshållare för text 2">
            <a:extLst>
              <a:ext uri="{FF2B5EF4-FFF2-40B4-BE49-F238E27FC236}">
                <a16:creationId xmlns:a16="http://schemas.microsoft.com/office/drawing/2014/main" id="{213C7704-F980-8FA6-F782-112162E48F58}"/>
              </a:ext>
            </a:extLst>
          </p:cNvPr>
          <p:cNvSpPr txBox="1">
            <a:spLocks/>
          </p:cNvSpPr>
          <p:nvPr/>
        </p:nvSpPr>
        <p:spPr>
          <a:xfrm>
            <a:off x="5029200" y="1113045"/>
            <a:ext cx="4475758" cy="519806"/>
          </a:xfrm>
          <a:prstGeom prst="rect">
            <a:avLst/>
          </a:prstGeom>
        </p:spPr>
        <p:txBody>
          <a:bodyPr vert="horz" lIns="91440" tIns="45720" rIns="91440" bIns="45720" rtlCol="0" anchor="t">
            <a:normAutofit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600" b="0"/>
              <a:t>Finns det ett aktuellt samverkansavtal/överenskommelser?</a:t>
            </a:r>
            <a:endParaRPr lang="sv-SE" sz="1400"/>
          </a:p>
        </p:txBody>
      </p:sp>
      <p:graphicFrame>
        <p:nvGraphicFramePr>
          <p:cNvPr id="8" name="Platshållare för innehåll 3">
            <a:extLst>
              <a:ext uri="{FF2B5EF4-FFF2-40B4-BE49-F238E27FC236}">
                <a16:creationId xmlns:a16="http://schemas.microsoft.com/office/drawing/2014/main" id="{5C0B96FB-AB9B-AD28-61C7-F2701A53FB0B}"/>
              </a:ext>
            </a:extLst>
          </p:cNvPr>
          <p:cNvGraphicFramePr>
            <a:graphicFrameLocks/>
          </p:cNvGraphicFramePr>
          <p:nvPr>
            <p:extLst>
              <p:ext uri="{D42A27DB-BD31-4B8C-83A1-F6EECF244321}">
                <p14:modId xmlns:p14="http://schemas.microsoft.com/office/powerpoint/2010/main" val="1669114242"/>
              </p:ext>
            </p:extLst>
          </p:nvPr>
        </p:nvGraphicFramePr>
        <p:xfrm>
          <a:off x="5029200" y="1470920"/>
          <a:ext cx="2540278" cy="223332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75056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Barnkonventionen</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6411240"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Arbetar ni med att stärka kunskapen till föräldrar och barn om FN:s konvention för barnets rättigheter?</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1984451485"/>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755751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25D42-9F2E-1168-3AC4-25DFE8AC0F5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83C80F8-DE5D-02F1-3265-C5F27BF1CE2D}"/>
              </a:ext>
            </a:extLst>
          </p:cNvPr>
          <p:cNvSpPr>
            <a:spLocks noGrp="1"/>
          </p:cNvSpPr>
          <p:nvPr>
            <p:ph type="title"/>
          </p:nvPr>
        </p:nvSpPr>
        <p:spPr>
          <a:xfrm>
            <a:off x="477242" y="441325"/>
            <a:ext cx="8543925" cy="935038"/>
          </a:xfrm>
        </p:spPr>
        <p:txBody>
          <a:bodyPr/>
          <a:lstStyle/>
          <a:p>
            <a:r>
              <a:rPr lang="sv-SE"/>
              <a:t>Barnkonventionen</a:t>
            </a:r>
          </a:p>
        </p:txBody>
      </p:sp>
      <p:sp>
        <p:nvSpPr>
          <p:cNvPr id="3" name="Platshållare för text 2">
            <a:extLst>
              <a:ext uri="{FF2B5EF4-FFF2-40B4-BE49-F238E27FC236}">
                <a16:creationId xmlns:a16="http://schemas.microsoft.com/office/drawing/2014/main" id="{4C7189F0-B638-AA79-D55B-360E70038967}"/>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Platshållare för innehåll 1">
            <a:extLst>
              <a:ext uri="{FF2B5EF4-FFF2-40B4-BE49-F238E27FC236}">
                <a16:creationId xmlns:a16="http://schemas.microsoft.com/office/drawing/2014/main" id="{3985A340-48A9-A631-3386-6FD7B6B072C4}"/>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a:t>Framförallt på Öppna förskolan där barnkonventionen genomsyrar vårt arbete.</a:t>
            </a:r>
          </a:p>
        </p:txBody>
      </p:sp>
    </p:spTree>
    <p:extLst>
      <p:ext uri="{BB962C8B-B14F-4D97-AF65-F5344CB8AC3E}">
        <p14:creationId xmlns:p14="http://schemas.microsoft.com/office/powerpoint/2010/main" val="4048010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Integration</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225655"/>
            <a:ext cx="6411240"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Arbetar ni med att stärka integrationen?</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2076296166"/>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8597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49EFB-709D-04CD-71BC-5532AD42EA2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F3125CF-A244-0054-907B-CCC838EA98D0}"/>
              </a:ext>
            </a:extLst>
          </p:cNvPr>
          <p:cNvSpPr>
            <a:spLocks noGrp="1"/>
          </p:cNvSpPr>
          <p:nvPr>
            <p:ph type="title"/>
          </p:nvPr>
        </p:nvSpPr>
        <p:spPr>
          <a:xfrm>
            <a:off x="477242" y="441325"/>
            <a:ext cx="8543925" cy="935038"/>
          </a:xfrm>
        </p:spPr>
        <p:txBody>
          <a:bodyPr/>
          <a:lstStyle/>
          <a:p>
            <a:r>
              <a:rPr lang="sv-SE"/>
              <a:t>Integration</a:t>
            </a:r>
          </a:p>
        </p:txBody>
      </p:sp>
      <p:sp>
        <p:nvSpPr>
          <p:cNvPr id="3" name="Platshållare för text 2">
            <a:extLst>
              <a:ext uri="{FF2B5EF4-FFF2-40B4-BE49-F238E27FC236}">
                <a16:creationId xmlns:a16="http://schemas.microsoft.com/office/drawing/2014/main" id="{EF2E1BF8-5140-FC41-4740-E6626C3307D7}"/>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Platshållare för innehåll 1">
            <a:extLst>
              <a:ext uri="{FF2B5EF4-FFF2-40B4-BE49-F238E27FC236}">
                <a16:creationId xmlns:a16="http://schemas.microsoft.com/office/drawing/2014/main" id="{C52C1CA5-0C23-5357-3A43-E0DD7B30DA7F}"/>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a:t>Vi samarbetar med Mamma United och är med och delger samhällsinformation och promotar vår verksamhet Familjens hus.</a:t>
            </a:r>
          </a:p>
        </p:txBody>
      </p:sp>
    </p:spTree>
    <p:extLst>
      <p:ext uri="{BB962C8B-B14F-4D97-AF65-F5344CB8AC3E}">
        <p14:creationId xmlns:p14="http://schemas.microsoft.com/office/powerpoint/2010/main" val="10733194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3F380-156C-CBE0-307B-6364FD03F8B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675190D-9B7E-BB04-07D1-080904A2FCFD}"/>
              </a:ext>
            </a:extLst>
          </p:cNvPr>
          <p:cNvSpPr>
            <a:spLocks noGrp="1"/>
          </p:cNvSpPr>
          <p:nvPr>
            <p:ph type="title"/>
          </p:nvPr>
        </p:nvSpPr>
        <p:spPr>
          <a:xfrm>
            <a:off x="477242" y="441325"/>
            <a:ext cx="8543925" cy="935038"/>
          </a:xfrm>
        </p:spPr>
        <p:txBody>
          <a:bodyPr/>
          <a:lstStyle/>
          <a:p>
            <a:r>
              <a:rPr lang="sv-SE"/>
              <a:t>Språkutveckling</a:t>
            </a:r>
          </a:p>
        </p:txBody>
      </p:sp>
      <p:sp>
        <p:nvSpPr>
          <p:cNvPr id="4" name="Platshållare för text 2">
            <a:extLst>
              <a:ext uri="{FF2B5EF4-FFF2-40B4-BE49-F238E27FC236}">
                <a16:creationId xmlns:a16="http://schemas.microsoft.com/office/drawing/2014/main" id="{6C8D6BB7-97DB-B278-03EC-185EE3162161}"/>
              </a:ext>
            </a:extLst>
          </p:cNvPr>
          <p:cNvSpPr txBox="1">
            <a:spLocks/>
          </p:cNvSpPr>
          <p:nvPr/>
        </p:nvSpPr>
        <p:spPr>
          <a:xfrm>
            <a:off x="477242" y="1225655"/>
            <a:ext cx="6411240"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ct val="107000"/>
              </a:lnSpc>
              <a:spcAft>
                <a:spcPts val="800"/>
              </a:spcAft>
            </a:pPr>
            <a:r>
              <a:rPr lang="sv-SE" sz="1800" b="0">
                <a:effectLst/>
                <a:latin typeface="Calibri" panose="020F0502020204030204" pitchFamily="34" charset="0"/>
                <a:ea typeface="Calibri" panose="020F0502020204030204" pitchFamily="34" charset="0"/>
                <a:cs typeface="Arial" panose="020B0604020202020204" pitchFamily="34" charset="0"/>
              </a:rPr>
              <a:t>Arbetar ni med att stärka barns språkutveckling?</a:t>
            </a:r>
          </a:p>
        </p:txBody>
      </p:sp>
      <p:graphicFrame>
        <p:nvGraphicFramePr>
          <p:cNvPr id="5" name="Platshållare för innehåll 3">
            <a:extLst>
              <a:ext uri="{FF2B5EF4-FFF2-40B4-BE49-F238E27FC236}">
                <a16:creationId xmlns:a16="http://schemas.microsoft.com/office/drawing/2014/main" id="{D646C264-171F-6E7C-0F9F-3B323EAB392C}"/>
              </a:ext>
            </a:extLst>
          </p:cNvPr>
          <p:cNvGraphicFramePr>
            <a:graphicFrameLocks/>
          </p:cNvGraphicFramePr>
          <p:nvPr>
            <p:extLst>
              <p:ext uri="{D42A27DB-BD31-4B8C-83A1-F6EECF244321}">
                <p14:modId xmlns:p14="http://schemas.microsoft.com/office/powerpoint/2010/main" val="687600206"/>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9388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376363"/>
            <a:ext cx="4463726" cy="4827838"/>
          </a:xfrm>
        </p:spPr>
        <p:txBody>
          <a:bodyPr/>
          <a:lstStyle/>
          <a:p>
            <a:pPr marL="0" indent="0">
              <a:lnSpc>
                <a:spcPct val="120000"/>
              </a:lnSpc>
              <a:buNone/>
            </a:pPr>
            <a:r>
              <a:rPr lang="sv-SE" sz="1400"/>
              <a:t>Insamlingen har skett via en webbenkät som kunnat besvaras via en unik länk per deltagande familjecentral. Länkar har tagits fram av </a:t>
            </a:r>
            <a:r>
              <a:rPr lang="sv-SE" sz="1400" err="1"/>
              <a:t>Lysio</a:t>
            </a:r>
            <a:r>
              <a:rPr lang="sv-SE" sz="1400"/>
              <a:t> Research, och dessa har sedan distribuerats till enheterna via en kontaktperson hos regionen. </a:t>
            </a:r>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a:t>Genomförande</a:t>
            </a:r>
          </a:p>
        </p:txBody>
      </p:sp>
      <p:graphicFrame>
        <p:nvGraphicFramePr>
          <p:cNvPr id="2" name="Tabell 7">
            <a:extLst>
              <a:ext uri="{FF2B5EF4-FFF2-40B4-BE49-F238E27FC236}">
                <a16:creationId xmlns:a16="http://schemas.microsoft.com/office/drawing/2014/main" id="{EAFECFE0-4DDA-B877-7E92-5FFF044EB178}"/>
              </a:ext>
            </a:extLst>
          </p:cNvPr>
          <p:cNvGraphicFramePr>
            <a:graphicFrameLocks noGrp="1"/>
          </p:cNvGraphicFramePr>
          <p:nvPr>
            <p:extLst>
              <p:ext uri="{D42A27DB-BD31-4B8C-83A1-F6EECF244321}">
                <p14:modId xmlns:p14="http://schemas.microsoft.com/office/powerpoint/2010/main" val="729192420"/>
              </p:ext>
            </p:extLst>
          </p:nvPr>
        </p:nvGraphicFramePr>
        <p:xfrm>
          <a:off x="489274" y="4215984"/>
          <a:ext cx="4143684" cy="902099"/>
        </p:xfrm>
        <a:graphic>
          <a:graphicData uri="http://schemas.openxmlformats.org/drawingml/2006/table">
            <a:tbl>
              <a:tblPr firstRow="1" bandRow="1">
                <a:tableStyleId>{5C22544A-7EE6-4342-B048-85BDC9FD1C3A}</a:tableStyleId>
              </a:tblPr>
              <a:tblGrid>
                <a:gridCol w="2040564">
                  <a:extLst>
                    <a:ext uri="{9D8B030D-6E8A-4147-A177-3AD203B41FA5}">
                      <a16:colId xmlns:a16="http://schemas.microsoft.com/office/drawing/2014/main" val="1159429802"/>
                    </a:ext>
                  </a:extLst>
                </a:gridCol>
                <a:gridCol w="1036320">
                  <a:extLst>
                    <a:ext uri="{9D8B030D-6E8A-4147-A177-3AD203B41FA5}">
                      <a16:colId xmlns:a16="http://schemas.microsoft.com/office/drawing/2014/main" val="2021594479"/>
                    </a:ext>
                  </a:extLst>
                </a:gridCol>
                <a:gridCol w="1066800">
                  <a:extLst>
                    <a:ext uri="{9D8B030D-6E8A-4147-A177-3AD203B41FA5}">
                      <a16:colId xmlns:a16="http://schemas.microsoft.com/office/drawing/2014/main" val="2967166854"/>
                    </a:ext>
                  </a:extLst>
                </a:gridCol>
              </a:tblGrid>
              <a:tr h="356217">
                <a:tc>
                  <a:txBody>
                    <a:bodyPr/>
                    <a:lstStyle/>
                    <a:p>
                      <a:r>
                        <a:rPr lang="sv-SE" sz="1100" dirty="0"/>
                        <a:t>Enkät </a:t>
                      </a:r>
                    </a:p>
                  </a:txBody>
                  <a:tcPr anchor="ctr"/>
                </a:tc>
                <a:tc>
                  <a:txBody>
                    <a:bodyPr/>
                    <a:lstStyle/>
                    <a:p>
                      <a:r>
                        <a:rPr lang="sv-SE" sz="1100"/>
                        <a:t>Insamling start</a:t>
                      </a:r>
                    </a:p>
                  </a:txBody>
                  <a:tcPr anchor="ctr"/>
                </a:tc>
                <a:tc>
                  <a:txBody>
                    <a:bodyPr/>
                    <a:lstStyle/>
                    <a:p>
                      <a:r>
                        <a:rPr lang="sv-SE" sz="1100"/>
                        <a:t>Insamling slut </a:t>
                      </a:r>
                    </a:p>
                  </a:txBody>
                  <a:tcPr anchor="ctr"/>
                </a:tc>
                <a:extLst>
                  <a:ext uri="{0D108BD9-81ED-4DB2-BD59-A6C34878D82A}">
                    <a16:rowId xmlns:a16="http://schemas.microsoft.com/office/drawing/2014/main" val="2820031394"/>
                  </a:ext>
                </a:extLst>
              </a:tr>
              <a:tr h="475379">
                <a:tc>
                  <a:txBody>
                    <a:bodyPr/>
                    <a:lstStyle/>
                    <a:p>
                      <a:r>
                        <a:rPr lang="sv-SE" sz="1200"/>
                        <a:t>Kvalitetsuppföljningen </a:t>
                      </a:r>
                    </a:p>
                  </a:txBody>
                  <a:tcPr anchor="ctr"/>
                </a:tc>
                <a:tc>
                  <a:txBody>
                    <a:bodyPr/>
                    <a:lstStyle/>
                    <a:p>
                      <a:r>
                        <a:rPr lang="sv-SE" sz="1200" dirty="0"/>
                        <a:t>2026-01-12</a:t>
                      </a:r>
                    </a:p>
                  </a:txBody>
                  <a:tcPr anchor="ctr"/>
                </a:tc>
                <a:tc>
                  <a:txBody>
                    <a:bodyPr/>
                    <a:lstStyle/>
                    <a:p>
                      <a:r>
                        <a:rPr lang="sv-SE" sz="1200" dirty="0"/>
                        <a:t>2026-01-28</a:t>
                      </a:r>
                    </a:p>
                  </a:txBody>
                  <a:tcPr anchor="ctr"/>
                </a:tc>
                <a:extLst>
                  <a:ext uri="{0D108BD9-81ED-4DB2-BD59-A6C34878D82A}">
                    <a16:rowId xmlns:a16="http://schemas.microsoft.com/office/drawing/2014/main" val="2419974229"/>
                  </a:ext>
                </a:extLst>
              </a:tr>
            </a:tbl>
          </a:graphicData>
        </a:graphic>
      </p:graphicFrame>
    </p:spTree>
    <p:extLst>
      <p:ext uri="{BB962C8B-B14F-4D97-AF65-F5344CB8AC3E}">
        <p14:creationId xmlns:p14="http://schemas.microsoft.com/office/powerpoint/2010/main" val="2232714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3CBE7-35C0-44DE-4025-FFC2488C984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909A9C2-9136-DD38-BE1C-0A90A58E923D}"/>
              </a:ext>
            </a:extLst>
          </p:cNvPr>
          <p:cNvSpPr>
            <a:spLocks noGrp="1"/>
          </p:cNvSpPr>
          <p:nvPr>
            <p:ph type="title"/>
          </p:nvPr>
        </p:nvSpPr>
        <p:spPr>
          <a:xfrm>
            <a:off x="477242" y="441325"/>
            <a:ext cx="8543925" cy="935038"/>
          </a:xfrm>
        </p:spPr>
        <p:txBody>
          <a:bodyPr/>
          <a:lstStyle/>
          <a:p>
            <a:r>
              <a:rPr lang="sv-SE"/>
              <a:t>Språkutveckling</a:t>
            </a:r>
          </a:p>
        </p:txBody>
      </p:sp>
      <p:sp>
        <p:nvSpPr>
          <p:cNvPr id="3" name="Platshållare för text 2">
            <a:extLst>
              <a:ext uri="{FF2B5EF4-FFF2-40B4-BE49-F238E27FC236}">
                <a16:creationId xmlns:a16="http://schemas.microsoft.com/office/drawing/2014/main" id="{0DE53CE7-EFC7-C113-F0AB-6A92914B962A}"/>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Platshållare för innehåll 1">
            <a:extLst>
              <a:ext uri="{FF2B5EF4-FFF2-40B4-BE49-F238E27FC236}">
                <a16:creationId xmlns:a16="http://schemas.microsoft.com/office/drawing/2014/main" id="{9D4D77CC-2265-B45F-CE5F-86D491659478}"/>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a:t>Nära samarbete med både logoped som kommer till vår verksamhet samt nära samarbete med biblioteket i form av utlåning av språkpåsar för att träna språkljud, bokstart och vi har även Babybokklubb för barn 0-18 månader också ett samarbete mellan Öppna förskolan och biblioteket. Vi samarbetar även några veckor under sommaren med biblioteket och deras biblioteksbuss i form av bibblo-picnic.</a:t>
            </a:r>
          </a:p>
        </p:txBody>
      </p:sp>
    </p:spTree>
    <p:extLst>
      <p:ext uri="{BB962C8B-B14F-4D97-AF65-F5344CB8AC3E}">
        <p14:creationId xmlns:p14="http://schemas.microsoft.com/office/powerpoint/2010/main" val="41105474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34952-DAE5-FB1C-C626-3F638653615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DD2D1D2-422E-CA6A-70E0-CF9ADBA96D98}"/>
              </a:ext>
            </a:extLst>
          </p:cNvPr>
          <p:cNvSpPr>
            <a:spLocks noGrp="1"/>
          </p:cNvSpPr>
          <p:nvPr>
            <p:ph type="title"/>
          </p:nvPr>
        </p:nvSpPr>
        <p:spPr>
          <a:xfrm>
            <a:off x="477242" y="441325"/>
            <a:ext cx="8543925" cy="935038"/>
          </a:xfrm>
        </p:spPr>
        <p:txBody>
          <a:bodyPr/>
          <a:lstStyle/>
          <a:p>
            <a:r>
              <a:rPr lang="sv-SE"/>
              <a:t>Tillgänglighet</a:t>
            </a:r>
          </a:p>
        </p:txBody>
      </p:sp>
      <p:sp>
        <p:nvSpPr>
          <p:cNvPr id="4" name="Platshållare för text 2">
            <a:extLst>
              <a:ext uri="{FF2B5EF4-FFF2-40B4-BE49-F238E27FC236}">
                <a16:creationId xmlns:a16="http://schemas.microsoft.com/office/drawing/2014/main" id="{E7A4B950-F3AB-429D-2B2D-C5C4EBD05EEF}"/>
              </a:ext>
            </a:extLst>
          </p:cNvPr>
          <p:cNvSpPr txBox="1">
            <a:spLocks/>
          </p:cNvSpPr>
          <p:nvPr/>
        </p:nvSpPr>
        <p:spPr>
          <a:xfrm>
            <a:off x="477242" y="1225655"/>
            <a:ext cx="6411240"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800" b="0"/>
              <a:t>Arbetar ni med att nå de familjer som är svåra att nå?</a:t>
            </a:r>
            <a:endParaRPr lang="sv-SE" sz="1600"/>
          </a:p>
        </p:txBody>
      </p:sp>
      <p:graphicFrame>
        <p:nvGraphicFramePr>
          <p:cNvPr id="5" name="Platshållare för innehåll 3">
            <a:extLst>
              <a:ext uri="{FF2B5EF4-FFF2-40B4-BE49-F238E27FC236}">
                <a16:creationId xmlns:a16="http://schemas.microsoft.com/office/drawing/2014/main" id="{BA990A6E-4A42-EFEE-9B57-7A32C75000B5}"/>
              </a:ext>
            </a:extLst>
          </p:cNvPr>
          <p:cNvGraphicFramePr>
            <a:graphicFrameLocks/>
          </p:cNvGraphicFramePr>
          <p:nvPr>
            <p:extLst>
              <p:ext uri="{D42A27DB-BD31-4B8C-83A1-F6EECF244321}">
                <p14:modId xmlns:p14="http://schemas.microsoft.com/office/powerpoint/2010/main" val="203911262"/>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2344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a:t>Bakom rapporten</a:t>
            </a:r>
          </a:p>
        </p:txBody>
      </p:sp>
    </p:spTree>
    <p:extLst>
      <p:ext uri="{BB962C8B-B14F-4D97-AF65-F5344CB8AC3E}">
        <p14:creationId xmlns:p14="http://schemas.microsoft.com/office/powerpoint/2010/main" val="2541414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1">
            <a:extLst>
              <a:ext uri="{FF2B5EF4-FFF2-40B4-BE49-F238E27FC236}">
                <a16:creationId xmlns:a16="http://schemas.microsoft.com/office/drawing/2014/main" id="{49F65E7D-C370-F94D-9088-10051F6891E9}"/>
              </a:ext>
            </a:extLst>
          </p:cNvPr>
          <p:cNvSpPr txBox="1">
            <a:spLocks/>
          </p:cNvSpPr>
          <p:nvPr/>
        </p:nvSpPr>
        <p:spPr>
          <a:xfrm>
            <a:off x="5494259"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a:t>Projektgrupp</a:t>
            </a:r>
          </a:p>
        </p:txBody>
      </p:sp>
      <p:sp>
        <p:nvSpPr>
          <p:cNvPr id="3" name="Platshållare för innehåll 2">
            <a:extLst>
              <a:ext uri="{FF2B5EF4-FFF2-40B4-BE49-F238E27FC236}">
                <a16:creationId xmlns:a16="http://schemas.microsoft.com/office/drawing/2014/main" id="{AFA55ACC-A68C-F744-AEF7-6E2DD5D75B68}"/>
              </a:ext>
            </a:extLst>
          </p:cNvPr>
          <p:cNvSpPr>
            <a:spLocks noGrp="1"/>
          </p:cNvSpPr>
          <p:nvPr>
            <p:ph sz="half" idx="2"/>
          </p:nvPr>
        </p:nvSpPr>
        <p:spPr>
          <a:xfrm>
            <a:off x="541012" y="2219556"/>
            <a:ext cx="3970830" cy="3684588"/>
          </a:xfrm>
        </p:spPr>
        <p:txBody>
          <a:bodyPr>
            <a:normAutofit/>
          </a:bodyPr>
          <a:lstStyle/>
          <a:p>
            <a:pPr marL="0" indent="0">
              <a:buNone/>
            </a:pPr>
            <a:r>
              <a:rPr lang="sv-SE" sz="1400" err="1"/>
              <a:t>Lysio</a:t>
            </a:r>
            <a:r>
              <a:rPr lang="sv-SE" sz="1400"/>
              <a:t> Researchs mål är att genomföra undersökningar som leder till utveckling. Med forskningsbaserade arbetsmetoder och många års erfarenhet av undersökningsprocesser erbjuder vi lösningar som leder till välgrundade beslutsunderlag för organisationer och företag. </a:t>
            </a:r>
          </a:p>
          <a:p>
            <a:pPr marL="0" indent="0">
              <a:buNone/>
            </a:pPr>
            <a:r>
              <a:rPr lang="sv-SE" sz="1400" err="1"/>
              <a:t>Lysio</a:t>
            </a:r>
            <a:r>
              <a:rPr lang="sv-SE" sz="1400"/>
              <a:t> Research grundades 2009 och arbetar med undersökningar åt kunder i offentlig, akademisk, privat och ideell sektor.</a:t>
            </a:r>
          </a:p>
          <a:p>
            <a:pPr marL="0" indent="0">
              <a:buNone/>
            </a:pPr>
            <a:r>
              <a:rPr lang="sv-SE" sz="1400"/>
              <a:t>Vi finns i Göteborg, Lund och Stockholm. </a:t>
            </a:r>
          </a:p>
          <a:p>
            <a:endParaRPr lang="sv-SE" sz="1600"/>
          </a:p>
        </p:txBody>
      </p:sp>
      <p:sp>
        <p:nvSpPr>
          <p:cNvPr id="2" name="Platshållare för text 1">
            <a:extLst>
              <a:ext uri="{FF2B5EF4-FFF2-40B4-BE49-F238E27FC236}">
                <a16:creationId xmlns:a16="http://schemas.microsoft.com/office/drawing/2014/main" id="{9F1D8022-E332-CC4A-B3B9-9BF1CA0355AB}"/>
              </a:ext>
            </a:extLst>
          </p:cNvPr>
          <p:cNvSpPr>
            <a:spLocks noGrp="1"/>
          </p:cNvSpPr>
          <p:nvPr>
            <p:ph type="body" idx="1"/>
          </p:nvPr>
        </p:nvSpPr>
        <p:spPr/>
        <p:txBody>
          <a:bodyPr/>
          <a:lstStyle/>
          <a:p>
            <a:r>
              <a:rPr lang="sv-SE"/>
              <a:t>Enkäter, insamling och analys</a:t>
            </a:r>
          </a:p>
        </p:txBody>
      </p:sp>
      <p:sp>
        <p:nvSpPr>
          <p:cNvPr id="4" name="Rubrik 3">
            <a:extLst>
              <a:ext uri="{FF2B5EF4-FFF2-40B4-BE49-F238E27FC236}">
                <a16:creationId xmlns:a16="http://schemas.microsoft.com/office/drawing/2014/main" id="{5FF5F028-778A-374A-8A18-3A1AEF946B4D}"/>
              </a:ext>
            </a:extLst>
          </p:cNvPr>
          <p:cNvSpPr>
            <a:spLocks noGrp="1"/>
          </p:cNvSpPr>
          <p:nvPr>
            <p:ph type="title"/>
          </p:nvPr>
        </p:nvSpPr>
        <p:spPr/>
        <p:txBody>
          <a:bodyPr/>
          <a:lstStyle/>
          <a:p>
            <a:r>
              <a:rPr lang="sv-SE" err="1"/>
              <a:t>Lysio</a:t>
            </a:r>
            <a:r>
              <a:rPr lang="sv-SE"/>
              <a:t> Research</a:t>
            </a:r>
          </a:p>
        </p:txBody>
      </p:sp>
      <p:sp>
        <p:nvSpPr>
          <p:cNvPr id="6" name="Rektangel 5">
            <a:extLst>
              <a:ext uri="{FF2B5EF4-FFF2-40B4-BE49-F238E27FC236}">
                <a16:creationId xmlns:a16="http://schemas.microsoft.com/office/drawing/2014/main" id="{C2E50E01-027C-D5BE-43BA-C0E5039B62D3}"/>
              </a:ext>
              <a:ext uri="{C183D7F6-B498-43B3-948B-1728B52AA6E4}">
                <adec:decorative xmlns:adec="http://schemas.microsoft.com/office/drawing/2017/decorative" val="1"/>
              </a:ext>
            </a:extLst>
          </p:cNvPr>
          <p:cNvSpPr/>
          <p:nvPr/>
        </p:nvSpPr>
        <p:spPr>
          <a:xfrm>
            <a:off x="6145271" y="3903384"/>
            <a:ext cx="3539690" cy="1302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8" name="textruta 7">
            <a:extLst>
              <a:ext uri="{FF2B5EF4-FFF2-40B4-BE49-F238E27FC236}">
                <a16:creationId xmlns:a16="http://schemas.microsoft.com/office/drawing/2014/main" id="{2A50931F-8FCD-D30D-351D-6E5FF61172A4}"/>
              </a:ext>
            </a:extLst>
          </p:cNvPr>
          <p:cNvSpPr txBox="1"/>
          <p:nvPr/>
        </p:nvSpPr>
        <p:spPr>
          <a:xfrm>
            <a:off x="6992202" y="4263086"/>
            <a:ext cx="3019264" cy="646331"/>
          </a:xfrm>
          <a:prstGeom prst="rect">
            <a:avLst/>
          </a:prstGeom>
          <a:noFill/>
        </p:spPr>
        <p:txBody>
          <a:bodyPr wrap="square" rtlCol="0">
            <a:spAutoFit/>
          </a:bodyPr>
          <a:lstStyle/>
          <a:p>
            <a:r>
              <a:rPr lang="sv-SE" sz="1200" b="1">
                <a:solidFill>
                  <a:schemeClr val="bg1"/>
                </a:solidFill>
                <a:latin typeface="Arial" panose="020B0604020202020204" pitchFamily="34" charset="0"/>
              </a:rPr>
              <a:t>Simon Tufvesson</a:t>
            </a:r>
          </a:p>
          <a:p>
            <a:r>
              <a:rPr lang="sv-SE" sz="1200">
                <a:solidFill>
                  <a:schemeClr val="bg1"/>
                </a:solidFill>
                <a:latin typeface="Arial" panose="020B0604020202020204" pitchFamily="34" charset="0"/>
              </a:rPr>
              <a:t>Analytiker</a:t>
            </a:r>
          </a:p>
          <a:p>
            <a:r>
              <a:rPr lang="sv-SE" sz="1200" err="1">
                <a:solidFill>
                  <a:schemeClr val="bg1"/>
                </a:solidFill>
                <a:latin typeface="Arial" panose="020B0604020202020204" pitchFamily="34" charset="0"/>
              </a:rPr>
              <a:t>simon.tufvesson@lysio.se</a:t>
            </a:r>
            <a:endParaRPr lang="sv-SE" sz="2000">
              <a:solidFill>
                <a:schemeClr val="bg1"/>
              </a:solidFill>
              <a:latin typeface="Arial" panose="020B0604020202020204" pitchFamily="34" charset="0"/>
            </a:endParaRPr>
          </a:p>
        </p:txBody>
      </p:sp>
      <p:pic>
        <p:nvPicPr>
          <p:cNvPr id="10" name="Bildobjekt 9">
            <a:extLst>
              <a:ext uri="{FF2B5EF4-FFF2-40B4-BE49-F238E27FC236}">
                <a16:creationId xmlns:a16="http://schemas.microsoft.com/office/drawing/2014/main" id="{86BC5308-1344-A3B3-49B1-BE0015BC9258}"/>
              </a:ext>
            </a:extLst>
          </p:cNvPr>
          <p:cNvPicPr>
            <a:picLocks noChangeAspect="1"/>
          </p:cNvPicPr>
          <p:nvPr/>
        </p:nvPicPr>
        <p:blipFill>
          <a:blip r:embed="rId2"/>
          <a:srcRect/>
          <a:stretch/>
        </p:blipFill>
        <p:spPr>
          <a:xfrm>
            <a:off x="5553313" y="3903975"/>
            <a:ext cx="1302024" cy="1302024"/>
          </a:xfrm>
          <a:prstGeom prst="rect">
            <a:avLst/>
          </a:prstGeom>
        </p:spPr>
      </p:pic>
      <p:sp>
        <p:nvSpPr>
          <p:cNvPr id="12" name="Rektangel 11">
            <a:extLst>
              <a:ext uri="{FF2B5EF4-FFF2-40B4-BE49-F238E27FC236}">
                <a16:creationId xmlns:a16="http://schemas.microsoft.com/office/drawing/2014/main" id="{D543CD04-B759-CAA7-0A3C-8A388558503C}"/>
              </a:ext>
              <a:ext uri="{C183D7F6-B498-43B3-948B-1728B52AA6E4}">
                <adec:decorative xmlns:adec="http://schemas.microsoft.com/office/drawing/2017/decorative" val="1"/>
              </a:ext>
            </a:extLst>
          </p:cNvPr>
          <p:cNvSpPr/>
          <p:nvPr/>
        </p:nvSpPr>
        <p:spPr>
          <a:xfrm>
            <a:off x="6145271" y="2250613"/>
            <a:ext cx="3539690" cy="129564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13" name="textruta 12">
            <a:extLst>
              <a:ext uri="{FF2B5EF4-FFF2-40B4-BE49-F238E27FC236}">
                <a16:creationId xmlns:a16="http://schemas.microsoft.com/office/drawing/2014/main" id="{51A4F9A6-C51C-4787-FE59-7F1F60F612A0}"/>
              </a:ext>
            </a:extLst>
          </p:cNvPr>
          <p:cNvSpPr txBox="1"/>
          <p:nvPr/>
        </p:nvSpPr>
        <p:spPr>
          <a:xfrm>
            <a:off x="6980669" y="2572086"/>
            <a:ext cx="3019264" cy="646331"/>
          </a:xfrm>
          <a:prstGeom prst="rect">
            <a:avLst/>
          </a:prstGeom>
          <a:noFill/>
        </p:spPr>
        <p:txBody>
          <a:bodyPr wrap="square" rtlCol="0">
            <a:spAutoFit/>
          </a:bodyPr>
          <a:lstStyle/>
          <a:p>
            <a:r>
              <a:rPr lang="sv-SE" sz="1200" b="1">
                <a:solidFill>
                  <a:schemeClr val="bg1"/>
                </a:solidFill>
                <a:latin typeface="Arial" panose="020B0604020202020204" pitchFamily="34" charset="0"/>
              </a:rPr>
              <a:t>Elin Hoffman</a:t>
            </a:r>
            <a:br>
              <a:rPr lang="sv-SE" sz="1200" b="1">
                <a:solidFill>
                  <a:schemeClr val="bg1"/>
                </a:solidFill>
                <a:latin typeface="Arial" panose="020B0604020202020204" pitchFamily="34" charset="0"/>
              </a:rPr>
            </a:br>
            <a:r>
              <a:rPr lang="sv-SE" sz="1200">
                <a:solidFill>
                  <a:schemeClr val="bg1"/>
                </a:solidFill>
                <a:latin typeface="Arial" panose="020B0604020202020204" pitchFamily="34" charset="0"/>
              </a:rPr>
              <a:t>Projektledare</a:t>
            </a:r>
          </a:p>
          <a:p>
            <a:r>
              <a:rPr lang="sv-SE" sz="1200" err="1">
                <a:solidFill>
                  <a:schemeClr val="bg1"/>
                </a:solidFill>
                <a:latin typeface="Arial" panose="020B0604020202020204" pitchFamily="34" charset="0"/>
              </a:rPr>
              <a:t>elin.hoffman@lysio.se</a:t>
            </a:r>
            <a:endParaRPr lang="sv-SE" sz="1200">
              <a:solidFill>
                <a:schemeClr val="bg1"/>
              </a:solidFill>
              <a:latin typeface="Arial" panose="020B0604020202020204" pitchFamily="34" charset="0"/>
            </a:endParaRPr>
          </a:p>
        </p:txBody>
      </p:sp>
      <p:pic>
        <p:nvPicPr>
          <p:cNvPr id="14" name="Bildobjekt 13">
            <a:extLst>
              <a:ext uri="{FF2B5EF4-FFF2-40B4-BE49-F238E27FC236}">
                <a16:creationId xmlns:a16="http://schemas.microsoft.com/office/drawing/2014/main" id="{92C2968D-22B5-E97D-E134-35B1631D780B}"/>
              </a:ext>
            </a:extLst>
          </p:cNvPr>
          <p:cNvPicPr>
            <a:picLocks/>
          </p:cNvPicPr>
          <p:nvPr/>
        </p:nvPicPr>
        <p:blipFill>
          <a:blip r:embed="rId3"/>
          <a:srcRect/>
          <a:stretch/>
        </p:blipFill>
        <p:spPr>
          <a:xfrm>
            <a:off x="5494259" y="2251205"/>
            <a:ext cx="1302024" cy="1303200"/>
          </a:xfrm>
          <a:prstGeom prst="rect">
            <a:avLst/>
          </a:prstGeom>
        </p:spPr>
      </p:pic>
    </p:spTree>
    <p:extLst>
      <p:ext uri="{BB962C8B-B14F-4D97-AF65-F5344CB8AC3E}">
        <p14:creationId xmlns:p14="http://schemas.microsoft.com/office/powerpoint/2010/main" val="41920988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4CC0AF0-7D70-E847-A2C3-48E4FDA2249E}"/>
              </a:ext>
            </a:extLst>
          </p:cNvPr>
          <p:cNvSpPr>
            <a:spLocks noGrp="1"/>
          </p:cNvSpPr>
          <p:nvPr>
            <p:ph type="ctrTitle"/>
          </p:nvPr>
        </p:nvSpPr>
        <p:spPr>
          <a:xfrm>
            <a:off x="1562100" y="2009558"/>
            <a:ext cx="6781800" cy="685517"/>
          </a:xfrm>
        </p:spPr>
        <p:txBody>
          <a:bodyPr anchor="b">
            <a:normAutofit fontScale="90000"/>
          </a:bodyPr>
          <a:lstStyle/>
          <a:p>
            <a:r>
              <a:rPr lang="en-US" sz="2800" err="1">
                <a:solidFill>
                  <a:schemeClr val="bg1"/>
                </a:solidFill>
              </a:rPr>
              <a:t>Undersökning</a:t>
            </a:r>
            <a:r>
              <a:rPr lang="en-US" sz="2800">
                <a:solidFill>
                  <a:schemeClr val="bg1"/>
                </a:solidFill>
              </a:rPr>
              <a:t> och </a:t>
            </a:r>
            <a:r>
              <a:rPr lang="en-US" sz="2800" err="1">
                <a:solidFill>
                  <a:schemeClr val="bg1"/>
                </a:solidFill>
              </a:rPr>
              <a:t>analys</a:t>
            </a:r>
            <a:r>
              <a:rPr lang="en-US" sz="2800">
                <a:solidFill>
                  <a:schemeClr val="bg1"/>
                </a:solidFill>
              </a:rPr>
              <a:t> av Lysio Research</a:t>
            </a:r>
            <a:endParaRPr lang="sv-SE"/>
          </a:p>
        </p:txBody>
      </p:sp>
      <p:sp>
        <p:nvSpPr>
          <p:cNvPr id="8" name="Subtitle 1">
            <a:extLst>
              <a:ext uri="{FF2B5EF4-FFF2-40B4-BE49-F238E27FC236}">
                <a16:creationId xmlns:a16="http://schemas.microsoft.com/office/drawing/2014/main" id="{6CB8BD4E-D835-4BD9-8FBE-672CF3191DC8}"/>
              </a:ext>
            </a:extLst>
          </p:cNvPr>
          <p:cNvSpPr>
            <a:spLocks noGrp="1"/>
          </p:cNvSpPr>
          <p:nvPr>
            <p:ph type="subTitle" idx="4294967295"/>
          </p:nvPr>
        </p:nvSpPr>
        <p:spPr>
          <a:xfrm>
            <a:off x="1955800" y="2845593"/>
            <a:ext cx="5994400" cy="1166813"/>
          </a:xfrm>
        </p:spPr>
        <p:txBody>
          <a:bodyPr anchor="t">
            <a:normAutofit/>
          </a:bodyPr>
          <a:lstStyle/>
          <a:p>
            <a:pPr marL="0" indent="0" algn="ctr">
              <a:buNone/>
            </a:pPr>
            <a:r>
              <a:rPr lang="en-US">
                <a:hlinkClick r:id="rId2"/>
              </a:rPr>
              <a:t>www.lysio.se</a:t>
            </a:r>
            <a:endParaRPr lang="en-US"/>
          </a:p>
          <a:p>
            <a:pPr algn="ctr"/>
            <a:endParaRPr lang="en-US"/>
          </a:p>
        </p:txBody>
      </p:sp>
    </p:spTree>
    <p:extLst>
      <p:ext uri="{BB962C8B-B14F-4D97-AF65-F5344CB8AC3E}">
        <p14:creationId xmlns:p14="http://schemas.microsoft.com/office/powerpoint/2010/main" val="1234079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a:t>Resultat kvalitetsuppföljning</a:t>
            </a:r>
          </a:p>
        </p:txBody>
      </p:sp>
    </p:spTree>
    <p:extLst>
      <p:ext uri="{BB962C8B-B14F-4D97-AF65-F5344CB8AC3E}">
        <p14:creationId xmlns:p14="http://schemas.microsoft.com/office/powerpoint/2010/main" val="23508674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Vilka verksamheter är samlokaliserade på er familjecentral?</a:t>
            </a:r>
          </a:p>
        </p:txBody>
      </p:sp>
      <p:sp>
        <p:nvSpPr>
          <p:cNvPr id="4" name="textruta 3">
            <a:extLst>
              <a:ext uri="{FF2B5EF4-FFF2-40B4-BE49-F238E27FC236}">
                <a16:creationId xmlns:a16="http://schemas.microsoft.com/office/drawing/2014/main" id="{651911F7-C20A-D4F9-47A1-0D748A4EC8DC}"/>
              </a:ext>
            </a:extLst>
          </p:cNvPr>
          <p:cNvSpPr txBox="1"/>
          <p:nvPr/>
        </p:nvSpPr>
        <p:spPr>
          <a:xfrm>
            <a:off x="477241" y="1568841"/>
            <a:ext cx="8543925" cy="307777"/>
          </a:xfrm>
          <a:prstGeom prst="rect">
            <a:avLst/>
          </a:prstGeom>
          <a:noFill/>
        </p:spPr>
        <p:txBody>
          <a:bodyPr wrap="square">
            <a:spAutoFit/>
          </a:bodyPr>
          <a:lstStyle/>
          <a:p>
            <a:r>
              <a:rPr lang="sv-SE" sz="1400"/>
              <a:t>BMM
BVC
Öppen förskola
Förebyggande socialtjänst</a:t>
            </a:r>
          </a:p>
        </p:txBody>
      </p:sp>
    </p:spTree>
    <p:extLst>
      <p:ext uri="{BB962C8B-B14F-4D97-AF65-F5344CB8AC3E}">
        <p14:creationId xmlns:p14="http://schemas.microsoft.com/office/powerpoint/2010/main" val="33731353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BMM</a:t>
            </a:r>
          </a:p>
        </p:txBody>
      </p:sp>
      <p:graphicFrame>
        <p:nvGraphicFramePr>
          <p:cNvPr id="8" name="Tabell 7">
            <a:extLst>
              <a:ext uri="{FF2B5EF4-FFF2-40B4-BE49-F238E27FC236}">
                <a16:creationId xmlns:a16="http://schemas.microsoft.com/office/drawing/2014/main" id="{09A7A8A9-7163-20E7-7233-98B16A8C3F7C}"/>
              </a:ext>
            </a:extLst>
          </p:cNvPr>
          <p:cNvGraphicFramePr>
            <a:graphicFrameLocks noGrp="1"/>
          </p:cNvGraphicFramePr>
          <p:nvPr>
            <p:extLst>
              <p:ext uri="{D42A27DB-BD31-4B8C-83A1-F6EECF244321}">
                <p14:modId xmlns:p14="http://schemas.microsoft.com/office/powerpoint/2010/main" val="674472497"/>
              </p:ext>
            </p:extLst>
          </p:nvPr>
        </p:nvGraphicFramePr>
        <p:xfrm>
          <a:off x="477242" y="1376363"/>
          <a:ext cx="9007200" cy="103571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1581690952"/>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 på familjecentral </a:t>
                      </a:r>
                    </a:p>
                  </a:txBody>
                  <a:tcPr anchor="ctr"/>
                </a:tc>
                <a:tc>
                  <a:txBody>
                    <a:bodyPr/>
                    <a:lstStyle/>
                    <a:p>
                      <a:r>
                        <a:rPr lang="sv-SE" sz="1200"/>
                        <a:t>470 %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282 %</a:t>
                      </a:r>
                    </a:p>
                  </a:txBody>
                  <a:tcPr anchor="ctr"/>
                </a:tc>
                <a:extLst>
                  <a:ext uri="{0D108BD9-81ED-4DB2-BD59-A6C34878D82A}">
                    <a16:rowId xmlns:a16="http://schemas.microsoft.com/office/drawing/2014/main" val="2180593050"/>
                  </a:ext>
                </a:extLst>
              </a:tr>
            </a:tbl>
          </a:graphicData>
        </a:graphic>
      </p:graphicFrame>
      <p:graphicFrame>
        <p:nvGraphicFramePr>
          <p:cNvPr id="10" name="Tabell 7">
            <a:extLst>
              <a:ext uri="{FF2B5EF4-FFF2-40B4-BE49-F238E27FC236}">
                <a16:creationId xmlns:a16="http://schemas.microsoft.com/office/drawing/2014/main" id="{CAC596B9-7246-29BC-4D71-DA866DE4DC62}"/>
              </a:ext>
            </a:extLst>
          </p:cNvPr>
          <p:cNvGraphicFramePr>
            <a:graphicFrameLocks noGrp="1"/>
          </p:cNvGraphicFramePr>
          <p:nvPr>
            <p:extLst>
              <p:ext uri="{D42A27DB-BD31-4B8C-83A1-F6EECF244321}">
                <p14:modId xmlns:p14="http://schemas.microsoft.com/office/powerpoint/2010/main" val="844020642"/>
              </p:ext>
            </p:extLst>
          </p:nvPr>
        </p:nvGraphicFramePr>
        <p:xfrm>
          <a:off x="477241" y="3164231"/>
          <a:ext cx="9007200" cy="85283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4210458030"/>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i regionen</a:t>
                      </a:r>
                    </a:p>
                  </a:txBody>
                  <a:tcPr anchor="ctr"/>
                </a:tc>
                <a:extLst>
                  <a:ext uri="{0D108BD9-81ED-4DB2-BD59-A6C34878D82A}">
                    <a16:rowId xmlns:a16="http://schemas.microsoft.com/office/drawing/2014/main" val="1408119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mn-lt"/>
                          <a:ea typeface="+mn-ea"/>
                          <a:cs typeface="+mn-cs"/>
                        </a:rPr>
                        <a:t>Antal inskrivna gravida under 2025</a:t>
                      </a:r>
                    </a:p>
                  </a:txBody>
                  <a:tcPr anchor="ctr"/>
                </a:tc>
                <a:tc>
                  <a:txBody>
                    <a:bodyPr/>
                    <a:lstStyle/>
                    <a:p>
                      <a:r>
                        <a:rPr lang="sv-SE" sz="1200"/>
                        <a:t>221</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111</a:t>
                      </a:r>
                    </a:p>
                  </a:txBody>
                  <a:tcPr anchor="ctr"/>
                </a:tc>
                <a:extLst>
                  <a:ext uri="{0D108BD9-81ED-4DB2-BD59-A6C34878D82A}">
                    <a16:rowId xmlns:a16="http://schemas.microsoft.com/office/drawing/2014/main" val="2180593050"/>
                  </a:ext>
                </a:extLst>
              </a:tr>
            </a:tbl>
          </a:graphicData>
        </a:graphic>
      </p:graphicFrame>
    </p:spTree>
    <p:extLst>
      <p:ext uri="{BB962C8B-B14F-4D97-AF65-F5344CB8AC3E}">
        <p14:creationId xmlns:p14="http://schemas.microsoft.com/office/powerpoint/2010/main" val="14353039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BVC</a:t>
            </a:r>
          </a:p>
        </p:txBody>
      </p:sp>
      <p:graphicFrame>
        <p:nvGraphicFramePr>
          <p:cNvPr id="4" name="Tabell 7">
            <a:extLst>
              <a:ext uri="{FF2B5EF4-FFF2-40B4-BE49-F238E27FC236}">
                <a16:creationId xmlns:a16="http://schemas.microsoft.com/office/drawing/2014/main" id="{0FA65082-2C4E-7080-A5BA-2C9FFD178ABF}"/>
              </a:ext>
            </a:extLst>
          </p:cNvPr>
          <p:cNvGraphicFramePr>
            <a:graphicFrameLocks noGrp="1"/>
          </p:cNvGraphicFramePr>
          <p:nvPr>
            <p:extLst>
              <p:ext uri="{D42A27DB-BD31-4B8C-83A1-F6EECF244321}">
                <p14:modId xmlns:p14="http://schemas.microsoft.com/office/powerpoint/2010/main" val="2298691886"/>
              </p:ext>
            </p:extLst>
          </p:nvPr>
        </p:nvGraphicFramePr>
        <p:xfrm>
          <a:off x="477242" y="1376363"/>
          <a:ext cx="9007200" cy="103571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4210458030"/>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 på familjecentral</a:t>
                      </a:r>
                    </a:p>
                  </a:txBody>
                  <a:tcPr anchor="ctr"/>
                </a:tc>
                <a:tc>
                  <a:txBody>
                    <a:bodyPr/>
                    <a:lstStyle/>
                    <a:p>
                      <a:r>
                        <a:rPr lang="sv-SE" sz="1200"/>
                        <a:t>512 %</a:t>
                      </a:r>
                    </a:p>
                  </a:txBody>
                  <a:tcPr anchor="ctr"/>
                </a:tc>
                <a:tc>
                  <a:txBody>
                    <a:bodyPr/>
                    <a:lstStyle/>
                    <a:p>
                      <a:r>
                        <a:rPr lang="sv-SE" sz="1200"/>
                        <a:t>284 %</a:t>
                      </a:r>
                    </a:p>
                  </a:txBody>
                  <a:tcPr anchor="ctr"/>
                </a:tc>
                <a:extLst>
                  <a:ext uri="{0D108BD9-81ED-4DB2-BD59-A6C34878D82A}">
                    <a16:rowId xmlns:a16="http://schemas.microsoft.com/office/drawing/2014/main" val="2180593050"/>
                  </a:ext>
                </a:extLst>
              </a:tr>
            </a:tbl>
          </a:graphicData>
        </a:graphic>
      </p:graphicFrame>
      <p:graphicFrame>
        <p:nvGraphicFramePr>
          <p:cNvPr id="5" name="Tabell 7">
            <a:extLst>
              <a:ext uri="{FF2B5EF4-FFF2-40B4-BE49-F238E27FC236}">
                <a16:creationId xmlns:a16="http://schemas.microsoft.com/office/drawing/2014/main" id="{46D03B3C-377E-6F7B-3F73-02BAEAC59561}"/>
              </a:ext>
            </a:extLst>
          </p:cNvPr>
          <p:cNvGraphicFramePr>
            <a:graphicFrameLocks noGrp="1"/>
          </p:cNvGraphicFramePr>
          <p:nvPr>
            <p:extLst>
              <p:ext uri="{D42A27DB-BD31-4B8C-83A1-F6EECF244321}">
                <p14:modId xmlns:p14="http://schemas.microsoft.com/office/powerpoint/2010/main" val="2315582946"/>
              </p:ext>
            </p:extLst>
          </p:nvPr>
        </p:nvGraphicFramePr>
        <p:xfrm>
          <a:off x="477241" y="3164231"/>
          <a:ext cx="9007200" cy="112715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4210458030"/>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i regionen</a:t>
                      </a:r>
                    </a:p>
                  </a:txBody>
                  <a:tcPr anchor="ctr"/>
                </a:tc>
                <a:extLst>
                  <a:ext uri="{0D108BD9-81ED-4DB2-BD59-A6C34878D82A}">
                    <a16:rowId xmlns:a16="http://schemas.microsoft.com/office/drawing/2014/main" val="1408119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Antal inskrivna barn under 2025</a:t>
                      </a:r>
                    </a:p>
                  </a:txBody>
                  <a:tcPr anchor="ctr"/>
                </a:tc>
                <a:tc>
                  <a:txBody>
                    <a:bodyPr/>
                    <a:lstStyle/>
                    <a:p>
                      <a:r>
                        <a:rPr lang="sv-SE" sz="1200"/>
                        <a:t>1 491</a:t>
                      </a:r>
                    </a:p>
                  </a:txBody>
                  <a:tcPr anchor="ctr"/>
                </a:tc>
                <a:tc>
                  <a:txBody>
                    <a:bodyPr/>
                    <a:lstStyle/>
                    <a:p>
                      <a:r>
                        <a:rPr lang="sv-SE" sz="1200"/>
                        <a:t>741</a:t>
                      </a:r>
                    </a:p>
                  </a:txBody>
                  <a:tcPr anchor="ctr"/>
                </a:tc>
                <a:extLst>
                  <a:ext uri="{0D108BD9-81ED-4DB2-BD59-A6C34878D82A}">
                    <a16:rowId xmlns:a16="http://schemas.microsoft.com/office/drawing/2014/main" val="2180593050"/>
                  </a:ext>
                </a:extLst>
              </a:tr>
              <a:tr h="214132">
                <a:tc>
                  <a:txBody>
                    <a:bodyPr/>
                    <a:lstStyle/>
                    <a:p>
                      <a:r>
                        <a:rPr lang="sv-SE" sz="1200" dirty="0"/>
                        <a:t>Antal inskrivna 0–1 åringar under 2025</a:t>
                      </a:r>
                    </a:p>
                  </a:txBody>
                  <a:tcPr anchor="ctr"/>
                </a:tc>
                <a:tc>
                  <a:txBody>
                    <a:bodyPr/>
                    <a:lstStyle/>
                    <a:p>
                      <a:r>
                        <a:rPr lang="sv-SE" sz="1200"/>
                        <a:t>212</a:t>
                      </a:r>
                    </a:p>
                  </a:txBody>
                  <a:tcPr anchor="ctr"/>
                </a:tc>
                <a:tc>
                  <a:txBody>
                    <a:bodyPr/>
                    <a:lstStyle/>
                    <a:p>
                      <a:r>
                        <a:rPr lang="sv-SE" sz="1200"/>
                        <a:t>111</a:t>
                      </a:r>
                    </a:p>
                  </a:txBody>
                  <a:tcPr anchor="ctr"/>
                </a:tc>
                <a:extLst>
                  <a:ext uri="{0D108BD9-81ED-4DB2-BD59-A6C34878D82A}">
                    <a16:rowId xmlns:a16="http://schemas.microsoft.com/office/drawing/2014/main" val="2798328062"/>
                  </a:ext>
                </a:extLst>
              </a:tr>
            </a:tbl>
          </a:graphicData>
        </a:graphic>
      </p:graphicFrame>
    </p:spTree>
    <p:extLst>
      <p:ext uri="{BB962C8B-B14F-4D97-AF65-F5344CB8AC3E}">
        <p14:creationId xmlns:p14="http://schemas.microsoft.com/office/powerpoint/2010/main" val="28586802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Öppen förskola</a:t>
            </a:r>
          </a:p>
        </p:txBody>
      </p:sp>
      <p:graphicFrame>
        <p:nvGraphicFramePr>
          <p:cNvPr id="4" name="Tabell 7">
            <a:extLst>
              <a:ext uri="{FF2B5EF4-FFF2-40B4-BE49-F238E27FC236}">
                <a16:creationId xmlns:a16="http://schemas.microsoft.com/office/drawing/2014/main" id="{EF53957B-5289-DD6A-FFFF-FDD3092A2883}"/>
              </a:ext>
            </a:extLst>
          </p:cNvPr>
          <p:cNvGraphicFramePr>
            <a:graphicFrameLocks noGrp="1"/>
          </p:cNvGraphicFramePr>
          <p:nvPr>
            <p:extLst>
              <p:ext uri="{D42A27DB-BD31-4B8C-83A1-F6EECF244321}">
                <p14:modId xmlns:p14="http://schemas.microsoft.com/office/powerpoint/2010/main" val="1561618174"/>
              </p:ext>
            </p:extLst>
          </p:nvPr>
        </p:nvGraphicFramePr>
        <p:xfrm>
          <a:off x="477242" y="1376363"/>
          <a:ext cx="9007200" cy="103571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2776276781"/>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 på familjecentral</a:t>
                      </a:r>
                    </a:p>
                  </a:txBody>
                  <a:tcPr anchor="ctr"/>
                </a:tc>
                <a:tc>
                  <a:txBody>
                    <a:bodyPr/>
                    <a:lstStyle/>
                    <a:p>
                      <a:r>
                        <a:rPr lang="sv-SE" sz="120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125 %</a:t>
                      </a:r>
                    </a:p>
                  </a:txBody>
                  <a:tcPr anchor="ctr"/>
                </a:tc>
                <a:extLst>
                  <a:ext uri="{0D108BD9-81ED-4DB2-BD59-A6C34878D82A}">
                    <a16:rowId xmlns:a16="http://schemas.microsoft.com/office/drawing/2014/main" val="2180593050"/>
                  </a:ext>
                </a:extLst>
              </a:tr>
            </a:tbl>
          </a:graphicData>
        </a:graphic>
      </p:graphicFrame>
      <p:graphicFrame>
        <p:nvGraphicFramePr>
          <p:cNvPr id="5" name="Tabell 7">
            <a:extLst>
              <a:ext uri="{FF2B5EF4-FFF2-40B4-BE49-F238E27FC236}">
                <a16:creationId xmlns:a16="http://schemas.microsoft.com/office/drawing/2014/main" id="{FA9E86AC-3870-D81C-5BF9-2E3FBADAE6FD}"/>
              </a:ext>
            </a:extLst>
          </p:cNvPr>
          <p:cNvGraphicFramePr>
            <a:graphicFrameLocks noGrp="1"/>
          </p:cNvGraphicFramePr>
          <p:nvPr>
            <p:extLst>
              <p:ext uri="{D42A27DB-BD31-4B8C-83A1-F6EECF244321}">
                <p14:modId xmlns:p14="http://schemas.microsoft.com/office/powerpoint/2010/main" val="3404785388"/>
              </p:ext>
            </p:extLst>
          </p:nvPr>
        </p:nvGraphicFramePr>
        <p:xfrm>
          <a:off x="477241" y="2659734"/>
          <a:ext cx="9007200" cy="414467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2110673888"/>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i regionen</a:t>
                      </a:r>
                    </a:p>
                  </a:txBody>
                  <a:tcPr anchor="ctr"/>
                </a:tc>
                <a:extLst>
                  <a:ext uri="{0D108BD9-81ED-4DB2-BD59-A6C34878D82A}">
                    <a16:rowId xmlns:a16="http://schemas.microsoft.com/office/drawing/2014/main" val="1408119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Hur många timmar/vecka har öppna förskolan inkl. för 0–1 åringar?</a:t>
                      </a:r>
                    </a:p>
                  </a:txBody>
                  <a:tcPr anchor="ctr"/>
                </a:tc>
                <a:tc>
                  <a:txBody>
                    <a:bodyPr/>
                    <a:lstStyle/>
                    <a:p>
                      <a:r>
                        <a:rPr lang="sv-SE" sz="1200"/>
                        <a:t>15</a:t>
                      </a:r>
                    </a:p>
                  </a:txBody>
                  <a:tcPr anchor="ctr"/>
                </a:tc>
                <a:tc>
                  <a:txBody>
                    <a:bodyPr/>
                    <a:lstStyle/>
                    <a:p>
                      <a:r>
                        <a:rPr lang="sv-SE" sz="1200"/>
                        <a:t>14</a:t>
                      </a:r>
                    </a:p>
                  </a:txBody>
                  <a:tcPr anchor="ctr"/>
                </a:tc>
                <a:extLst>
                  <a:ext uri="{0D108BD9-81ED-4DB2-BD59-A6C34878D82A}">
                    <a16:rowId xmlns:a16="http://schemas.microsoft.com/office/drawing/2014/main" val="2180593050"/>
                  </a:ext>
                </a:extLst>
              </a:tr>
              <a:tr h="214132">
                <a:tc>
                  <a:txBody>
                    <a:bodyPr/>
                    <a:lstStyle/>
                    <a:p>
                      <a:r>
                        <a:rPr lang="sv-SE" sz="1200"/>
                        <a:t>Hur många timmar/vecka har ni öppet endast för de yngsta barnen typ 0–1 år/ vecka?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2,5</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4</a:t>
                      </a:r>
                    </a:p>
                  </a:txBody>
                  <a:tcPr anchor="ctr"/>
                </a:tc>
                <a:extLst>
                  <a:ext uri="{0D108BD9-81ED-4DB2-BD59-A6C34878D82A}">
                    <a16:rowId xmlns:a16="http://schemas.microsoft.com/office/drawing/2014/main" val="2798328062"/>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Hur många timmar/vecka har öppna förskolan uteverksamhet?</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2</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2</a:t>
                      </a:r>
                    </a:p>
                  </a:txBody>
                  <a:tcPr anchor="ctr"/>
                </a:tc>
                <a:extLst>
                  <a:ext uri="{0D108BD9-81ED-4DB2-BD59-A6C34878D82A}">
                    <a16:rowId xmlns:a16="http://schemas.microsoft.com/office/drawing/2014/main" val="1744106752"/>
                  </a:ext>
                </a:extLst>
              </a:tr>
              <a:tr h="214132">
                <a:tc>
                  <a:txBody>
                    <a:bodyPr/>
                    <a:lstStyle/>
                    <a:p>
                      <a:r>
                        <a:rPr lang="sv-SE" sz="1200" dirty="0"/>
                        <a:t>Hur många besökare har öppna förskolan i genomsnitt/månad under 2025? (vuxna och barn tillsammans)</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400</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428</a:t>
                      </a:r>
                    </a:p>
                  </a:txBody>
                  <a:tcPr anchor="ctr"/>
                </a:tc>
                <a:extLst>
                  <a:ext uri="{0D108BD9-81ED-4DB2-BD59-A6C34878D82A}">
                    <a16:rowId xmlns:a16="http://schemas.microsoft.com/office/drawing/2014/main" val="515538958"/>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Antal vuxna fördelat på kvinna, man, annan/månad: Kvinna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140</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366</a:t>
                      </a:r>
                    </a:p>
                  </a:txBody>
                  <a:tcPr anchor="ctr"/>
                </a:tc>
                <a:extLst>
                  <a:ext uri="{0D108BD9-81ED-4DB2-BD59-A6C34878D82A}">
                    <a16:rowId xmlns:a16="http://schemas.microsoft.com/office/drawing/2014/main" val="1231461008"/>
                  </a:ext>
                </a:extLst>
              </a:tr>
              <a:tr h="214132">
                <a:tc>
                  <a:txBody>
                    <a:bodyPr/>
                    <a:lstStyle/>
                    <a:p>
                      <a:r>
                        <a:rPr lang="sv-SE" sz="1200"/>
                        <a:t>Antal vuxna fördelat på kvinna, man, annan/månad: Man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33</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75</a:t>
                      </a:r>
                    </a:p>
                  </a:txBody>
                  <a:tcPr anchor="ctr"/>
                </a:tc>
                <a:extLst>
                  <a:ext uri="{0D108BD9-81ED-4DB2-BD59-A6C34878D82A}">
                    <a16:rowId xmlns:a16="http://schemas.microsoft.com/office/drawing/2014/main" val="52773431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Antal vuxna fördelat på kvinna, man, annan/månad: Annan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mn-lt"/>
                          <a:ea typeface="+mn-ea"/>
                          <a:cs typeface="+mn-cs"/>
                        </a:rPr>
                        <a:t>-</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mn-lt"/>
                          <a:ea typeface="+mn-ea"/>
                          <a:cs typeface="+mn-cs"/>
                        </a:rPr>
                        <a:t>222</a:t>
                      </a:r>
                    </a:p>
                  </a:txBody>
                  <a:tcPr anchor="ctr"/>
                </a:tc>
                <a:extLst>
                  <a:ext uri="{0D108BD9-81ED-4DB2-BD59-A6C34878D82A}">
                    <a16:rowId xmlns:a16="http://schemas.microsoft.com/office/drawing/2014/main" val="3881338475"/>
                  </a:ext>
                </a:extLst>
              </a:tr>
            </a:tbl>
          </a:graphicData>
        </a:graphic>
      </p:graphicFrame>
    </p:spTree>
    <p:extLst>
      <p:ext uri="{BB962C8B-B14F-4D97-AF65-F5344CB8AC3E}">
        <p14:creationId xmlns:p14="http://schemas.microsoft.com/office/powerpoint/2010/main" val="2293653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Förebyggande socialtjänst</a:t>
            </a:r>
          </a:p>
        </p:txBody>
      </p:sp>
      <p:sp>
        <p:nvSpPr>
          <p:cNvPr id="5" name="Platshållare för text 4">
            <a:extLst>
              <a:ext uri="{FF2B5EF4-FFF2-40B4-BE49-F238E27FC236}">
                <a16:creationId xmlns:a16="http://schemas.microsoft.com/office/drawing/2014/main" id="{BC5AEEE7-2612-5D32-A21B-F087174CDA84}"/>
              </a:ext>
            </a:extLst>
          </p:cNvPr>
          <p:cNvSpPr>
            <a:spLocks noGrp="1"/>
          </p:cNvSpPr>
          <p:nvPr>
            <p:ph type="body" sz="quarter" idx="3"/>
          </p:nvPr>
        </p:nvSpPr>
        <p:spPr>
          <a:xfrm>
            <a:off x="477242" y="3325136"/>
            <a:ext cx="7432986" cy="578167"/>
          </a:xfrm>
        </p:spPr>
        <p:txBody>
          <a:bodyPr>
            <a:normAutofit/>
          </a:bodyPr>
          <a:lstStyle/>
          <a:p>
            <a:r>
              <a:rPr lang="sv-SE" sz="1600" b="0"/>
              <a:t>Vad är orsakerna till att familjer söker stöd hos förebyggande socialtjänst? </a:t>
            </a:r>
            <a:br>
              <a:rPr lang="sv-SE" sz="1600" b="0"/>
            </a:br>
            <a:r>
              <a:rPr lang="sv-SE" sz="1600" b="0"/>
              <a:t>Vilka är dem tre vanligaste orsakerna hos er?</a:t>
            </a:r>
          </a:p>
        </p:txBody>
      </p:sp>
      <p:graphicFrame>
        <p:nvGraphicFramePr>
          <p:cNvPr id="7" name="Tabell 7">
            <a:extLst>
              <a:ext uri="{FF2B5EF4-FFF2-40B4-BE49-F238E27FC236}">
                <a16:creationId xmlns:a16="http://schemas.microsoft.com/office/drawing/2014/main" id="{76446FD7-41E1-491F-DDAD-9CC9E4A0B9BD}"/>
              </a:ext>
            </a:extLst>
          </p:cNvPr>
          <p:cNvGraphicFramePr>
            <a:graphicFrameLocks noGrp="1"/>
          </p:cNvGraphicFramePr>
          <p:nvPr>
            <p:extLst>
              <p:ext uri="{D42A27DB-BD31-4B8C-83A1-F6EECF244321}">
                <p14:modId xmlns:p14="http://schemas.microsoft.com/office/powerpoint/2010/main" val="2305227173"/>
              </p:ext>
            </p:extLst>
          </p:nvPr>
        </p:nvGraphicFramePr>
        <p:xfrm>
          <a:off x="477242" y="1025426"/>
          <a:ext cx="9007200" cy="103571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1562156288"/>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 på familjecentral </a:t>
                      </a:r>
                    </a:p>
                  </a:txBody>
                  <a:tcPr anchor="ctr"/>
                </a:tc>
                <a:tc>
                  <a:txBody>
                    <a:bodyPr/>
                    <a:lstStyle/>
                    <a:p>
                      <a:r>
                        <a:rPr lang="sv-SE" sz="120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171 %</a:t>
                      </a:r>
                    </a:p>
                  </a:txBody>
                  <a:tcPr anchor="ctr"/>
                </a:tc>
                <a:extLst>
                  <a:ext uri="{0D108BD9-81ED-4DB2-BD59-A6C34878D82A}">
                    <a16:rowId xmlns:a16="http://schemas.microsoft.com/office/drawing/2014/main" val="2180593050"/>
                  </a:ext>
                </a:extLst>
              </a:tr>
            </a:tbl>
          </a:graphicData>
        </a:graphic>
      </p:graphicFrame>
      <p:graphicFrame>
        <p:nvGraphicFramePr>
          <p:cNvPr id="8" name="Tabell 7">
            <a:extLst>
              <a:ext uri="{FF2B5EF4-FFF2-40B4-BE49-F238E27FC236}">
                <a16:creationId xmlns:a16="http://schemas.microsoft.com/office/drawing/2014/main" id="{24F55923-7F4C-A939-CCD6-7DFDB2892F3C}"/>
              </a:ext>
            </a:extLst>
          </p:cNvPr>
          <p:cNvGraphicFramePr>
            <a:graphicFrameLocks noGrp="1"/>
          </p:cNvGraphicFramePr>
          <p:nvPr>
            <p:extLst>
              <p:ext uri="{D42A27DB-BD31-4B8C-83A1-F6EECF244321}">
                <p14:modId xmlns:p14="http://schemas.microsoft.com/office/powerpoint/2010/main" val="2689959729"/>
              </p:ext>
            </p:extLst>
          </p:nvPr>
        </p:nvGraphicFramePr>
        <p:xfrm>
          <a:off x="477241" y="2179016"/>
          <a:ext cx="9007200" cy="121859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4210458030"/>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i regionen</a:t>
                      </a:r>
                    </a:p>
                  </a:txBody>
                  <a:tcPr anchor="ctr"/>
                </a:tc>
                <a:extLst>
                  <a:ext uri="{0D108BD9-81ED-4DB2-BD59-A6C34878D82A}">
                    <a16:rowId xmlns:a16="http://schemas.microsoft.com/office/drawing/2014/main" val="1408119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Hur många samtal/enskilda besök/månad i genomsnitt hade förebyggande socialtjänst under 2025?</a:t>
                      </a:r>
                    </a:p>
                  </a:txBody>
                  <a:tcPr anchor="ctr"/>
                </a:tc>
                <a:tc>
                  <a:txBody>
                    <a:bodyPr/>
                    <a:lstStyle/>
                    <a:p>
                      <a:r>
                        <a:rPr lang="sv-SE" sz="1200"/>
                        <a:t>19</a:t>
                      </a:r>
                    </a:p>
                  </a:txBody>
                  <a:tcPr anchor="ctr"/>
                </a:tc>
                <a:tc>
                  <a:txBody>
                    <a:bodyPr/>
                    <a:lstStyle/>
                    <a:p>
                      <a:r>
                        <a:rPr lang="sv-SE" sz="1200"/>
                        <a:t>54</a:t>
                      </a:r>
                    </a:p>
                  </a:txBody>
                  <a:tcPr anchor="ctr"/>
                </a:tc>
                <a:extLst>
                  <a:ext uri="{0D108BD9-81ED-4DB2-BD59-A6C34878D82A}">
                    <a16:rowId xmlns:a16="http://schemas.microsoft.com/office/drawing/2014/main" val="2180593050"/>
                  </a:ext>
                </a:extLst>
              </a:tr>
            </a:tbl>
          </a:graphicData>
        </a:graphic>
      </p:graphicFrame>
      <p:graphicFrame>
        <p:nvGraphicFramePr>
          <p:cNvPr id="6" name="Platshållare för innehåll 16">
            <a:extLst>
              <a:ext uri="{FF2B5EF4-FFF2-40B4-BE49-F238E27FC236}">
                <a16:creationId xmlns:a16="http://schemas.microsoft.com/office/drawing/2014/main" id="{624819AF-35EA-EB05-3E1C-B6129FF856E5}"/>
              </a:ext>
            </a:extLst>
          </p:cNvPr>
          <p:cNvGraphicFramePr>
            <a:graphicFrameLocks/>
          </p:cNvGraphicFramePr>
          <p:nvPr>
            <p:extLst>
              <p:ext uri="{D42A27DB-BD31-4B8C-83A1-F6EECF244321}">
                <p14:modId xmlns:p14="http://schemas.microsoft.com/office/powerpoint/2010/main" val="150290610"/>
              </p:ext>
            </p:extLst>
          </p:nvPr>
        </p:nvGraphicFramePr>
        <p:xfrm>
          <a:off x="477242" y="3743283"/>
          <a:ext cx="7197554" cy="25702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0184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C79D37AD-CB5A-5045-BAA4-5B7F22F2E083}"/>
    </a:ext>
  </a:extLst>
</a:theme>
</file>

<file path=ppt/theme/theme2.xml><?xml version="1.0" encoding="utf-8"?>
<a:theme xmlns:a="http://schemas.openxmlformats.org/drawingml/2006/main" name="1_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9297055B-BB63-4045-9961-FE030DD7E78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8e37dbc-c6c8-4b8a-9812-2185cae5af5a">
      <Terms xmlns="http://schemas.microsoft.com/office/infopath/2007/PartnerControls"/>
    </lcf76f155ced4ddcb4097134ff3c332f>
    <TaxCatchAll xmlns="19c01820-739e-471e-80ca-26647c644fd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D69179970A534428738365F70FB50E8" ma:contentTypeVersion="15" ma:contentTypeDescription="Skapa ett nytt dokument." ma:contentTypeScope="" ma:versionID="4c359fcc6d69d48d7ed0ca9f11ed4dfa">
  <xsd:schema xmlns:xsd="http://www.w3.org/2001/XMLSchema" xmlns:xs="http://www.w3.org/2001/XMLSchema" xmlns:p="http://schemas.microsoft.com/office/2006/metadata/properties" xmlns:ns2="18e37dbc-c6c8-4b8a-9812-2185cae5af5a" xmlns:ns3="19c01820-739e-471e-80ca-26647c644fda" targetNamespace="http://schemas.microsoft.com/office/2006/metadata/properties" ma:root="true" ma:fieldsID="42f73741a19f52f6ff261159dd0a7c06" ns2:_="" ns3:_="">
    <xsd:import namespace="18e37dbc-c6c8-4b8a-9812-2185cae5af5a"/>
    <xsd:import namespace="19c01820-739e-471e-80ca-26647c644fd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e37dbc-c6c8-4b8a-9812-2185cae5af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Bildmarkeringar" ma:readOnly="false" ma:fieldId="{5cf76f15-5ced-4ddc-b409-7134ff3c332f}" ma:taxonomyMulti="true" ma:sspId="eaed434e-2057-4e20-9fa0-651e19c86a85"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c01820-739e-471e-80ca-26647c644fda"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element name="TaxCatchAll" ma:index="18" nillable="true" ma:displayName="Taxonomy Catch All Column" ma:hidden="true" ma:list="{0a016efe-a0ea-4c1c-8d5f-6cccf1999655}" ma:internalName="TaxCatchAll" ma:showField="CatchAllData" ma:web="19c01820-739e-471e-80ca-26647c644f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5B70D7-91C5-472E-AE8A-62BC68D71819}">
  <ds:schemaRefs>
    <ds:schemaRef ds:uri="http://schemas.microsoft.com/sharepoint/v3/contenttype/forms"/>
  </ds:schemaRefs>
</ds:datastoreItem>
</file>

<file path=customXml/itemProps2.xml><?xml version="1.0" encoding="utf-8"?>
<ds:datastoreItem xmlns:ds="http://schemas.openxmlformats.org/officeDocument/2006/customXml" ds:itemID="{E1C26B52-5E9D-443E-9C0D-7E2371B36E3E}">
  <ds:schemaRefs>
    <ds:schemaRef ds:uri="http://schemas.openxmlformats.org/package/2006/metadata/core-properties"/>
    <ds:schemaRef ds:uri="http://schemas.microsoft.com/office/2006/metadata/properties"/>
    <ds:schemaRef ds:uri="http://purl.org/dc/terms/"/>
    <ds:schemaRef ds:uri="http://purl.org/dc/dcmitype/"/>
    <ds:schemaRef ds:uri="http://purl.org/dc/elements/1.1/"/>
    <ds:schemaRef ds:uri="http://schemas.microsoft.com/office/2006/documentManagement/types"/>
    <ds:schemaRef ds:uri="http://schemas.microsoft.com/office/infopath/2007/PartnerControls"/>
    <ds:schemaRef ds:uri="293ca38d-8a01-4d17-99f3-6244240f344d"/>
    <ds:schemaRef ds:uri="97c4c201-fa17-49dd-9cc8-7201966f69fb"/>
    <ds:schemaRef ds:uri="http://www.w3.org/XML/1998/namespace"/>
  </ds:schemaRefs>
</ds:datastoreItem>
</file>

<file path=customXml/itemProps3.xml><?xml version="1.0" encoding="utf-8"?>
<ds:datastoreItem xmlns:ds="http://schemas.openxmlformats.org/officeDocument/2006/customXml" ds:itemID="{99B766B7-BC99-4553-A4F2-E24B92301927}"/>
</file>

<file path=docProps/app.xml><?xml version="1.0" encoding="utf-8"?>
<Properties xmlns="http://schemas.openxmlformats.org/officeDocument/2006/extended-properties" xmlns:vt="http://schemas.openxmlformats.org/officeDocument/2006/docPropsVTypes">
  <Template>Office-tema</Template>
  <TotalTime>0</TotalTime>
  <Words>1585</Words>
  <Application>Microsoft Macintosh PowerPoint</Application>
  <PresentationFormat>A4 (210 x 297 mm)</PresentationFormat>
  <Paragraphs>227</Paragraphs>
  <Slides>35</Slides>
  <Notes>26</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35</vt:i4>
      </vt:variant>
    </vt:vector>
  </HeadingPairs>
  <TitlesOfParts>
    <vt:vector size="43" baseType="lpstr">
      <vt:lpstr>Aptos</vt:lpstr>
      <vt:lpstr>Arial</vt:lpstr>
      <vt:lpstr>Arial Black</vt:lpstr>
      <vt:lpstr>Calibri</vt:lpstr>
      <vt:lpstr>Courier New</vt:lpstr>
      <vt:lpstr>Systemtypsnitt normalt</vt:lpstr>
      <vt:lpstr>Office-tema</vt:lpstr>
      <vt:lpstr>1_Office-tema</vt:lpstr>
      <vt:lpstr>Enkät på familjecentraler</vt:lpstr>
      <vt:lpstr>Bakgrund</vt:lpstr>
      <vt:lpstr>Genomförande</vt:lpstr>
      <vt:lpstr>Resultat kvalitetsuppföljning</vt:lpstr>
      <vt:lpstr>Vilka verksamheter är samlokaliserade på er familjecentral?</vt:lpstr>
      <vt:lpstr>BMM</vt:lpstr>
      <vt:lpstr>BVC</vt:lpstr>
      <vt:lpstr>Öppen förskola</vt:lpstr>
      <vt:lpstr>Förebyggande socialtjänst</vt:lpstr>
      <vt:lpstr>Samordnare</vt:lpstr>
      <vt:lpstr>Tider</vt:lpstr>
      <vt:lpstr>Handledning</vt:lpstr>
      <vt:lpstr>Vad är syftet med handledningen? </vt:lpstr>
      <vt:lpstr>Gemensamma möten</vt:lpstr>
      <vt:lpstr>Gemensamma föräldragrupper innan födsel</vt:lpstr>
      <vt:lpstr>Gemensamma föräldragrupper innan födsel</vt:lpstr>
      <vt:lpstr>Gemensamma föräldragrupper efter födsel</vt:lpstr>
      <vt:lpstr>Gemensamma föräldragrupper efter födsel</vt:lpstr>
      <vt:lpstr>Föräldraskapsstödsprogram</vt:lpstr>
      <vt:lpstr>Riktade grupper</vt:lpstr>
      <vt:lpstr>Besök</vt:lpstr>
      <vt:lpstr>Om ja till alla, när erbjuder ni det? </vt:lpstr>
      <vt:lpstr>Om ja vid behov, ge exempel  </vt:lpstr>
      <vt:lpstr>Skrivelser</vt:lpstr>
      <vt:lpstr>Barnkonventionen</vt:lpstr>
      <vt:lpstr>Barnkonventionen</vt:lpstr>
      <vt:lpstr>Integration</vt:lpstr>
      <vt:lpstr>Integration</vt:lpstr>
      <vt:lpstr>Språkutveckling</vt:lpstr>
      <vt:lpstr>Språkutveckling</vt:lpstr>
      <vt:lpstr>Tillgänglighet</vt:lpstr>
      <vt:lpstr>Tillgänglighet</vt:lpstr>
      <vt:lpstr>Bakom rapporten</vt:lpstr>
      <vt:lpstr>Lysio Research</vt:lpstr>
      <vt:lpstr>Undersökning och analys av Lysio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Rapportrubrik</dc:title>
  <dc:creator>Elin Hoffman</dc:creator>
  <cp:lastModifiedBy>Lovisa Köllerström</cp:lastModifiedBy>
  <cp:revision>1</cp:revision>
  <dcterms:created xsi:type="dcterms:W3CDTF">2023-11-13T16:53:19Z</dcterms:created>
  <dcterms:modified xsi:type="dcterms:W3CDTF">2026-02-23T10:26:30Z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0x010100CD69179970A534428738365F70FB50E8</vt:lpwstr>
  </property>
  <property fmtid="{D5CDD505-2E9C-101B-9397-08002B2CF9AE}" pid="3" name="MediaServiceImageTags">
    <vt:lpwstr/>
  </property>
</Properties>
</file>