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11" r:id="rId10"/>
    <p:sldId id="296" r:id="rId11"/>
    <p:sldId id="367" r:id="rId12"/>
    <p:sldId id="298" r:id="rId13"/>
    <p:sldId id="299" r:id="rId14"/>
    <p:sldId id="300" r:id="rId15"/>
    <p:sldId id="301" r:id="rId16"/>
    <p:sldId id="302" r:id="rId17"/>
    <p:sldId id="377" r:id="rId18"/>
    <p:sldId id="313" r:id="rId19"/>
    <p:sldId id="303" r:id="rId20"/>
    <p:sldId id="372" r:id="rId21"/>
    <p:sldId id="304" r:id="rId22"/>
    <p:sldId id="305" r:id="rId24"/>
    <p:sldId id="306" r:id="rId25"/>
    <p:sldId id="307" r:id="rId26"/>
    <p:sldId id="373" r:id="rId27"/>
    <p:sldId id="310" r:id="rId29"/>
    <p:sldId id="308" r:id="rId30"/>
    <p:sldId id="362" r:id="rId31"/>
    <p:sldId id="316" r:id="rId32"/>
    <p:sldId id="363" r:id="rId33"/>
    <p:sldId id="364" r:id="rId34"/>
    <p:sldId id="365" r:id="rId35"/>
    <p:sldId id="366" r:id="rId36"/>
    <p:sldId id="378" r:id="rId37"/>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11"/>
            <p14:sldId id="296"/>
            <p14:sldId id="367"/>
            <p14:sldId id="298"/>
            <p14:sldId id="299"/>
            <p14:sldId id="300"/>
            <p14:sldId id="301"/>
            <p14:sldId id="302"/>
            <p14:sldId id="377"/>
            <p14:sldId id="313"/>
            <p14:sldId id="303"/>
            <p14:sldId id="372"/>
            <p14:sldId id="304"/>
            <p14:sldId id="371"/>
            <p14:sldId id="305"/>
            <p14:sldId id="306"/>
            <p14:sldId id="307"/>
            <p14:sldId id="373"/>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43B70-B017-B74A-AA83-3B166155ED7E}" v="1" dt="2026-02-23T10:26:28.0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58"/>
  </p:normalViewPr>
  <p:slideViewPr>
    <p:cSldViewPr snapToGrid="0">
      <p:cViewPr varScale="1">
        <p:scale>
          <a:sx n="116" d="100"/>
          <a:sy n="116" d="100"/>
        </p:scale>
        <p:origin x="1584" y="176"/>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 Type="http://schemas.openxmlformats.org/officeDocument/2006/relationships/customXml" Target="../customXml/item2.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9" Type="http://schemas.openxmlformats.org/officeDocument/2006/relationships/slide" Target="slides/slide24.xml"/><Relationship Id="rId3" Type="http://schemas.openxmlformats.org/officeDocument/2006/relationships/customXml" Target="../customXml/item3.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 Type="http://schemas.openxmlformats.org/officeDocument/2006/relationships/slideMaster" Target="slideMasters/slideMaster1.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46" Type="http://schemas.microsoft.com/office/2016/11/relationships/changesInfo" Target="changesInfos/changesInfo1.xml"/><Relationship Id="rId47" Type="http://schemas.microsoft.com/office/2015/10/relationships/revisionInfo" Target="revisionInfo.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modSld">
      <pc:chgData name="Lovisa Köllerström" userId="327e2fef-7063-4f3a-ba5f-50a5109802fd" providerId="ADAL" clId="{735F9C45-7182-50FB-8B8A-722153B1B8D2}" dt="2026-02-23T10:26:28.072" v="0"/>
      <pc:docMkLst>
        <pc:docMk/>
      </pc:docMkLst>
      <pc:sldChg chg="modSp">
        <pc:chgData name="Lovisa Köllerström" userId="327e2fef-7063-4f3a-ba5f-50a5109802fd" providerId="ADAL" clId="{735F9C45-7182-50FB-8B8A-722153B1B8D2}" dt="2026-02-23T10:26:28.072" v="0"/>
        <pc:sldMkLst>
          <pc:docMk/>
          <pc:sldMk cId="2232714395" sldId="272"/>
        </pc:sldMkLst>
        <pc:graphicFrameChg chg="mod">
          <ac:chgData name="Lovisa Köllerström" userId="327e2fef-7063-4f3a-ba5f-50a5109802fd" providerId="ADAL" clId="{735F9C45-7182-50FB-8B8A-722153B1B8D2}" dt="2026-02-23T10:26:28.072" v="0"/>
          <ac:graphicFrameMkLst>
            <pc:docMk/>
            <pc:sldMk cId="2232714395" sldId="272"/>
            <ac:graphicFrameMk id="2" creationId="{EAFECFE0-4DDA-B877-7E92-5FFF044EB178}"/>
          </ac:graphicFrameMkLst>
        </pc:graphicFrame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Psykisk ohälsa</c:v>
                </c:pt>
                <c:pt idx="3">
                  <c:v>Förberedelse graviditet</c:v>
                </c:pt>
                <c:pt idx="4">
                  <c:v>Krissamtal</c:v>
                </c:pt>
                <c:pt idx="5">
                  <c:v>Ekonomi</c:v>
                </c:pt>
                <c:pt idx="6">
                  <c:v>Migration</c:v>
                </c:pt>
                <c:pt idx="7">
                  <c:v>Samhällsinformation</c:v>
                </c:pt>
                <c:pt idx="8">
                  <c:v>Annat</c:v>
                </c:pt>
              </c:strCache>
            </c:strRef>
          </c:cat>
          <c:val>
            <c:numRef>
              <c:f>Sheet1!$B$2:$B$10</c:f>
              <c:numCache>
                <c:formatCode>General</c:formatCode>
                <c:ptCount val="9"/>
                <c:pt idx="0">
                  <c:v>1.0</c:v>
                </c:pt>
                <c:pt idx="1">
                  <c:v>1.0</c:v>
                </c:pt>
                <c:pt idx="2">
                  <c:v>1.0</c:v>
                </c:pt>
                <c:pt idx="3">
                  <c:v>0.0</c:v>
                </c:pt>
                <c:pt idx="4">
                  <c:v>0.0</c:v>
                </c:pt>
                <c:pt idx="5">
                  <c:v>0.0</c:v>
                </c:pt>
                <c:pt idx="6">
                  <c:v>0.0</c:v>
                </c:pt>
                <c:pt idx="7">
                  <c:v>0.0</c:v>
                </c:pt>
                <c:pt idx="8">
                  <c:v>0.0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1.0</c:v>
                </c:pt>
                <c:pt idx="2">
                  <c:v>1.0</c:v>
                </c:pt>
                <c:pt idx="3">
                  <c:v>1.0</c:v>
                </c:pt>
                <c:pt idx="4">
                  <c:v>1.0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1</c:v>
                </c:pt>
                <c:pt idx="1">
                  <c:v>0</c:v>
                </c:pt>
                <c:pt idx="2">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0.0</c:v>
                </c:pt>
                <c:pt idx="1">
                  <c:v>1.0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1.0</c:v>
                </c:pt>
                <c:pt idx="2">
                  <c:v>1.0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1.0</c:v>
                </c:pt>
                <c:pt idx="1">
                  <c:v>0.0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a:t>
            </a:fld>
            <a:endParaRPr lang="sv-SE"/>
          </a:p>
        </p:txBody>
      </p:sp>
    </p:spTree>
    <p:extLst>
      <p:ext uri="{BB962C8B-B14F-4D97-AF65-F5344CB8AC3E}">
        <p14:creationId xmlns:p14="http://schemas.microsoft.com/office/powerpoint/2010/main" val="249181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6019-4203-3F71-ADA7-4A64B8EDA98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69D376-0123-E4FC-6056-F440719A49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28A43E-3266-B618-AC35-43E22B5718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3C21242A-3F05-5D19-3858-1BECB0C75741}"/>
              </a:ext>
            </a:extLst>
          </p:cNvPr>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228382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32</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47967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a:t>Rubrik för rapport</a:t>
            </a:r>
          </a:p>
        </p:txBody>
      </p:sp>
      <p:pic>
        <p:nvPicPr>
          <p:cNvPr id="5" name="Bildobjekt 4">
            <a:extLst>
              <a:ext uri="{FF2B5EF4-FFF2-40B4-BE49-F238E27FC236}">
                <a16:creationId xmlns:a16="http://schemas.microsoft.com/office/drawing/2014/main" id="{904B1840-2191-3D69-A88D-8E58F4DA3034}"/>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err="1"/>
              <a:t>Specialsida</a:t>
            </a:r>
            <a:endParaRPr lang="sv-SE"/>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pic>
        <p:nvPicPr>
          <p:cNvPr id="3" name="Bildobjekt 2">
            <a:extLst>
              <a:ext uri="{FF2B5EF4-FFF2-40B4-BE49-F238E27FC236}">
                <a16:creationId xmlns:a16="http://schemas.microsoft.com/office/drawing/2014/main" id="{6D05FA68-067B-0361-E421-46C2C82F954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4.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Laxå familjecentral</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3842578829"/>
              </p:ext>
            </p:extLst>
          </p:nvPr>
        </p:nvGraphicFramePr>
        <p:xfrm>
          <a:off x="477242" y="1376363"/>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8441883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a:t>20 %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22 %</a:t>
                      </a:r>
                    </a:p>
                  </a:txBody>
                  <a:tcPr anchor="ctr"/>
                </a:tc>
                <a:extLst>
                  <a:ext uri="{0D108BD9-81ED-4DB2-BD59-A6C34878D82A}">
                    <a16:rowId xmlns:a16="http://schemas.microsoft.com/office/drawing/2014/main" val="2180593050"/>
                  </a:ext>
                </a:extLst>
              </a:tr>
            </a:tbl>
          </a:graphicData>
        </a:graphic>
      </p:graphicFrame>
      <p:sp>
        <p:nvSpPr>
          <p:cNvPr id="7" name="textruta 6">
            <a:extLst>
              <a:ext uri="{FF2B5EF4-FFF2-40B4-BE49-F238E27FC236}">
                <a16:creationId xmlns:a16="http://schemas.microsoft.com/office/drawing/2014/main" id="{74C1AD6D-03D6-3977-BDE0-0F16B8E4CF3E}"/>
              </a:ext>
            </a:extLst>
          </p:cNvPr>
          <p:cNvSpPr txBox="1"/>
          <p:nvPr/>
        </p:nvSpPr>
        <p:spPr>
          <a:xfrm>
            <a:off x="477242" y="3733765"/>
            <a:ext cx="3805392" cy="307777"/>
          </a:xfrm>
          <a:prstGeom prst="rect">
            <a:avLst/>
          </a:prstGeom>
          <a:noFill/>
        </p:spPr>
        <p:txBody>
          <a:bodyPr wrap="square">
            <a:spAutoFit/>
          </a:bodyPr>
          <a:lstStyle/>
          <a:p>
            <a:r>
              <a:rPr lang="sv-SE" sz="1400"/>
              <a:t>Öppen förskola</a:t>
            </a:r>
          </a:p>
        </p:txBody>
      </p:sp>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1609609587"/>
              </p:ext>
            </p:extLst>
          </p:nvPr>
        </p:nvGraphicFramePr>
        <p:xfrm>
          <a:off x="477241" y="1376363"/>
          <a:ext cx="9007200" cy="26816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6</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2</a:t>
                      </a:r>
                    </a:p>
                  </a:txBody>
                  <a:tcPr anchor="ctr"/>
                </a:tc>
                <a:tc>
                  <a:txBody>
                    <a:bodyPr/>
                    <a:lstStyle/>
                    <a:p>
                      <a:r>
                        <a:rPr lang="sv-SE" sz="1200"/>
                        <a:t>4</a:t>
                      </a:r>
                    </a:p>
                  </a:txBody>
                  <a:tcPr anchor="ctr"/>
                </a:tc>
                <a:extLst>
                  <a:ext uri="{0D108BD9-81ED-4DB2-BD59-A6C34878D82A}">
                    <a16:rowId xmlns:a16="http://schemas.microsoft.com/office/drawing/2014/main" val="784752275"/>
                  </a:ext>
                </a:extLst>
              </a:tr>
              <a:tr h="214132">
                <a:tc>
                  <a:txBody>
                    <a:bodyPr/>
                    <a:lstStyle/>
                    <a:p>
                      <a:r>
                        <a:rPr lang="sv-SE" sz="1200" dirty="0"/>
                        <a:t>Hur många timmar/år har ni haft gemensam tid för planerings och verksamhetsdag/ar 2025?</a:t>
                      </a:r>
                    </a:p>
                  </a:txBody>
                  <a:tcPr anchor="ctr"/>
                </a:tc>
                <a:tc>
                  <a:txBody>
                    <a:bodyPr/>
                    <a:lstStyle/>
                    <a:p>
                      <a:r>
                        <a:rPr lang="sv-SE" sz="1200"/>
                        <a:t>16</a:t>
                      </a:r>
                    </a:p>
                  </a:txBody>
                  <a:tcPr anchor="ctr"/>
                </a:tc>
                <a:tc>
                  <a:txBody>
                    <a:bodyPr/>
                    <a:lstStyle/>
                    <a:p>
                      <a:r>
                        <a:rPr lang="sv-SE" sz="1200"/>
                        <a:t>10</a:t>
                      </a:r>
                    </a:p>
                  </a:txBody>
                  <a:tcPr anchor="ctr"/>
                </a:tc>
                <a:extLst>
                  <a:ext uri="{0D108BD9-81ED-4DB2-BD59-A6C34878D82A}">
                    <a16:rowId xmlns:a16="http://schemas.microsoft.com/office/drawing/2014/main" val="1187276835"/>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Handledning</a:t>
            </a:r>
            <a:endParaRPr lang="sv-SE" strike="sngStrik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2232697579"/>
              </p:ext>
            </p:extLst>
          </p:nvPr>
        </p:nvGraphicFramePr>
        <p:xfrm>
          <a:off x="477241" y="4387566"/>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743746883"/>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12</a:t>
                      </a:r>
                    </a:p>
                  </a:txBody>
                  <a:tcPr anchor="ctr"/>
                </a:tc>
                <a:tc>
                  <a:txBody>
                    <a:bodyPr/>
                    <a:lstStyle/>
                    <a:p>
                      <a:r>
                        <a:rPr lang="sv-SE" sz="120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D77E-617B-4516-9038-DA59B90EAF51}"/>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CB07C3C-658B-3A8C-B6BE-A0579F1D14A4}"/>
              </a:ext>
            </a:extLst>
          </p:cNvPr>
          <p:cNvSpPr>
            <a:spLocks noGrp="1"/>
          </p:cNvSpPr>
          <p:nvPr>
            <p:ph idx="1"/>
          </p:nvPr>
        </p:nvSpPr>
        <p:spPr/>
        <p:txBody>
          <a:bodyPr/>
          <a:lstStyle/>
          <a:p>
            <a:pPr>
              <a:buClr>
                <a:schemeClr val="tx1"/>
              </a:buClr>
              <a:buSzPct val="100000"/>
            </a:pPr>
            <a:r>
              <a:rPr lang="sv-SE" sz="1600"/>
              <a:t>Handledning i ärenden och processer.</a:t>
            </a:r>
          </a:p>
          <a:p>
            <a:pPr marL="0" indent="0">
              <a:buNone/>
            </a:pPr>
            <a:endParaRPr lang="sv-SE"/>
          </a:p>
        </p:txBody>
      </p:sp>
      <p:sp>
        <p:nvSpPr>
          <p:cNvPr id="5" name="Rubrik 4">
            <a:extLst>
              <a:ext uri="{FF2B5EF4-FFF2-40B4-BE49-F238E27FC236}">
                <a16:creationId xmlns:a16="http://schemas.microsoft.com/office/drawing/2014/main" id="{BC688E08-6C13-73B5-897E-9413D05F0C0F}"/>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Vad är syftet med handledningen? </a:t>
            </a:r>
            <a:endParaRPr lang="sv-SE"/>
          </a:p>
        </p:txBody>
      </p:sp>
    </p:spTree>
    <p:extLst>
      <p:ext uri="{BB962C8B-B14F-4D97-AF65-F5344CB8AC3E}">
        <p14:creationId xmlns:p14="http://schemas.microsoft.com/office/powerpoint/2010/main" val="3048946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B110-6284-9E9A-B4C9-B2B72FC7CB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C19E20-45E0-81A0-34F0-733837035A4C}"/>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262597F4-87B0-CF62-C478-695170C8D9C2}"/>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nej, vilka får inte delta?</a:t>
            </a:r>
          </a:p>
        </p:txBody>
      </p:sp>
      <p:sp>
        <p:nvSpPr>
          <p:cNvPr id="3" name="Platshållare för innehåll 1">
            <a:extLst>
              <a:ext uri="{FF2B5EF4-FFF2-40B4-BE49-F238E27FC236}">
                <a16:creationId xmlns:a16="http://schemas.microsoft.com/office/drawing/2014/main" id="{BA3B41EF-50A5-0D92-D9D7-D0C263C624F2}"/>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Bara förstagångsföräldrar erbjuds att delta. De som inte kan svenska eller engelska får information individuellt.</a:t>
            </a:r>
          </a:p>
        </p:txBody>
      </p:sp>
    </p:spTree>
    <p:extLst>
      <p:ext uri="{BB962C8B-B14F-4D97-AF65-F5344CB8AC3E}">
        <p14:creationId xmlns:p14="http://schemas.microsoft.com/office/powerpoint/2010/main" val="237646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err="1"/>
              <a:t>Föräldraskapsstödsprogram</a:t>
            </a:r>
            <a:endParaRPr lang="sv-S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t>Om ja, vilken?</a:t>
            </a:r>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600" b="0">
                <a:latin typeface="+mn-lt"/>
              </a:rPr>
              <a:t>ABC 3-12 år
ABC Tonår</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kvalitetsuppföljning bland </a:t>
            </a:r>
            <a:r>
              <a:rPr lang="sv-SE" sz="1400" kern="100">
                <a:effectLst/>
                <a:ea typeface="Aptos" panose="020B0004020202020204" pitchFamily="34" charset="0"/>
                <a:cs typeface="Times New Roman" panose="02020603050405020304" pitchFamily="18" charset="0"/>
              </a:rPr>
              <a:t>familjecentraler/familjecentralsliknande verksamheter.</a:t>
            </a:r>
            <a:r>
              <a:rPr lang="sv-SE" sz="1400"/>
              <a:t> </a:t>
            </a:r>
          </a:p>
          <a:p>
            <a:pPr marL="0" indent="0">
              <a:lnSpc>
                <a:spcPct val="120000"/>
              </a:lnSpc>
              <a:buNone/>
            </a:pPr>
            <a:r>
              <a:rPr lang="sv-SE" sz="1400" b="0" i="0" u="none" strike="noStrike">
                <a:solidFill>
                  <a:srgbClr val="212121"/>
                </a:solidFill>
                <a:effectLst/>
              </a:rPr>
              <a:t>I resultatet </a:t>
            </a:r>
            <a:r>
              <a:rPr lang="sv-SE" sz="1400" b="0" i="0" u="none" strike="noStrike">
                <a:effectLst/>
              </a:rPr>
              <a:t>kan det </a:t>
            </a:r>
            <a:r>
              <a:rPr lang="sv-SE" sz="1400"/>
              <a:t>ingå </a:t>
            </a:r>
            <a:r>
              <a:rPr lang="sv-SE" sz="1400" b="0" i="0" u="none" strike="noStrike">
                <a:solidFill>
                  <a:srgbClr val="212121"/>
                </a:solidFill>
                <a:effectLst/>
              </a:rPr>
              <a:t>familjecentraler/</a:t>
            </a:r>
            <a:br>
              <a:rPr lang="sv-SE" sz="1400" b="0" i="0" u="none" strike="noStrike">
                <a:solidFill>
                  <a:srgbClr val="212121"/>
                </a:solidFill>
                <a:effectLst/>
              </a:rPr>
            </a:br>
            <a:r>
              <a:rPr lang="sv-SE" sz="1400" b="0" i="0" u="none" strike="noStrike">
                <a:solidFill>
                  <a:srgbClr val="212121"/>
                </a:solidFill>
                <a:effectLst/>
              </a:rPr>
              <a:t>familjecentralsliknande verksamheter enligt en </a:t>
            </a:r>
            <a:r>
              <a:rPr lang="sv-SE" sz="1400" b="1" i="0" u="none" strike="noStrike">
                <a:solidFill>
                  <a:srgbClr val="212121"/>
                </a:solidFill>
                <a:effectLst/>
              </a:rPr>
              <a:t>regional definition </a:t>
            </a:r>
            <a:r>
              <a:rPr lang="sv-SE" sz="1400" b="0" i="0" u="none" strike="noStrike">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err="1">
                <a:solidFill>
                  <a:srgbClr val="212121"/>
                </a:solidFill>
                <a:effectLst/>
              </a:rPr>
              <a:t>bl.a</a:t>
            </a:r>
            <a:r>
              <a:rPr lang="sv-SE" sz="1400" b="0" i="0" u="none" strike="noStrike">
                <a:solidFill>
                  <a:srgbClr val="212121"/>
                </a:solidFill>
                <a:effectLst/>
              </a:rPr>
              <a:t> samlokalisering. Detta innebär att samtliga deltagande enheter i regionen ingår i resultatet, även i de fall dessa inte klassificeras som en familjecentral/</a:t>
            </a:r>
            <a:br>
              <a:rPr lang="sv-SE" sz="1400"/>
            </a:br>
            <a:r>
              <a:rPr lang="sv-SE" sz="1400" b="0" i="0" u="none" strike="noStrike">
                <a:solidFill>
                  <a:srgbClr val="212121"/>
                </a:solidFill>
                <a:effectLst/>
              </a:rPr>
              <a:t>familjecentralsliknande verksamhet enligt den nationella definitionen.</a:t>
            </a:r>
            <a:endParaRPr lang="sv-SE" sz="140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0FEBA5C-3924-F609-7A5F-1F75D218CCA7}"/>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till alla, när erbjuder ni det?</a:t>
            </a:r>
            <a:br>
              <a:rPr lang="sv-SE">
                <a:effectLst/>
                <a:latin typeface="Arial" panose="020B0604020202020204" pitchFamily="34" charset="0"/>
                <a:ea typeface="Calibri" panose="020F0502020204030204" pitchFamily="34" charset="0"/>
                <a:cs typeface="Arial" panose="020B0604020202020204" pitchFamily="34" charset="0"/>
              </a:rPr>
            </a:br>
            <a:endParaRPr lang="sv-SE">
              <a:latin typeface="Arial" panose="020B0604020202020204" pitchFamily="34" charset="0"/>
              <a:cs typeface="Arial" panose="020B0604020202020204" pitchFamily="34" charset="0"/>
            </a:endParaRPr>
          </a:p>
        </p:txBody>
      </p:sp>
      <p:sp>
        <p:nvSpPr>
          <p:cNvPr id="7" name="Platshållare för innehåll 1">
            <a:extLst>
              <a:ext uri="{FF2B5EF4-FFF2-40B4-BE49-F238E27FC236}">
                <a16:creationId xmlns:a16="http://schemas.microsoft.com/office/drawing/2014/main" id="{9B0B9F87-4AFB-F878-3150-E9ADD2B06E15}"/>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BVC och pedagog erbjuder 3-årsbesök till alla. Fokus på samspel och språkutveckling. Vid behov deltar kurator eller pedagog vid besök hos BMM och BVC. BVC kan också delta på besök hos BMM innan barnet föds med syfte att få en trygg överlämning.</a:t>
            </a:r>
          </a:p>
        </p:txBody>
      </p:sp>
    </p:spTree>
    <p:extLst>
      <p:ext uri="{BB962C8B-B14F-4D97-AF65-F5344CB8AC3E}">
        <p14:creationId xmlns:p14="http://schemas.microsoft.com/office/powerpoint/2010/main" val="4175971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I samtal om samspel och i alla teman utgår vi från de fyra huvudartiklarna och relaterar till dem. Det är en integrerad daglig del av verksamheten.</a:t>
            </a:r>
          </a:p>
        </p:txBody>
      </p:sp>
    </p:spTree>
    <p:extLst>
      <p:ext uri="{BB962C8B-B14F-4D97-AF65-F5344CB8AC3E}">
        <p14:creationId xmlns:p14="http://schemas.microsoft.com/office/powerpoint/2010/main" val="40480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integrationen?</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Vi bjuder in och jobbar medvetet med inkludering av utlandsfödda familjer. Försöker på olika sätt att underlätta deltagande i vår verksamhet. Tolk vid behov. BVC följer med nya familjer in till öppna fsk. Vi jobbar medvetet för att ALLA ska känna sig välkomna och inkluderade i samtal.</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Länkar har tagits fram av </a:t>
            </a:r>
            <a:r>
              <a:rPr lang="sv-SE" sz="1400" err="1"/>
              <a:t>Lysio</a:t>
            </a:r>
            <a:r>
              <a:rPr lang="sv-SE" sz="140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729192420"/>
              </p:ext>
            </p:extLst>
          </p:nvPr>
        </p:nvGraphicFramePr>
        <p:xfrm>
          <a:off x="489274" y="4215984"/>
          <a:ext cx="414368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tblGrid>
              <a:tr h="356217">
                <a:tc>
                  <a:txBody>
                    <a:bodyPr/>
                    <a:lstStyle/>
                    <a:p>
                      <a:r>
                        <a:rPr lang="sv-SE" sz="1100" dirty="0"/>
                        <a:t>Enkät </a:t>
                      </a:r>
                    </a:p>
                  </a:txBody>
                  <a:tcPr anchor="ctr"/>
                </a:tc>
                <a:tc>
                  <a:txBody>
                    <a:bodyPr/>
                    <a:lstStyle/>
                    <a:p>
                      <a:r>
                        <a:rPr lang="sv-SE" sz="1100"/>
                        <a:t>Insamling start</a:t>
                      </a:r>
                    </a:p>
                  </a:txBody>
                  <a:tcPr anchor="ctr"/>
                </a:tc>
                <a:tc>
                  <a:txBody>
                    <a:bodyPr/>
                    <a:lstStyle/>
                    <a:p>
                      <a:r>
                        <a:rPr lang="sv-SE" sz="1100"/>
                        <a:t>Insamling slut </a:t>
                      </a:r>
                    </a:p>
                  </a:txBody>
                  <a:tcPr anchor="ctr"/>
                </a:tc>
                <a:extLst>
                  <a:ext uri="{0D108BD9-81ED-4DB2-BD59-A6C34878D82A}">
                    <a16:rowId xmlns:a16="http://schemas.microsoft.com/office/drawing/2014/main" val="2820031394"/>
                  </a:ext>
                </a:extLst>
              </a:tr>
              <a:tr h="475379">
                <a:tc>
                  <a:txBody>
                    <a:bodyPr/>
                    <a:lstStyle/>
                    <a:p>
                      <a:r>
                        <a:rPr lang="sv-SE" sz="120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T ex sångsamling med rekvisita varje öppet tillfälle. Bildstöd. TAKK. Logoped deltar minst en gång per termin. Förskolans specialpedagog deltar några tillfällen varje termin. Teman som syftar till att göra föräldrar medvetna om barns språkutveckling. Nära samarbete med bibliotekspedagog som är med på öppna förskolan/babycafé en gång v a vecka då föräldrar får handfasta tips på hur de läser MED barn, och inte bara för barn. Sagostunder tillsammans på biblioteket för barn 0-6 år. Babybokis - bokklubb för föräldrar och barn 4-12 månader.</a:t>
            </a:r>
          </a:p>
        </p:txBody>
      </p:sp>
    </p:spTree>
    <p:extLst>
      <p:ext uri="{BB962C8B-B14F-4D97-AF65-F5344CB8AC3E}">
        <p14:creationId xmlns:p14="http://schemas.microsoft.com/office/powerpoint/2010/main" val="411054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a:t>Arbetar ni med att nå de familjer som är svåra att nå?</a:t>
            </a:r>
            <a:endParaRPr lang="sv-SE" sz="160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Samverkan mellan professioner. T ex träffar familjer tillsammans. BMM och BVC går med familjer till öppna fsk. Samverkan med fsk/skola vid behov. Socialsekreterare bjuder in pedagog/kurator till möten med föräldrar för att underlätta för familjer att komma till familjecentralen.</a:t>
            </a:r>
          </a:p>
        </p:txBody>
      </p:sp>
    </p:spTree>
    <p:extLst>
      <p:ext uri="{BB962C8B-B14F-4D97-AF65-F5344CB8AC3E}">
        <p14:creationId xmlns:p14="http://schemas.microsoft.com/office/powerpoint/2010/main" val="1671247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err="1"/>
              <a:t>Lysio</a:t>
            </a:r>
            <a:r>
              <a:rPr lang="sv-SE" sz="140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err="1"/>
              <a:t>Lysio</a:t>
            </a:r>
            <a:r>
              <a:rPr lang="sv-SE" sz="1400"/>
              <a:t> Research grundades 2009 och arbetar med undersökningar åt kunder i offentlig, akademisk, privat och ideell sektor.</a:t>
            </a:r>
          </a:p>
          <a:p>
            <a:pPr marL="0" indent="0">
              <a:buNone/>
            </a:pPr>
            <a:r>
              <a:rPr lang="sv-SE" sz="1400"/>
              <a:t>Vi finns i Göteborg, Lund och Stockholm. </a:t>
            </a:r>
          </a:p>
          <a:p>
            <a:endParaRPr lang="sv-SE" sz="160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err="1"/>
              <a:t>Lysio</a:t>
            </a:r>
            <a:r>
              <a:rPr lang="sv-SE"/>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Simon Tufvesson</a:t>
            </a:r>
          </a:p>
          <a:p>
            <a:r>
              <a:rPr lang="sv-SE" sz="1200">
                <a:solidFill>
                  <a:schemeClr val="bg1"/>
                </a:solidFill>
                <a:latin typeface="Arial" panose="020B0604020202020204" pitchFamily="34" charset="0"/>
              </a:rPr>
              <a:t>Analytiker</a:t>
            </a:r>
          </a:p>
          <a:p>
            <a:r>
              <a:rPr lang="sv-SE" sz="1200" err="1">
                <a:solidFill>
                  <a:schemeClr val="bg1"/>
                </a:solidFill>
                <a:latin typeface="Arial" panose="020B0604020202020204" pitchFamily="34" charset="0"/>
              </a:rPr>
              <a:t>simon.tufvesson@lysio.se</a:t>
            </a:r>
            <a:endParaRPr lang="sv-SE" sz="200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Elin Hoffman</a:t>
            </a:r>
            <a:br>
              <a:rPr lang="sv-SE" sz="1200" b="1">
                <a:solidFill>
                  <a:schemeClr val="bg1"/>
                </a:solidFill>
                <a:latin typeface="Arial" panose="020B0604020202020204" pitchFamily="34" charset="0"/>
              </a:rPr>
            </a:br>
            <a:r>
              <a:rPr lang="sv-SE" sz="1200">
                <a:solidFill>
                  <a:schemeClr val="bg1"/>
                </a:solidFill>
                <a:latin typeface="Arial" panose="020B0604020202020204" pitchFamily="34" charset="0"/>
              </a:rPr>
              <a:t>Projektledare</a:t>
            </a:r>
          </a:p>
          <a:p>
            <a:r>
              <a:rPr lang="sv-SE" sz="1200" err="1">
                <a:solidFill>
                  <a:schemeClr val="bg1"/>
                </a:solidFill>
                <a:latin typeface="Arial" panose="020B0604020202020204" pitchFamily="34" charset="0"/>
              </a:rPr>
              <a:t>elin.hoffman@lysio.se</a:t>
            </a:r>
            <a:endParaRPr lang="sv-SE" sz="120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err="1">
                <a:solidFill>
                  <a:schemeClr val="bg1"/>
                </a:solidFill>
              </a:rPr>
              <a:t>Undersökning</a:t>
            </a:r>
            <a:r>
              <a:rPr lang="en-US" sz="2800">
                <a:solidFill>
                  <a:schemeClr val="bg1"/>
                </a:solidFill>
              </a:rPr>
              <a:t> och </a:t>
            </a:r>
            <a:r>
              <a:rPr lang="en-US" sz="2800" err="1">
                <a:solidFill>
                  <a:schemeClr val="bg1"/>
                </a:solidFill>
              </a:rPr>
              <a:t>analys</a:t>
            </a:r>
            <a:r>
              <a:rPr lang="en-US" sz="2800">
                <a:solidFill>
                  <a:schemeClr val="bg1"/>
                </a:solidFill>
              </a:rPr>
              <a:t> av Lysio Research</a:t>
            </a:r>
            <a:endParaRPr lang="sv-SE"/>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a:hlinkClick r:id="rId2"/>
              </a:rPr>
              <a:t>www.lysio.se</a:t>
            </a:r>
            <a:endParaRPr lang="en-US"/>
          </a:p>
          <a:p>
            <a:pPr algn="ctr"/>
            <a:endParaRPr lang="en-US"/>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BMM
BVC
Öppen förskola
Förebyggande socialtjänst</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674472497"/>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81690952"/>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150 %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844020642"/>
              </p:ext>
            </p:extLst>
          </p:nvPr>
        </p:nvGraphicFramePr>
        <p:xfrm>
          <a:off x="477241" y="3164231"/>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20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2298691886"/>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150 %</a:t>
                      </a:r>
                    </a:p>
                  </a:txBody>
                  <a:tcPr anchor="ctr"/>
                </a:tc>
                <a:tc>
                  <a:txBody>
                    <a:bodyPr/>
                    <a:lstStyle/>
                    <a:p>
                      <a:r>
                        <a:rPr lang="sv-SE" sz="120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2315582946"/>
              </p:ext>
            </p:extLst>
          </p:nvPr>
        </p:nvGraphicFramePr>
        <p:xfrm>
          <a:off x="477241" y="3164231"/>
          <a:ext cx="9007200" cy="112715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251</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35</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1561618174"/>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776276781"/>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80 %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3404785388"/>
              </p:ext>
            </p:extLst>
          </p:nvPr>
        </p:nvGraphicFramePr>
        <p:xfrm>
          <a:off x="477241" y="2659734"/>
          <a:ext cx="9007200" cy="414467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1106738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8</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320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85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a:t>Vad är orsakerna till att familjer söker stöd hos förebyggande socialtjänst? </a:t>
            </a:r>
            <a:br>
              <a:rPr lang="sv-SE" sz="1600" b="0"/>
            </a:br>
            <a:r>
              <a:rPr lang="sv-SE" sz="1600" b="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2305227173"/>
              </p:ext>
            </p:extLst>
          </p:nvPr>
        </p:nvGraphicFramePr>
        <p:xfrm>
          <a:off x="477242" y="1025426"/>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6215628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2689959729"/>
              </p:ext>
            </p:extLst>
          </p:nvPr>
        </p:nvGraphicFramePr>
        <p:xfrm>
          <a:off x="477241" y="2179016"/>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33</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B70D7-91C5-472E-AE8A-62BC68D71819}">
  <ds:schemaRefs>
    <ds:schemaRef ds:uri="http://schemas.microsoft.com/sharepoint/v3/contenttype/forms"/>
  </ds:schemaRefs>
</ds:datastoreItem>
</file>

<file path=customXml/itemProps2.xml><?xml version="1.0" encoding="utf-8"?>
<ds:datastoreItem xmlns:ds="http://schemas.openxmlformats.org/officeDocument/2006/customXml" ds:itemID="{E1C26B52-5E9D-443E-9C0D-7E2371B36E3E}">
  <ds:schemaRefs>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293ca38d-8a01-4d17-99f3-6244240f344d"/>
    <ds:schemaRef ds:uri="97c4c201-fa17-49dd-9cc8-7201966f69fb"/>
    <ds:schemaRef ds:uri="http://www.w3.org/XML/1998/namespace"/>
  </ds:schemaRefs>
</ds:datastoreItem>
</file>

<file path=customXml/itemProps3.xml><?xml version="1.0" encoding="utf-8"?>
<ds:datastoreItem xmlns:ds="http://schemas.openxmlformats.org/officeDocument/2006/customXml" ds:itemID="{06ED824B-4E33-4982-AAB8-3DABA310FBF1}"/>
</file>

<file path=docProps/app.xml><?xml version="1.0" encoding="utf-8"?>
<Properties xmlns="http://schemas.openxmlformats.org/officeDocument/2006/extended-properties" xmlns:vt="http://schemas.openxmlformats.org/officeDocument/2006/docPropsVTypes">
  <Template>Office-tema</Template>
  <TotalTime>0</TotalTime>
  <Words>1585</Words>
  <Application>Microsoft Macintosh PowerPoint</Application>
  <PresentationFormat>A4 (210 x 297 mm)</PresentationFormat>
  <Paragraphs>227</Paragraphs>
  <Slides>35</Slides>
  <Notes>26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till alla, när erbjuder ni det? </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1</cp:revision>
  <dcterms:created xsi:type="dcterms:W3CDTF">2023-11-13T16:53:19Z</dcterms:created>
  <dcterms:modified xsi:type="dcterms:W3CDTF">2026-02-23T10:26:30Z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