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15.xml" ContentType="application/vnd.ms-office.chartcolorstyle+xml"/>
  <Override PartName="/ppt/charts/colors16.xml" ContentType="application/vnd.ms-office.chartcolorstyle+xml"/>
  <Override PartName="/ppt/charts/colors17.xml" ContentType="application/vnd.ms-office.chartcolorstyle+xml"/>
  <Override PartName="/ppt/charts/colors18.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15.xml" ContentType="application/vnd.ms-office.chartstyle+xml"/>
  <Override PartName="/ppt/charts/style16.xml" ContentType="application/vnd.ms-office.chartstyle+xml"/>
  <Override PartName="/ppt/charts/style17.xml" ContentType="application/vnd.ms-office.chartstyle+xml"/>
  <Override PartName="/ppt/charts/style18.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41"/>
  </p:notesMasterIdLst>
  <p:sldIdLst>
    <p:sldId id="256" r:id="rId6"/>
    <p:sldId id="270" r:id="rId7"/>
    <p:sldId id="272" r:id="rId8"/>
    <p:sldId id="294" r:id="rId9"/>
    <p:sldId id="311" r:id="rId10"/>
    <p:sldId id="296" r:id="rId11"/>
    <p:sldId id="367" r:id="rId12"/>
    <p:sldId id="298" r:id="rId13"/>
    <p:sldId id="299" r:id="rId14"/>
    <p:sldId id="300" r:id="rId15"/>
    <p:sldId id="301" r:id="rId16"/>
    <p:sldId id="302" r:id="rId17"/>
    <p:sldId id="313" r:id="rId19"/>
    <p:sldId id="303" r:id="rId20"/>
    <p:sldId id="304" r:id="rId22"/>
    <p:sldId id="305" r:id="rId24"/>
    <p:sldId id="306" r:id="rId25"/>
    <p:sldId id="307" r:id="rId26"/>
    <p:sldId id="310" r:id="rId29"/>
    <p:sldId id="308" r:id="rId30"/>
    <p:sldId id="362" r:id="rId31"/>
    <p:sldId id="316" r:id="rId32"/>
    <p:sldId id="363" r:id="rId33"/>
    <p:sldId id="364" r:id="rId34"/>
    <p:sldId id="366" r:id="rId36"/>
    <p:sldId id="275" r:id="rId38"/>
    <p:sldId id="291" r:id="rId39"/>
    <p:sldId id="263" r:id="rId40"/>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kvalitetsuppföljning" id="{B7847D57-2D6C-1843-8C96-D0C5AA94F940}">
          <p14:sldIdLst>
            <p14:sldId id="294"/>
            <p14:sldId id="311"/>
            <p14:sldId id="296"/>
            <p14:sldId id="367"/>
            <p14:sldId id="298"/>
            <p14:sldId id="299"/>
            <p14:sldId id="300"/>
            <p14:sldId id="301"/>
            <p14:sldId id="302"/>
            <p14:sldId id="377"/>
            <p14:sldId id="313"/>
            <p14:sldId id="303"/>
            <p14:sldId id="372"/>
            <p14:sldId id="304"/>
            <p14:sldId id="371"/>
            <p14:sldId id="305"/>
            <p14:sldId id="306"/>
            <p14:sldId id="307"/>
            <p14:sldId id="373"/>
            <p14:sldId id="374"/>
            <p14:sldId id="310"/>
            <p14:sldId id="308"/>
            <p14:sldId id="362"/>
            <p14:sldId id="316"/>
            <p14:sldId id="363"/>
            <p14:sldId id="364"/>
            <p14:sldId id="365"/>
            <p14:sldId id="366"/>
            <p14:sldId id="378"/>
          </p14:sldIdLst>
        </p14:section>
        <p14:section name="avslut" id="{83D066F8-97A2-F24D-BA72-3F493910BE4D}">
          <p14:sldIdLst>
            <p14:sldId id="275"/>
            <p14:sldId id="29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643B70-B017-B74A-AA83-3B166155ED7E}" v="1" dt="2026-02-23T10:26:28.07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58"/>
  </p:normalViewPr>
  <p:slideViewPr>
    <p:cSldViewPr snapToGrid="0">
      <p:cViewPr varScale="1">
        <p:scale>
          <a:sx n="116" d="100"/>
          <a:sy n="116" d="100"/>
        </p:scale>
        <p:origin x="1584" y="176"/>
      </p:cViewPr>
      <p:guideLst>
        <p:guide orient="horz" pos="216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9" Type="http://schemas.openxmlformats.org/officeDocument/2006/relationships/slide" Target="slides/slide14.xml"/><Relationship Id="rId2" Type="http://schemas.openxmlformats.org/officeDocument/2006/relationships/customXml" Target="../customXml/item2.xml"/><Relationship Id="rId20" Type="http://schemas.openxmlformats.org/officeDocument/2006/relationships/slide" Target="slides/slide15.xml"/><Relationship Id="rId22" Type="http://schemas.openxmlformats.org/officeDocument/2006/relationships/slide" Target="slides/slide17.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9" Type="http://schemas.openxmlformats.org/officeDocument/2006/relationships/slide" Target="slides/slide24.xml"/><Relationship Id="rId3" Type="http://schemas.openxmlformats.org/officeDocument/2006/relationships/customXml" Target="../customXml/item3.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6" Type="http://schemas.openxmlformats.org/officeDocument/2006/relationships/slide" Target="slides/slide31.xml"/><Relationship Id="rId38" Type="http://schemas.openxmlformats.org/officeDocument/2006/relationships/slide" Target="slides/slide33.xml"/><Relationship Id="rId39" Type="http://schemas.openxmlformats.org/officeDocument/2006/relationships/slide" Target="slides/slide34.xml"/><Relationship Id="rId4" Type="http://schemas.openxmlformats.org/officeDocument/2006/relationships/slideMaster" Target="slideMasters/slideMaster1.xml"/><Relationship Id="rId40" Type="http://schemas.openxmlformats.org/officeDocument/2006/relationships/slide" Target="slides/slide35.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 Id="rId46" Type="http://schemas.microsoft.com/office/2016/11/relationships/changesInfo" Target="changesInfos/changesInfo1.xml"/><Relationship Id="rId47" Type="http://schemas.microsoft.com/office/2015/10/relationships/revisionInfo" Target="revisionInfo.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visa Köllerström" userId="327e2fef-7063-4f3a-ba5f-50a5109802fd" providerId="ADAL" clId="{735F9C45-7182-50FB-8B8A-722153B1B8D2}"/>
    <pc:docChg chg="modSld">
      <pc:chgData name="Lovisa Köllerström" userId="327e2fef-7063-4f3a-ba5f-50a5109802fd" providerId="ADAL" clId="{735F9C45-7182-50FB-8B8A-722153B1B8D2}" dt="2026-02-23T10:26:28.072" v="0"/>
      <pc:docMkLst>
        <pc:docMk/>
      </pc:docMkLst>
      <pc:sldChg chg="modSp">
        <pc:chgData name="Lovisa Köllerström" userId="327e2fef-7063-4f3a-ba5f-50a5109802fd" providerId="ADAL" clId="{735F9C45-7182-50FB-8B8A-722153B1B8D2}" dt="2026-02-23T10:26:28.072" v="0"/>
        <pc:sldMkLst>
          <pc:docMk/>
          <pc:sldMk cId="2232714395" sldId="272"/>
        </pc:sldMkLst>
        <pc:graphicFrameChg chg="mod">
          <ac:chgData name="Lovisa Köllerström" userId="327e2fef-7063-4f3a-ba5f-50a5109802fd" providerId="ADAL" clId="{735F9C45-7182-50FB-8B8A-722153B1B8D2}" dt="2026-02-23T10:26:28.072" v="0"/>
          <ac:graphicFrameMkLst>
            <pc:docMk/>
            <pc:sldMk cId="2232714395" sldId="272"/>
            <ac:graphicFrameMk id="2" creationId="{EAFECFE0-4DDA-B877-7E92-5FFF044EB178}"/>
          </ac:graphicFrameMkLst>
        </pc:graphicFrameChg>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9.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0.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kalkylblad12.xlsx"/></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kalkylblad13.xlsx"/></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kalkylblad14.xlsx"/></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kalkylblad15.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kalkylblad16.xlsx"/></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kalkylblad17.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kalkylblad18.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7.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kalkylblad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[Förberedelse graviditet] Vad är orsakerna till att familjer söker stöd hos förebyggande socialtjänst? Vilka är dem tre vanligaste orsakerna hos er?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Stöd i föräldrarollen</c:v>
                </c:pt>
                <c:pt idx="1">
                  <c:v>Relationer i familjen</c:v>
                </c:pt>
                <c:pt idx="2">
                  <c:v>Samhällsinformation</c:v>
                </c:pt>
                <c:pt idx="3">
                  <c:v>Förberedelse graviditet</c:v>
                </c:pt>
                <c:pt idx="4">
                  <c:v>Krissamtal</c:v>
                </c:pt>
                <c:pt idx="5">
                  <c:v>Psykisk ohälsa</c:v>
                </c:pt>
                <c:pt idx="6">
                  <c:v>Ekonomi</c:v>
                </c:pt>
                <c:pt idx="7">
                  <c:v>Migration</c:v>
                </c:pt>
                <c:pt idx="8">
                  <c:v>Annat</c:v>
                </c:pt>
              </c:strCache>
            </c:strRef>
          </c:cat>
          <c:val>
            <c:numRef>
              <c:f>Sheet1!$B$2:$B$10</c:f>
              <c:numCache>
                <c:formatCode>General</c:formatCode>
                <c:ptCount val="9"/>
                <c:pt idx="0">
                  <c:v>1.0</c:v>
                </c:pt>
                <c:pt idx="1">
                  <c:v>1.0</c:v>
                </c:pt>
                <c:pt idx="2">
                  <c:v>1.0</c:v>
                </c:pt>
                <c:pt idx="3">
                  <c:v>0.0</c:v>
                </c:pt>
                <c:pt idx="4">
                  <c:v>0.0</c:v>
                </c:pt>
                <c:pt idx="5">
                  <c:v>0.0</c:v>
                </c:pt>
                <c:pt idx="6">
                  <c:v>0.0</c:v>
                </c:pt>
                <c:pt idx="7">
                  <c:v>0.0</c:v>
                </c:pt>
                <c:pt idx="8">
                  <c:v>0.0</c:v>
                </c:pt>
              </c:numCache>
            </c:numRef>
          </c:val>
          <c:extLst>
            <c:ext xmlns:c16="http://schemas.microsoft.com/office/drawing/2014/chart" uri="{C3380CC4-5D6E-409C-BE32-E72D297353CC}">
              <c16:uniqueId val="{00000000-8993-9247-B110-DAFD15CEFA2F}"/>
            </c:ext>
          </c:extLst>
        </c:ser>
        <c:dLbls>
          <c:dLblPos val="outEnd"/>
          <c:showLegendKey val="0"/>
          <c:showVal val="1"/>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18. Erbjuder/använder ni något universellt föräldraskapsstödsprogram i sin helhet?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19. Har ni några riktade grupper, dvs selektiv eller indikerad nivå såsom riskgrupper eller barn/ föräldrar med specifika behov?</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gruppen eller 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 Har ni mottagningsbesök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EF-1748-883D-501A4E189E9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0</c:v>
                </c:pt>
                <c:pt idx="1">
                  <c:v>0</c:v>
                </c:pt>
                <c:pt idx="2">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21. Erbjuder ni hembesök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33-864E-927F-041A92866E0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1</c:v>
                </c:pt>
                <c:pt idx="1">
                  <c:v>0</c:v>
                </c:pt>
                <c:pt idx="2">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22. Skriver ni gemensam verksamhetsplan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23. Skriver ni gemensam verksamhetsberättelse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24. Finns det ett aktuellt samverkansavtal/överenskommelser?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B0-A24D-A61E-D08F9BAD351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4DB0-A24D-A61E-D08F9BAD351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4-4DB0-A24D-A61E-D08F9BAD351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25. Arbetar ni med att stärka kunskapen till föräldrar och barn om FN:s konvention för barnets rättigheter?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11. Förekommer gemensam handledning för hela teamet på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26. Arbetar ni med att stärka integrationen?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27. Arbetar ni med att stärka barns språkutveckling?</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28. Arbetar ni med att nå de familjer som är svåra att nå?</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13. Ges alla medarbetare möjlighet att delta på gemensamma mötena?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8E-4C41-88F0-197D530F5BD7}"/>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88E-4C41-88F0-197D530F5BD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C88E-4C41-88F0-197D530F5B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15. Ges alla medarbetare möjlighet att delta på gemensamma planerings och verksamhetsdag/ar?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AF-0A42-81E8-EB03C8E410F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DAAF-0A42-81E8-EB03C8E410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DAAF-0A42-81E8-EB03C8E410F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16. Förekommer gemensamma föräldragrupper innan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1.0</c:v>
                </c:pt>
                <c:pt idx="1">
                  <c:v>0.0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av FC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1.0</c:v>
                </c:pt>
                <c:pt idx="1">
                  <c:v>1.0</c:v>
                </c:pt>
                <c:pt idx="2">
                  <c:v>1.0</c:v>
                </c:pt>
                <c:pt idx="3">
                  <c:v>1.0</c:v>
                </c:pt>
                <c:pt idx="4">
                  <c:v>0.0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17. Förekommer gemensamma föräldragrupper efter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2026-02-23</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a:t>
            </a:fld>
            <a:endParaRPr lang="sv-SE"/>
          </a:p>
        </p:txBody>
      </p:sp>
    </p:spTree>
    <p:extLst>
      <p:ext uri="{BB962C8B-B14F-4D97-AF65-F5344CB8AC3E}">
        <p14:creationId xmlns:p14="http://schemas.microsoft.com/office/powerpoint/2010/main" val="2491810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172A5-58D7-3EB2-2EA5-BDACBD1F9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6381D6-5C0F-456D-A0AF-29BC8AEC5FC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5E2D550-3694-4C1A-27D9-09E19125EAF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FAA3AFD-6CEF-AB80-E714-A230643F0C33}"/>
              </a:ext>
            </a:extLst>
          </p:cNvPr>
          <p:cNvSpPr>
            <a:spLocks noGrp="1"/>
          </p:cNvSpPr>
          <p:nvPr>
            <p:ph type="sldNum" sz="quarter" idx="5"/>
          </p:nvPr>
        </p:nvSpPr>
        <p:spPr/>
        <p:txBody>
          <a:bodyPr/>
          <a:lstStyle/>
          <a:p>
            <a:fld id="{9660A8A9-562A-0545-A15D-48B02F86DA8B}" type="slidenum">
              <a:rPr lang="sv-SE" smtClean="0"/>
              <a:t>14</a:t>
            </a:fld>
            <a:endParaRPr lang="sv-SE"/>
          </a:p>
        </p:txBody>
      </p:sp>
    </p:spTree>
    <p:extLst>
      <p:ext uri="{BB962C8B-B14F-4D97-AF65-F5344CB8AC3E}">
        <p14:creationId xmlns:p14="http://schemas.microsoft.com/office/powerpoint/2010/main" val="3091694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143995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2130770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19</a:t>
            </a:fld>
            <a:endParaRPr lang="sv-SE"/>
          </a:p>
        </p:txBody>
      </p:sp>
    </p:spTree>
    <p:extLst>
      <p:ext uri="{BB962C8B-B14F-4D97-AF65-F5344CB8AC3E}">
        <p14:creationId xmlns:p14="http://schemas.microsoft.com/office/powerpoint/2010/main" val="42941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20</a:t>
            </a:fld>
            <a:endParaRPr lang="sv-SE"/>
          </a:p>
        </p:txBody>
      </p:sp>
    </p:spTree>
    <p:extLst>
      <p:ext uri="{BB962C8B-B14F-4D97-AF65-F5344CB8AC3E}">
        <p14:creationId xmlns:p14="http://schemas.microsoft.com/office/powerpoint/2010/main" val="2659634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21</a:t>
            </a:fld>
            <a:endParaRPr lang="sv-SE"/>
          </a:p>
        </p:txBody>
      </p:sp>
    </p:spTree>
    <p:extLst>
      <p:ext uri="{BB962C8B-B14F-4D97-AF65-F5344CB8AC3E}">
        <p14:creationId xmlns:p14="http://schemas.microsoft.com/office/powerpoint/2010/main" val="969409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24</a:t>
            </a:fld>
            <a:endParaRPr lang="sv-SE"/>
          </a:p>
        </p:txBody>
      </p:sp>
    </p:spTree>
    <p:extLst>
      <p:ext uri="{BB962C8B-B14F-4D97-AF65-F5344CB8AC3E}">
        <p14:creationId xmlns:p14="http://schemas.microsoft.com/office/powerpoint/2010/main" val="1305143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25</a:t>
            </a:fld>
            <a:endParaRPr lang="sv-SE"/>
          </a:p>
        </p:txBody>
      </p:sp>
    </p:spTree>
    <p:extLst>
      <p:ext uri="{BB962C8B-B14F-4D97-AF65-F5344CB8AC3E}">
        <p14:creationId xmlns:p14="http://schemas.microsoft.com/office/powerpoint/2010/main" val="89347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1588008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06AA-B12F-D4D1-2E6F-C1F3572149A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2B78BC-3BAA-20F5-6DD3-43514C69BC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73F438C-53AA-3007-A8AA-B939E21403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C08A35B6-CB26-9198-DB81-19CA8F95745A}"/>
              </a:ext>
            </a:extLst>
          </p:cNvPr>
          <p:cNvSpPr>
            <a:spLocks noGrp="1"/>
          </p:cNvSpPr>
          <p:nvPr>
            <p:ph type="sldNum" sz="quarter" idx="5"/>
          </p:nvPr>
        </p:nvSpPr>
        <p:spPr/>
        <p:txBody>
          <a:bodyPr/>
          <a:lstStyle/>
          <a:p>
            <a:fld id="{9660A8A9-562A-0545-A15D-48B02F86DA8B}" type="slidenum">
              <a:rPr lang="sv-SE" smtClean="0"/>
              <a:t>26</a:t>
            </a:fld>
            <a:endParaRPr lang="sv-SE"/>
          </a:p>
        </p:txBody>
      </p:sp>
    </p:spTree>
    <p:extLst>
      <p:ext uri="{BB962C8B-B14F-4D97-AF65-F5344CB8AC3E}">
        <p14:creationId xmlns:p14="http://schemas.microsoft.com/office/powerpoint/2010/main" val="2346708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p:cNvSpPr>
            <a:spLocks noGrp="1"/>
          </p:cNvSpPr>
          <p:nvPr>
            <p:ph type="sldNum" sz="quarter" idx="5"/>
          </p:nvPr>
        </p:nvSpPr>
        <p:spPr/>
        <p:txBody>
          <a:bodyPr/>
          <a:lstStyle/>
          <a:p>
            <a:fld id="{9660A8A9-562A-0545-A15D-48B02F86DA8B}" type="slidenum">
              <a:rPr lang="sv-SE" smtClean="0"/>
              <a:t>27</a:t>
            </a:fld>
            <a:endParaRPr lang="sv-SE"/>
          </a:p>
        </p:txBody>
      </p:sp>
    </p:spTree>
    <p:extLst>
      <p:ext uri="{BB962C8B-B14F-4D97-AF65-F5344CB8AC3E}">
        <p14:creationId xmlns:p14="http://schemas.microsoft.com/office/powerpoint/2010/main" val="4241014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D408-7A94-8831-E6A7-8BE9F30CD22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97ABD8-8219-4237-3E64-272959870C2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F485072-0204-FFD1-EABC-0BEDAD86F1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640C440-9910-43EB-204C-867DC87D88C6}"/>
              </a:ext>
            </a:extLst>
          </p:cNvPr>
          <p:cNvSpPr>
            <a:spLocks noGrp="1"/>
          </p:cNvSpPr>
          <p:nvPr>
            <p:ph type="sldNum" sz="quarter" idx="5"/>
          </p:nvPr>
        </p:nvSpPr>
        <p:spPr/>
        <p:txBody>
          <a:bodyPr/>
          <a:lstStyle/>
          <a:p>
            <a:fld id="{9660A8A9-562A-0545-A15D-48B02F86DA8B}" type="slidenum">
              <a:rPr lang="sv-SE" smtClean="0"/>
              <a:t>28</a:t>
            </a:fld>
            <a:endParaRPr lang="sv-SE"/>
          </a:p>
        </p:txBody>
      </p:sp>
    </p:spTree>
    <p:extLst>
      <p:ext uri="{BB962C8B-B14F-4D97-AF65-F5344CB8AC3E}">
        <p14:creationId xmlns:p14="http://schemas.microsoft.com/office/powerpoint/2010/main" val="3363638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5B24-9EBB-1CC4-365C-2D7108C732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48FE9E-F7DE-FCA3-6037-EA33EE06DF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225907F-9732-0D3A-8F4F-0648F809F2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7DAC7F41-1183-33B0-920E-06B60CF6818B}"/>
              </a:ext>
            </a:extLst>
          </p:cNvPr>
          <p:cNvSpPr>
            <a:spLocks noGrp="1"/>
          </p:cNvSpPr>
          <p:nvPr>
            <p:ph type="sldNum" sz="quarter" idx="5"/>
          </p:nvPr>
        </p:nvSpPr>
        <p:spPr/>
        <p:txBody>
          <a:bodyPr/>
          <a:lstStyle/>
          <a:p>
            <a:fld id="{9660A8A9-562A-0545-A15D-48B02F86DA8B}" type="slidenum">
              <a:rPr lang="sv-SE" smtClean="0"/>
              <a:t>29</a:t>
            </a:fld>
            <a:endParaRPr lang="sv-SE"/>
          </a:p>
        </p:txBody>
      </p:sp>
    </p:spTree>
    <p:extLst>
      <p:ext uri="{BB962C8B-B14F-4D97-AF65-F5344CB8AC3E}">
        <p14:creationId xmlns:p14="http://schemas.microsoft.com/office/powerpoint/2010/main" val="1120576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B6BD6-C562-9D97-8326-F271D2384A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1C1C215-71C8-B731-A02C-CFEB13D067B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4D821DF-C24B-BAA3-AEFE-88D74E82C1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1F47770B-7560-C43D-D57E-AB76C81238C2}"/>
              </a:ext>
            </a:extLst>
          </p:cNvPr>
          <p:cNvSpPr>
            <a:spLocks noGrp="1"/>
          </p:cNvSpPr>
          <p:nvPr>
            <p:ph type="sldNum" sz="quarter" idx="5"/>
          </p:nvPr>
        </p:nvSpPr>
        <p:spPr/>
        <p:txBody>
          <a:bodyPr/>
          <a:lstStyle/>
          <a:p>
            <a:fld id="{9660A8A9-562A-0545-A15D-48B02F86DA8B}" type="slidenum">
              <a:rPr lang="sv-SE" smtClean="0"/>
              <a:t>31</a:t>
            </a:fld>
            <a:endParaRPr lang="sv-SE"/>
          </a:p>
        </p:txBody>
      </p:sp>
    </p:spTree>
    <p:extLst>
      <p:ext uri="{BB962C8B-B14F-4D97-AF65-F5344CB8AC3E}">
        <p14:creationId xmlns:p14="http://schemas.microsoft.com/office/powerpoint/2010/main" val="1157249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139210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331877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343805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1872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203892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279771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47967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2026-02-23</a:t>
            </a:fld>
            <a:endParaRPr lang="sv-SE"/>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a:t>Rubrik för rapport</a:t>
            </a:r>
          </a:p>
        </p:txBody>
      </p:sp>
      <p:pic>
        <p:nvPicPr>
          <p:cNvPr id="5" name="Bildobjekt 4">
            <a:extLst>
              <a:ext uri="{FF2B5EF4-FFF2-40B4-BE49-F238E27FC236}">
                <a16:creationId xmlns:a16="http://schemas.microsoft.com/office/drawing/2014/main" id="{904B1840-2191-3D69-A88D-8E58F4DA3034}"/>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err="1"/>
              <a:t>Specialsida</a:t>
            </a:r>
            <a:endParaRPr lang="sv-SE"/>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pic>
        <p:nvPicPr>
          <p:cNvPr id="3" name="Bildobjekt 2">
            <a:extLst>
              <a:ext uri="{FF2B5EF4-FFF2-40B4-BE49-F238E27FC236}">
                <a16:creationId xmlns:a16="http://schemas.microsoft.com/office/drawing/2014/main" id="{6D05FA68-067B-0361-E421-46C2C82F9541}"/>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 Type="http://schemas.openxmlformats.org/officeDocument/2006/relationships/slideLayout" Target="../slideLayouts/slideLayout2.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 Type="http://schemas.openxmlformats.org/officeDocument/2006/relationships/slideLayout" Target="../slideLayouts/slideLayout3.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3.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12.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14.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16.xml"/><Relationship Id="rId4" Type="http://schemas.openxmlformats.org/officeDocument/2006/relationships/chart" Target="../charts/chart17.xml"/><Relationship Id="rId5" Type="http://schemas.openxmlformats.org/officeDocument/2006/relationships/chart" Target="../charts/char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chart" Target="../charts/char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chart" Target="../charts/char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a:t>Lekebergs familjecentral</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Samordnare</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09487"/>
            <a:ext cx="7432986" cy="578167"/>
          </a:xfrm>
        </p:spPr>
        <p:txBody>
          <a:bodyPr>
            <a:normAutofit/>
          </a:bodyPr>
          <a:lstStyle/>
          <a:p>
            <a:r>
              <a:rPr lang="sv-SE" sz="1600" b="0"/>
              <a:t>Vilken verksamhet tillhör samordnaren?</a:t>
            </a:r>
          </a:p>
        </p:txBody>
      </p:sp>
      <p:graphicFrame>
        <p:nvGraphicFramePr>
          <p:cNvPr id="8" name="Tabell 7">
            <a:extLst>
              <a:ext uri="{FF2B5EF4-FFF2-40B4-BE49-F238E27FC236}">
                <a16:creationId xmlns:a16="http://schemas.microsoft.com/office/drawing/2014/main" id="{A4B0EFFE-DF8B-62DA-38AB-F741C368D4F7}"/>
              </a:ext>
            </a:extLst>
          </p:cNvPr>
          <p:cNvGraphicFramePr>
            <a:graphicFrameLocks noGrp="1"/>
          </p:cNvGraphicFramePr>
          <p:nvPr>
            <p:extLst>
              <p:ext uri="{D42A27DB-BD31-4B8C-83A1-F6EECF244321}">
                <p14:modId xmlns:p14="http://schemas.microsoft.com/office/powerpoint/2010/main" val="3842578829"/>
              </p:ext>
            </p:extLst>
          </p:nvPr>
        </p:nvGraphicFramePr>
        <p:xfrm>
          <a:off x="477242" y="1376363"/>
          <a:ext cx="9007200" cy="121859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84418838"/>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a:t>
                      </a:r>
                    </a:p>
                  </a:txBody>
                  <a:tcPr anchor="ctr"/>
                </a:tc>
                <a:tc>
                  <a:txBody>
                    <a:bodyPr/>
                    <a:lstStyle/>
                    <a:p>
                      <a:r>
                        <a:rPr lang="sv-SE" sz="1200"/>
                        <a:t>50 %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22 %</a:t>
                      </a:r>
                    </a:p>
                  </a:txBody>
                  <a:tcPr anchor="ctr"/>
                </a:tc>
                <a:extLst>
                  <a:ext uri="{0D108BD9-81ED-4DB2-BD59-A6C34878D82A}">
                    <a16:rowId xmlns:a16="http://schemas.microsoft.com/office/drawing/2014/main" val="2180593050"/>
                  </a:ext>
                </a:extLst>
              </a:tr>
            </a:tbl>
          </a:graphicData>
        </a:graphic>
      </p:graphicFrame>
      <p:sp>
        <p:nvSpPr>
          <p:cNvPr id="7" name="textruta 6">
            <a:extLst>
              <a:ext uri="{FF2B5EF4-FFF2-40B4-BE49-F238E27FC236}">
                <a16:creationId xmlns:a16="http://schemas.microsoft.com/office/drawing/2014/main" id="{74C1AD6D-03D6-3977-BDE0-0F16B8E4CF3E}"/>
              </a:ext>
            </a:extLst>
          </p:cNvPr>
          <p:cNvSpPr txBox="1"/>
          <p:nvPr/>
        </p:nvSpPr>
        <p:spPr>
          <a:xfrm>
            <a:off x="477242" y="3733765"/>
            <a:ext cx="3805392" cy="307777"/>
          </a:xfrm>
          <a:prstGeom prst="rect">
            <a:avLst/>
          </a:prstGeom>
          <a:noFill/>
        </p:spPr>
        <p:txBody>
          <a:bodyPr wrap="square">
            <a:spAutoFit/>
          </a:bodyPr>
          <a:lstStyle/>
          <a:p>
            <a:r>
              <a:rPr lang="sv-SE" sz="1400"/>
              <a:t>Öppen förskola</a:t>
            </a:r>
          </a:p>
        </p:txBody>
      </p:sp>
    </p:spTree>
    <p:extLst>
      <p:ext uri="{BB962C8B-B14F-4D97-AF65-F5344CB8AC3E}">
        <p14:creationId xmlns:p14="http://schemas.microsoft.com/office/powerpoint/2010/main" val="44789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Tider</a:t>
            </a:r>
          </a:p>
        </p:txBody>
      </p:sp>
      <p:graphicFrame>
        <p:nvGraphicFramePr>
          <p:cNvPr id="4" name="Tabell 7">
            <a:extLst>
              <a:ext uri="{FF2B5EF4-FFF2-40B4-BE49-F238E27FC236}">
                <a16:creationId xmlns:a16="http://schemas.microsoft.com/office/drawing/2014/main" id="{3758FE5F-8B10-4BC7-0A2F-B7018B305208}"/>
              </a:ext>
            </a:extLst>
          </p:cNvPr>
          <p:cNvGraphicFramePr>
            <a:graphicFrameLocks noGrp="1"/>
          </p:cNvGraphicFramePr>
          <p:nvPr>
            <p:extLst>
              <p:ext uri="{D42A27DB-BD31-4B8C-83A1-F6EECF244321}">
                <p14:modId xmlns:p14="http://schemas.microsoft.com/office/powerpoint/2010/main" val="1609609587"/>
              </p:ext>
            </p:extLst>
          </p:nvPr>
        </p:nvGraphicFramePr>
        <p:xfrm>
          <a:off x="477241" y="1376363"/>
          <a:ext cx="9007200" cy="26816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02683284"/>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r>
                        <a:rPr lang="sv-SE" sz="1200"/>
                        <a:t>Hur många timmar/år träffas familjecentralens ledning/styrgrupp?</a:t>
                      </a:r>
                    </a:p>
                  </a:txBody>
                  <a:tcPr anchor="ctr"/>
                </a:tc>
                <a:tc>
                  <a:txBody>
                    <a:bodyPr/>
                    <a:lstStyle/>
                    <a:p>
                      <a:r>
                        <a:rPr lang="sv-SE" sz="1200"/>
                        <a:t>8</a:t>
                      </a:r>
                    </a:p>
                  </a:txBody>
                  <a:tcPr anchor="ctr"/>
                </a:tc>
                <a:tc>
                  <a:txBody>
                    <a:bodyPr/>
                    <a:lstStyle/>
                    <a:p>
                      <a:r>
                        <a:rPr lang="sv-SE" sz="1200"/>
                        <a:t>8</a:t>
                      </a:r>
                    </a:p>
                  </a:txBody>
                  <a:tcPr anchor="ctr"/>
                </a:tc>
                <a:extLst>
                  <a:ext uri="{0D108BD9-81ED-4DB2-BD59-A6C34878D82A}">
                    <a16:rowId xmlns:a16="http://schemas.microsoft.com/office/drawing/2014/main" val="2180593050"/>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alla verksamheter öppet samtidigt för barn och familj?</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17</a:t>
                      </a:r>
                    </a:p>
                  </a:txBody>
                  <a:tcPr anchor="ctr"/>
                </a:tc>
                <a:extLst>
                  <a:ext uri="{0D108BD9-81ED-4DB2-BD59-A6C34878D82A}">
                    <a16:rowId xmlns:a16="http://schemas.microsoft.com/office/drawing/2014/main" val="2798328062"/>
                  </a:ext>
                </a:extLst>
              </a:tr>
              <a:tr h="214132">
                <a:tc>
                  <a:txBody>
                    <a:bodyPr/>
                    <a:lstStyle/>
                    <a:p>
                      <a:r>
                        <a:rPr lang="sv-SE" sz="1200"/>
                        <a:t>Hur många veckor har alla FC verksamheter gemensamt öppet under sommarmånaderna juni, juli och augusti?</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10</a:t>
                      </a:r>
                    </a:p>
                  </a:txBody>
                  <a:tcPr anchor="ctr"/>
                </a:tc>
                <a:extLst>
                  <a:ext uri="{0D108BD9-81ED-4DB2-BD59-A6C34878D82A}">
                    <a16:rowId xmlns:a16="http://schemas.microsoft.com/office/drawing/2014/main" val="174410675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timmar/månad har ni haft för gemensamma möten på FC 2025? (ex </a:t>
                      </a:r>
                      <a:r>
                        <a:rPr kumimoji="0" lang="sv-SE" sz="1200" b="0" i="0" u="none" strike="noStrike" kern="1200" cap="none" spc="0" normalizeH="0" baseline="0" noProof="0" dirty="0" err="1">
                          <a:ln>
                            <a:noFill/>
                          </a:ln>
                          <a:solidFill>
                            <a:srgbClr val="000000"/>
                          </a:solidFill>
                          <a:effectLst/>
                          <a:uLnTx/>
                          <a:uFillTx/>
                          <a:latin typeface="Arial" panose="020B0604020202020204"/>
                          <a:ea typeface="+mn-ea"/>
                          <a:cs typeface="+mn-cs"/>
                        </a:rPr>
                        <a:t>husmöte</a:t>
                      </a: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 FC-möten eller verksamhetsmöte)</a:t>
                      </a:r>
                    </a:p>
                  </a:txBody>
                  <a:tcPr anchor="ctr"/>
                </a:tc>
                <a:tc>
                  <a:txBody>
                    <a:bodyPr/>
                    <a:lstStyle/>
                    <a:p>
                      <a:r>
                        <a:rPr lang="sv-SE" sz="1200"/>
                        <a:t>4</a:t>
                      </a:r>
                    </a:p>
                  </a:txBody>
                  <a:tcPr anchor="ctr"/>
                </a:tc>
                <a:tc>
                  <a:txBody>
                    <a:bodyPr/>
                    <a:lstStyle/>
                    <a:p>
                      <a:r>
                        <a:rPr lang="sv-SE" sz="1200"/>
                        <a:t>4</a:t>
                      </a:r>
                    </a:p>
                  </a:txBody>
                  <a:tcPr anchor="ctr"/>
                </a:tc>
                <a:extLst>
                  <a:ext uri="{0D108BD9-81ED-4DB2-BD59-A6C34878D82A}">
                    <a16:rowId xmlns:a16="http://schemas.microsoft.com/office/drawing/2014/main" val="784752275"/>
                  </a:ext>
                </a:extLst>
              </a:tr>
              <a:tr h="214132">
                <a:tc>
                  <a:txBody>
                    <a:bodyPr/>
                    <a:lstStyle/>
                    <a:p>
                      <a:r>
                        <a:rPr lang="sv-SE" sz="1200" dirty="0"/>
                        <a:t>Hur många timmar/år har ni haft gemensam tid för planerings och verksamhetsdag/ar 2025?</a:t>
                      </a:r>
                    </a:p>
                  </a:txBody>
                  <a:tcPr anchor="ctr"/>
                </a:tc>
                <a:tc>
                  <a:txBody>
                    <a:bodyPr/>
                    <a:lstStyle/>
                    <a:p>
                      <a:r>
                        <a:rPr lang="sv-SE" sz="1200"/>
                        <a:t>5</a:t>
                      </a:r>
                    </a:p>
                  </a:txBody>
                  <a:tcPr anchor="ctr"/>
                </a:tc>
                <a:tc>
                  <a:txBody>
                    <a:bodyPr/>
                    <a:lstStyle/>
                    <a:p>
                      <a:r>
                        <a:rPr lang="sv-SE" sz="1200"/>
                        <a:t>10</a:t>
                      </a:r>
                    </a:p>
                  </a:txBody>
                  <a:tcPr anchor="ctr"/>
                </a:tc>
                <a:extLst>
                  <a:ext uri="{0D108BD9-81ED-4DB2-BD59-A6C34878D82A}">
                    <a16:rowId xmlns:a16="http://schemas.microsoft.com/office/drawing/2014/main" val="1187276835"/>
                  </a:ext>
                </a:extLst>
              </a:tr>
            </a:tbl>
          </a:graphicData>
        </a:graphic>
      </p:graphicFrame>
    </p:spTree>
    <p:extLst>
      <p:ext uri="{BB962C8B-B14F-4D97-AF65-F5344CB8AC3E}">
        <p14:creationId xmlns:p14="http://schemas.microsoft.com/office/powerpoint/2010/main" val="3322043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Handledning</a:t>
            </a:r>
            <a:endParaRPr lang="sv-SE" strike="sngStrik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095008" cy="416593"/>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 handledning för hela teamet på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93012241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7">
            <a:extLst>
              <a:ext uri="{FF2B5EF4-FFF2-40B4-BE49-F238E27FC236}">
                <a16:creationId xmlns:a16="http://schemas.microsoft.com/office/drawing/2014/main" id="{E90CC47F-06B0-38F6-20E2-C5CAF1D58013}"/>
              </a:ext>
            </a:extLst>
          </p:cNvPr>
          <p:cNvGraphicFramePr>
            <a:graphicFrameLocks noGrp="1"/>
          </p:cNvGraphicFramePr>
          <p:nvPr>
            <p:extLst>
              <p:ext uri="{D42A27DB-BD31-4B8C-83A1-F6EECF244321}">
                <p14:modId xmlns:p14="http://schemas.microsoft.com/office/powerpoint/2010/main" val="2232697579"/>
              </p:ext>
            </p:extLst>
          </p:nvPr>
        </p:nvGraphicFramePr>
        <p:xfrm>
          <a:off x="477241" y="4387566"/>
          <a:ext cx="9007200" cy="8528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743746883"/>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r>
                        <a:rPr lang="sv-SE" sz="1200"/>
                        <a:t>Om ja: Hur många timmar/år har ni handledning?</a:t>
                      </a:r>
                    </a:p>
                  </a:txBody>
                  <a:tcPr anchor="ctr"/>
                </a:tc>
                <a:tc>
                  <a:txBody>
                    <a:bodyPr/>
                    <a:lstStyle/>
                    <a:p>
                      <a:r>
                        <a:rPr lang="sv-SE" sz="1200"/>
                        <a:t>-</a:t>
                      </a:r>
                    </a:p>
                  </a:txBody>
                  <a:tcPr anchor="ctr"/>
                </a:tc>
                <a:tc>
                  <a:txBody>
                    <a:bodyPr/>
                    <a:lstStyle/>
                    <a:p>
                      <a:r>
                        <a:rPr lang="sv-SE" sz="1200"/>
                        <a:t>9</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2849687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AF5B5-0E51-239E-19AF-6A8DCC9BF4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548A092-7783-AD03-943C-A2632C7B852E}"/>
              </a:ext>
            </a:extLst>
          </p:cNvPr>
          <p:cNvSpPr>
            <a:spLocks noGrp="1"/>
          </p:cNvSpPr>
          <p:nvPr>
            <p:ph type="title"/>
          </p:nvPr>
        </p:nvSpPr>
        <p:spPr>
          <a:xfrm>
            <a:off x="477242" y="441325"/>
            <a:ext cx="8543925" cy="935038"/>
          </a:xfrm>
        </p:spPr>
        <p:txBody>
          <a:bodyPr/>
          <a:lstStyle/>
          <a:p>
            <a:r>
              <a:rPr lang="sv-SE"/>
              <a:t>Gemensamma möten</a:t>
            </a:r>
          </a:p>
        </p:txBody>
      </p:sp>
      <p:sp>
        <p:nvSpPr>
          <p:cNvPr id="3" name="Platshållare för text 2">
            <a:extLst>
              <a:ext uri="{FF2B5EF4-FFF2-40B4-BE49-F238E27FC236}">
                <a16:creationId xmlns:a16="http://schemas.microsoft.com/office/drawing/2014/main" id="{16B58587-DB10-9C39-8CFA-45FEF0CDEEC2}"/>
              </a:ext>
            </a:extLst>
          </p:cNvPr>
          <p:cNvSpPr txBox="1">
            <a:spLocks/>
          </p:cNvSpPr>
          <p:nvPr/>
        </p:nvSpPr>
        <p:spPr>
          <a:xfrm>
            <a:off x="477242"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mötena? </a:t>
            </a:r>
            <a:endParaRPr lang="sv-SE" sz="1700" b="0"/>
          </a:p>
        </p:txBody>
      </p:sp>
      <p:graphicFrame>
        <p:nvGraphicFramePr>
          <p:cNvPr id="7" name="Platshållare för innehåll 3">
            <a:extLst>
              <a:ext uri="{FF2B5EF4-FFF2-40B4-BE49-F238E27FC236}">
                <a16:creationId xmlns:a16="http://schemas.microsoft.com/office/drawing/2014/main" id="{9B87E66E-31F9-3AC7-7FF9-4FA871C70E15}"/>
              </a:ext>
            </a:extLst>
          </p:cNvPr>
          <p:cNvGraphicFramePr>
            <a:graphicFrameLocks/>
          </p:cNvGraphicFramePr>
          <p:nvPr>
            <p:extLst>
              <p:ext uri="{D42A27DB-BD31-4B8C-83A1-F6EECF244321}">
                <p14:modId xmlns:p14="http://schemas.microsoft.com/office/powerpoint/2010/main" val="4159891323"/>
              </p:ext>
            </p:extLst>
          </p:nvPr>
        </p:nvGraphicFramePr>
        <p:xfrm>
          <a:off x="612708" y="2440155"/>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8" name="Platshållare för text 2">
            <a:extLst>
              <a:ext uri="{FF2B5EF4-FFF2-40B4-BE49-F238E27FC236}">
                <a16:creationId xmlns:a16="http://schemas.microsoft.com/office/drawing/2014/main" id="{3FB18370-9FE8-F688-F75E-5B5CDDDE13D9}"/>
              </a:ext>
            </a:extLst>
          </p:cNvPr>
          <p:cNvSpPr txBox="1">
            <a:spLocks/>
          </p:cNvSpPr>
          <p:nvPr/>
        </p:nvSpPr>
        <p:spPr>
          <a:xfrm>
            <a:off x="5428626"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planerings och verksamhetsdag/ar? </a:t>
            </a:r>
            <a:endParaRPr lang="sv-SE" sz="1700" b="0">
              <a:latin typeface="Arial" panose="020B0604020202020204" pitchFamily="34" charset="0"/>
              <a:cs typeface="Arial" panose="020B0604020202020204" pitchFamily="34" charset="0"/>
            </a:endParaRPr>
          </a:p>
        </p:txBody>
      </p:sp>
      <p:graphicFrame>
        <p:nvGraphicFramePr>
          <p:cNvPr id="9" name="Platshållare för innehåll 3">
            <a:extLst>
              <a:ext uri="{FF2B5EF4-FFF2-40B4-BE49-F238E27FC236}">
                <a16:creationId xmlns:a16="http://schemas.microsoft.com/office/drawing/2014/main" id="{BA46E8F5-7B22-258C-8897-A9CAAD47D534}"/>
              </a:ext>
            </a:extLst>
          </p:cNvPr>
          <p:cNvGraphicFramePr>
            <a:graphicFrameLocks/>
          </p:cNvGraphicFramePr>
          <p:nvPr>
            <p:extLst>
              <p:ext uri="{D42A27DB-BD31-4B8C-83A1-F6EECF244321}">
                <p14:modId xmlns:p14="http://schemas.microsoft.com/office/powerpoint/2010/main" val="3352601241"/>
              </p:ext>
            </p:extLst>
          </p:nvPr>
        </p:nvGraphicFramePr>
        <p:xfrm>
          <a:off x="5564092" y="2440155"/>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9939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innan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87917918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2286028244"/>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24260468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356558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efter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efter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52182317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409478969"/>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76109843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944922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en-US" b="1" err="1"/>
              <a:t>Föräldraskapsstödsprogram</a:t>
            </a:r>
            <a:endParaRPr lang="sv-S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50091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Erbjuder/använder ni något universellt föräldraskapsstödsprogram i sin helhet?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978439544"/>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33E4669A-CD57-7689-129E-F656BF4ABAA8}"/>
              </a:ext>
            </a:extLst>
          </p:cNvPr>
          <p:cNvSpPr txBox="1">
            <a:spLocks/>
          </p:cNvSpPr>
          <p:nvPr/>
        </p:nvSpPr>
        <p:spPr>
          <a:xfrm>
            <a:off x="4953000" y="1068965"/>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t>Om ja, vilken?</a:t>
            </a:r>
          </a:p>
        </p:txBody>
      </p:sp>
      <p:sp>
        <p:nvSpPr>
          <p:cNvPr id="7" name="Platshållare för text 2">
            <a:extLst>
              <a:ext uri="{FF2B5EF4-FFF2-40B4-BE49-F238E27FC236}">
                <a16:creationId xmlns:a16="http://schemas.microsoft.com/office/drawing/2014/main" id="{2A06F141-45B3-20DF-8C47-9A5B40AECB2C}"/>
              </a:ext>
            </a:extLst>
          </p:cNvPr>
          <p:cNvSpPr txBox="1">
            <a:spLocks/>
          </p:cNvSpPr>
          <p:nvPr/>
        </p:nvSpPr>
        <p:spPr>
          <a:xfrm>
            <a:off x="4953000" y="1931662"/>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buClr>
                <a:schemeClr val="tx1"/>
              </a:buClr>
              <a:buSzPct val="100000"/>
            </a:pPr>
            <a:r>
              <a:rPr lang="sv-SE" sz="1600" b="0">
                <a:latin typeface="+mn-lt"/>
              </a:rPr>
              <a:t>ABC</a:t>
            </a:r>
          </a:p>
        </p:txBody>
      </p:sp>
    </p:spTree>
    <p:extLst>
      <p:ext uri="{BB962C8B-B14F-4D97-AF65-F5344CB8AC3E}">
        <p14:creationId xmlns:p14="http://schemas.microsoft.com/office/powerpoint/2010/main" val="1213297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5065515"/>
          </a:xfrm>
        </p:spPr>
        <p:txBody>
          <a:bodyPr/>
          <a:lstStyle/>
          <a:p>
            <a:pPr marL="0" indent="0">
              <a:lnSpc>
                <a:spcPct val="120000"/>
              </a:lnSpc>
              <a:buNone/>
            </a:pPr>
            <a:r>
              <a:rPr lang="sv-SE" sz="1400" err="1"/>
              <a:t>Lysio</a:t>
            </a:r>
            <a:r>
              <a:rPr lang="sv-SE" sz="1400"/>
              <a:t> Research har för Föreningen För Familjecentralers Främjandes (FFFF) räkning genomfört en kvalitetsuppföljning bland </a:t>
            </a:r>
            <a:r>
              <a:rPr lang="sv-SE" sz="1400" kern="100">
                <a:effectLst/>
                <a:ea typeface="Aptos" panose="020B0004020202020204" pitchFamily="34" charset="0"/>
                <a:cs typeface="Times New Roman" panose="02020603050405020304" pitchFamily="18" charset="0"/>
              </a:rPr>
              <a:t>familjecentraler/familjecentralsliknande verksamheter.</a:t>
            </a:r>
            <a:r>
              <a:rPr lang="sv-SE" sz="1400"/>
              <a:t> </a:t>
            </a:r>
          </a:p>
          <a:p>
            <a:pPr marL="0" indent="0">
              <a:lnSpc>
                <a:spcPct val="120000"/>
              </a:lnSpc>
              <a:buNone/>
            </a:pPr>
            <a:r>
              <a:rPr lang="sv-SE" sz="1400" b="0" i="0" u="none" strike="noStrike">
                <a:solidFill>
                  <a:srgbClr val="212121"/>
                </a:solidFill>
                <a:effectLst/>
              </a:rPr>
              <a:t>I resultatet </a:t>
            </a:r>
            <a:r>
              <a:rPr lang="sv-SE" sz="1400" b="0" i="0" u="none" strike="noStrike">
                <a:effectLst/>
              </a:rPr>
              <a:t>kan det </a:t>
            </a:r>
            <a:r>
              <a:rPr lang="sv-SE" sz="1400"/>
              <a:t>ingå </a:t>
            </a:r>
            <a:r>
              <a:rPr lang="sv-SE" sz="1400" b="0" i="0" u="none" strike="noStrike">
                <a:solidFill>
                  <a:srgbClr val="212121"/>
                </a:solidFill>
                <a:effectLst/>
              </a:rPr>
              <a:t>familjecentraler/</a:t>
            </a:r>
            <a:br>
              <a:rPr lang="sv-SE" sz="1400" b="0" i="0" u="none" strike="noStrike">
                <a:solidFill>
                  <a:srgbClr val="212121"/>
                </a:solidFill>
                <a:effectLst/>
              </a:rPr>
            </a:br>
            <a:r>
              <a:rPr lang="sv-SE" sz="1400" b="0" i="0" u="none" strike="noStrike">
                <a:solidFill>
                  <a:srgbClr val="212121"/>
                </a:solidFill>
                <a:effectLst/>
              </a:rPr>
              <a:t>familjecentralsliknande verksamheter enligt en </a:t>
            </a:r>
            <a:r>
              <a:rPr lang="sv-SE" sz="1400" b="1" i="0" u="none" strike="noStrike">
                <a:solidFill>
                  <a:srgbClr val="212121"/>
                </a:solidFill>
                <a:effectLst/>
              </a:rPr>
              <a:t>regional definition </a:t>
            </a:r>
            <a:r>
              <a:rPr lang="sv-SE" sz="1400" b="0" i="0" u="none" strike="noStrike">
                <a:solidFill>
                  <a:srgbClr val="212121"/>
                </a:solidFill>
                <a:effectLst/>
              </a:rPr>
              <a:t>som inte stämmer överens med den nationella definitionen som Socialstyrelsen och FFFF har av vad en familjecentral och familjecentralsliknande verksamheter är kring </a:t>
            </a:r>
            <a:r>
              <a:rPr lang="sv-SE" sz="1400" b="0" i="0" u="none" strike="noStrike" err="1">
                <a:solidFill>
                  <a:srgbClr val="212121"/>
                </a:solidFill>
                <a:effectLst/>
              </a:rPr>
              <a:t>bl.a</a:t>
            </a:r>
            <a:r>
              <a:rPr lang="sv-SE" sz="1400" b="0" i="0" u="none" strike="noStrike">
                <a:solidFill>
                  <a:srgbClr val="212121"/>
                </a:solidFill>
                <a:effectLst/>
              </a:rPr>
              <a:t> samlokalisering. Detta innebär att samtliga deltagande enheter i regionen ingår i resultatet, även i de fall dessa inte klassificeras som en familjecentral/</a:t>
            </a:r>
            <a:br>
              <a:rPr lang="sv-SE" sz="1400"/>
            </a:br>
            <a:r>
              <a:rPr lang="sv-SE" sz="1400" b="0" i="0" u="none" strike="noStrike">
                <a:solidFill>
                  <a:srgbClr val="212121"/>
                </a:solidFill>
                <a:effectLst/>
              </a:rPr>
              <a:t>familjecentralsliknande verksamhet enligt den nationella definitionen.</a:t>
            </a:r>
            <a:endParaRPr lang="sv-SE" sz="140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Riktade grupper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1" y="1068964"/>
            <a:ext cx="6315445"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några riktade grupper, dvs selektiv eller indikerad nivå såsom riskgrupper eller barn/ föräldrar med specifika behov?</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853125017"/>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4184607283"/>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4"/>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verksamheter är delaktiga i gruppen eller grupperna?</a:t>
            </a:r>
          </a:p>
        </p:txBody>
      </p:sp>
    </p:spTree>
    <p:extLst>
      <p:ext uri="{BB962C8B-B14F-4D97-AF65-F5344CB8AC3E}">
        <p14:creationId xmlns:p14="http://schemas.microsoft.com/office/powerpoint/2010/main" val="369776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Besök</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850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mottagningsbesök där flera av FC verksamheterna medverkar (ex BMM och förebyggande socialtjänst eller BVC och öppen förskola)?</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83241009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865839"/>
            <a:ext cx="6848844"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Erbjuder ni hembesök där flera av FC verksamheterna medverkar (ex BMM och förebyggande socialtjänst eller BVC och öppen förskola)?</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1277718825"/>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742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Skrivelser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113045"/>
            <a:ext cx="45519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Skriver ni gemensam verksamhetsplan årligen för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730101908"/>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924558"/>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Skriver ni gemensam verksamhetsberättelse årligen för FC?</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974678413"/>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
        <p:nvSpPr>
          <p:cNvPr id="3" name="Platshållare för text 2">
            <a:extLst>
              <a:ext uri="{FF2B5EF4-FFF2-40B4-BE49-F238E27FC236}">
                <a16:creationId xmlns:a16="http://schemas.microsoft.com/office/drawing/2014/main" id="{213C7704-F980-8FA6-F782-112162E48F58}"/>
              </a:ext>
            </a:extLst>
          </p:cNvPr>
          <p:cNvSpPr txBox="1">
            <a:spLocks/>
          </p:cNvSpPr>
          <p:nvPr/>
        </p:nvSpPr>
        <p:spPr>
          <a:xfrm>
            <a:off x="5029200" y="1113045"/>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Finns det ett aktuellt samverkansavtal/överenskommelser?</a:t>
            </a:r>
            <a:endParaRPr lang="sv-SE" sz="1400"/>
          </a:p>
        </p:txBody>
      </p:sp>
      <p:graphicFrame>
        <p:nvGraphicFramePr>
          <p:cNvPr id="8" name="Platshållare för innehåll 3">
            <a:extLst>
              <a:ext uri="{FF2B5EF4-FFF2-40B4-BE49-F238E27FC236}">
                <a16:creationId xmlns:a16="http://schemas.microsoft.com/office/drawing/2014/main" id="{5C0B96FB-AB9B-AD28-61C7-F2701A53FB0B}"/>
              </a:ext>
            </a:extLst>
          </p:cNvPr>
          <p:cNvGraphicFramePr>
            <a:graphicFrameLocks/>
          </p:cNvGraphicFramePr>
          <p:nvPr>
            <p:extLst>
              <p:ext uri="{D42A27DB-BD31-4B8C-83A1-F6EECF244321}">
                <p14:modId xmlns:p14="http://schemas.microsoft.com/office/powerpoint/2010/main" val="1669114242"/>
              </p:ext>
            </p:extLst>
          </p:nvPr>
        </p:nvGraphicFramePr>
        <p:xfrm>
          <a:off x="5029200" y="1470920"/>
          <a:ext cx="2540278" cy="22333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5056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Barnkonventionen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kunskapen till föräldrar och barn om FN:s konvention för barnets rättigheter?</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98445148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575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25D42-9F2E-1168-3AC4-25DFE8AC0F5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83C80F8-DE5D-02F1-3265-C5F27BF1CE2D}"/>
              </a:ext>
            </a:extLst>
          </p:cNvPr>
          <p:cNvSpPr>
            <a:spLocks noGrp="1"/>
          </p:cNvSpPr>
          <p:nvPr>
            <p:ph type="title"/>
          </p:nvPr>
        </p:nvSpPr>
        <p:spPr>
          <a:xfrm>
            <a:off x="477242" y="441325"/>
            <a:ext cx="8543925" cy="935038"/>
          </a:xfrm>
        </p:spPr>
        <p:txBody>
          <a:bodyPr/>
          <a:lstStyle/>
          <a:p>
            <a:r>
              <a:rPr lang="sv-SE"/>
              <a:t>Barnkonventionen</a:t>
            </a:r>
          </a:p>
        </p:txBody>
      </p:sp>
      <p:sp>
        <p:nvSpPr>
          <p:cNvPr id="3" name="Platshållare för text 2">
            <a:extLst>
              <a:ext uri="{FF2B5EF4-FFF2-40B4-BE49-F238E27FC236}">
                <a16:creationId xmlns:a16="http://schemas.microsoft.com/office/drawing/2014/main" id="{4C7189F0-B638-AA79-D55B-360E7003896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3985A340-48A9-A631-3386-6FD7B6B072C4}"/>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I det dagliga arbetet. Böcker, affischer, bilder på väggar för både barn och vuxna. På samlingen 2-3 ggr/år. Uppmärksammar Barnkonventionens dag lite extra varje år. Personal är utbildad.</a:t>
            </a:r>
          </a:p>
        </p:txBody>
      </p:sp>
    </p:spTree>
    <p:extLst>
      <p:ext uri="{BB962C8B-B14F-4D97-AF65-F5344CB8AC3E}">
        <p14:creationId xmlns:p14="http://schemas.microsoft.com/office/powerpoint/2010/main" val="404801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Integration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integrationen?</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07629616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597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9EFB-709D-04CD-71BC-5532AD42EA2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F3125CF-A244-0054-907B-CCC838EA98D0}"/>
              </a:ext>
            </a:extLst>
          </p:cNvPr>
          <p:cNvSpPr>
            <a:spLocks noGrp="1"/>
          </p:cNvSpPr>
          <p:nvPr>
            <p:ph type="title"/>
          </p:nvPr>
        </p:nvSpPr>
        <p:spPr>
          <a:xfrm>
            <a:off x="477242" y="441325"/>
            <a:ext cx="8543925" cy="935038"/>
          </a:xfrm>
        </p:spPr>
        <p:txBody>
          <a:bodyPr/>
          <a:lstStyle/>
          <a:p>
            <a:r>
              <a:rPr lang="sv-SE"/>
              <a:t>Integration</a:t>
            </a:r>
          </a:p>
        </p:txBody>
      </p:sp>
      <p:sp>
        <p:nvSpPr>
          <p:cNvPr id="3" name="Platshållare för text 2">
            <a:extLst>
              <a:ext uri="{FF2B5EF4-FFF2-40B4-BE49-F238E27FC236}">
                <a16:creationId xmlns:a16="http://schemas.microsoft.com/office/drawing/2014/main" id="{EF2E1BF8-5140-FC41-4740-E6626C3307D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C52C1CA5-0C23-5357-3A43-E0DD7B30DA7F}"/>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Har nyligen haft ett års språkprojekt med extra personal på Öppna förskolan. Vi samverkar med kommunen; SFI och NIA Ser över behov av Föräldraskap i Sverige 2 ggr/år</a:t>
            </a:r>
          </a:p>
        </p:txBody>
      </p:sp>
    </p:spTree>
    <p:extLst>
      <p:ext uri="{BB962C8B-B14F-4D97-AF65-F5344CB8AC3E}">
        <p14:creationId xmlns:p14="http://schemas.microsoft.com/office/powerpoint/2010/main" val="1073319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F380-156C-CBE0-307B-6364FD03F8B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675190D-9B7E-BB04-07D1-080904A2FCFD}"/>
              </a:ext>
            </a:extLst>
          </p:cNvPr>
          <p:cNvSpPr>
            <a:spLocks noGrp="1"/>
          </p:cNvSpPr>
          <p:nvPr>
            <p:ph type="title"/>
          </p:nvPr>
        </p:nvSpPr>
        <p:spPr>
          <a:xfrm>
            <a:off x="477242" y="441325"/>
            <a:ext cx="8543925" cy="935038"/>
          </a:xfrm>
        </p:spPr>
        <p:txBody>
          <a:bodyPr/>
          <a:lstStyle/>
          <a:p>
            <a:r>
              <a:rPr lang="sv-SE"/>
              <a:t>Språkutveckling</a:t>
            </a:r>
          </a:p>
        </p:txBody>
      </p:sp>
      <p:sp>
        <p:nvSpPr>
          <p:cNvPr id="4" name="Platshållare för text 2">
            <a:extLst>
              <a:ext uri="{FF2B5EF4-FFF2-40B4-BE49-F238E27FC236}">
                <a16:creationId xmlns:a16="http://schemas.microsoft.com/office/drawing/2014/main" id="{6C8D6BB7-97DB-B278-03EC-185EE3162161}"/>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7000"/>
              </a:lnSpc>
              <a:spcAft>
                <a:spcPts val="800"/>
              </a:spcAft>
            </a:pPr>
            <a:r>
              <a:rPr lang="sv-SE" sz="1800" b="0">
                <a:effectLst/>
                <a:latin typeface="Calibri" panose="020F0502020204030204" pitchFamily="34" charset="0"/>
                <a:ea typeface="Calibri" panose="020F0502020204030204" pitchFamily="34" charset="0"/>
                <a:cs typeface="Arial" panose="020B0604020202020204" pitchFamily="34" charset="0"/>
              </a:rPr>
              <a:t>Arbetar ni med att stärka barns språkutveckling?</a:t>
            </a:r>
          </a:p>
        </p:txBody>
      </p:sp>
      <p:graphicFrame>
        <p:nvGraphicFramePr>
          <p:cNvPr id="5" name="Platshållare för innehåll 3">
            <a:extLst>
              <a:ext uri="{FF2B5EF4-FFF2-40B4-BE49-F238E27FC236}">
                <a16:creationId xmlns:a16="http://schemas.microsoft.com/office/drawing/2014/main" id="{D646C264-171F-6E7C-0F9F-3B323EAB392C}"/>
              </a:ext>
            </a:extLst>
          </p:cNvPr>
          <p:cNvGraphicFramePr>
            <a:graphicFrameLocks/>
          </p:cNvGraphicFramePr>
          <p:nvPr>
            <p:extLst>
              <p:ext uri="{D42A27DB-BD31-4B8C-83A1-F6EECF244321}">
                <p14:modId xmlns:p14="http://schemas.microsoft.com/office/powerpoint/2010/main" val="68760020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38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a:t>Insamlingen har skett via en webbenkät som kunnat besvaras via en unik länk per deltagande familjecentral. Länkar har tagits fram av </a:t>
            </a:r>
            <a:r>
              <a:rPr lang="sv-SE" sz="1400" err="1"/>
              <a:t>Lysio</a:t>
            </a:r>
            <a:r>
              <a:rPr lang="sv-SE" sz="1400"/>
              <a:t> Research, och dessa har sedan distribuerats till enheterna via en kontaktperson hos regionen.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729192420"/>
              </p:ext>
            </p:extLst>
          </p:nvPr>
        </p:nvGraphicFramePr>
        <p:xfrm>
          <a:off x="489274" y="4215984"/>
          <a:ext cx="414368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tblGrid>
              <a:tr h="356217">
                <a:tc>
                  <a:txBody>
                    <a:bodyPr/>
                    <a:lstStyle/>
                    <a:p>
                      <a:r>
                        <a:rPr lang="sv-SE" sz="1100" dirty="0"/>
                        <a:t>Enkät </a:t>
                      </a:r>
                    </a:p>
                  </a:txBody>
                  <a:tcPr anchor="ctr"/>
                </a:tc>
                <a:tc>
                  <a:txBody>
                    <a:bodyPr/>
                    <a:lstStyle/>
                    <a:p>
                      <a:r>
                        <a:rPr lang="sv-SE" sz="1100"/>
                        <a:t>Insamling start</a:t>
                      </a:r>
                    </a:p>
                  </a:txBody>
                  <a:tcPr anchor="ctr"/>
                </a:tc>
                <a:tc>
                  <a:txBody>
                    <a:bodyPr/>
                    <a:lstStyle/>
                    <a:p>
                      <a:r>
                        <a:rPr lang="sv-SE" sz="1100"/>
                        <a:t>Insamling slut </a:t>
                      </a:r>
                    </a:p>
                  </a:txBody>
                  <a:tcPr anchor="ctr"/>
                </a:tc>
                <a:extLst>
                  <a:ext uri="{0D108BD9-81ED-4DB2-BD59-A6C34878D82A}">
                    <a16:rowId xmlns:a16="http://schemas.microsoft.com/office/drawing/2014/main" val="2820031394"/>
                  </a:ext>
                </a:extLst>
              </a:tr>
              <a:tr h="475379">
                <a:tc>
                  <a:txBody>
                    <a:bodyPr/>
                    <a:lstStyle/>
                    <a:p>
                      <a:r>
                        <a:rPr lang="sv-SE" sz="1200"/>
                        <a:t>Kvalitetsuppföljningen </a:t>
                      </a:r>
                    </a:p>
                  </a:txBody>
                  <a:tcPr anchor="ctr"/>
                </a:tc>
                <a:tc>
                  <a:txBody>
                    <a:bodyPr/>
                    <a:lstStyle/>
                    <a:p>
                      <a:r>
                        <a:rPr lang="sv-SE" sz="1200" dirty="0"/>
                        <a:t>2026-01-12</a:t>
                      </a:r>
                    </a:p>
                  </a:txBody>
                  <a:tcPr anchor="ctr"/>
                </a:tc>
                <a:tc>
                  <a:txBody>
                    <a:bodyPr/>
                    <a:lstStyle/>
                    <a:p>
                      <a:r>
                        <a:rPr lang="sv-SE" sz="1200" dirty="0"/>
                        <a:t>2026-01-28</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34952-DAE5-FB1C-C626-3F638653615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D2D1D2-422E-CA6A-70E0-CF9ADBA96D98}"/>
              </a:ext>
            </a:extLst>
          </p:cNvPr>
          <p:cNvSpPr>
            <a:spLocks noGrp="1"/>
          </p:cNvSpPr>
          <p:nvPr>
            <p:ph type="title"/>
          </p:nvPr>
        </p:nvSpPr>
        <p:spPr>
          <a:xfrm>
            <a:off x="477242" y="441325"/>
            <a:ext cx="8543925" cy="935038"/>
          </a:xfrm>
        </p:spPr>
        <p:txBody>
          <a:bodyPr/>
          <a:lstStyle/>
          <a:p>
            <a:r>
              <a:rPr lang="sv-SE"/>
              <a:t>Tillgänglighet</a:t>
            </a:r>
          </a:p>
        </p:txBody>
      </p:sp>
      <p:sp>
        <p:nvSpPr>
          <p:cNvPr id="4" name="Platshållare för text 2">
            <a:extLst>
              <a:ext uri="{FF2B5EF4-FFF2-40B4-BE49-F238E27FC236}">
                <a16:creationId xmlns:a16="http://schemas.microsoft.com/office/drawing/2014/main" id="{E7A4B950-F3AB-429D-2B2D-C5C4EBD05EEF}"/>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0"/>
              <a:t>Arbetar ni med att nå de familjer som är svåra att nå?</a:t>
            </a:r>
            <a:endParaRPr lang="sv-SE" sz="1600"/>
          </a:p>
        </p:txBody>
      </p:sp>
      <p:graphicFrame>
        <p:nvGraphicFramePr>
          <p:cNvPr id="5" name="Platshållare för innehåll 3">
            <a:extLst>
              <a:ext uri="{FF2B5EF4-FFF2-40B4-BE49-F238E27FC236}">
                <a16:creationId xmlns:a16="http://schemas.microsoft.com/office/drawing/2014/main" id="{BA990A6E-4A42-EFEE-9B57-7A32C75000B5}"/>
              </a:ext>
            </a:extLst>
          </p:cNvPr>
          <p:cNvGraphicFramePr>
            <a:graphicFrameLocks/>
          </p:cNvGraphicFramePr>
          <p:nvPr>
            <p:extLst>
              <p:ext uri="{D42A27DB-BD31-4B8C-83A1-F6EECF244321}">
                <p14:modId xmlns:p14="http://schemas.microsoft.com/office/powerpoint/2010/main" val="20391126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344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err="1"/>
              <a:t>Lysio</a:t>
            </a:r>
            <a:r>
              <a:rPr lang="sv-SE" sz="140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err="1"/>
              <a:t>Lysio</a:t>
            </a:r>
            <a:r>
              <a:rPr lang="sv-SE" sz="1400"/>
              <a:t> Research grundades 2009 och arbetar med undersökningar åt kunder i offentlig, akademisk, privat och ideell sektor.</a:t>
            </a:r>
          </a:p>
          <a:p>
            <a:pPr marL="0" indent="0">
              <a:buNone/>
            </a:pPr>
            <a:r>
              <a:rPr lang="sv-SE" sz="1400"/>
              <a:t>Vi finns i Göteborg, Lund och Stockholm. </a:t>
            </a:r>
          </a:p>
          <a:p>
            <a:endParaRPr lang="sv-SE" sz="160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err="1"/>
              <a:t>Lysio</a:t>
            </a:r>
            <a:r>
              <a:rPr lang="sv-SE"/>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a:solidFill>
                  <a:schemeClr val="bg1"/>
                </a:solidFill>
                <a:latin typeface="Arial" panose="020B0604020202020204" pitchFamily="34" charset="0"/>
              </a:rPr>
              <a:t>Simon Tufvesson</a:t>
            </a:r>
          </a:p>
          <a:p>
            <a:r>
              <a:rPr lang="sv-SE" sz="1200">
                <a:solidFill>
                  <a:schemeClr val="bg1"/>
                </a:solidFill>
                <a:latin typeface="Arial" panose="020B0604020202020204" pitchFamily="34" charset="0"/>
              </a:rPr>
              <a:t>Analytiker</a:t>
            </a:r>
          </a:p>
          <a:p>
            <a:r>
              <a:rPr lang="sv-SE" sz="1200" err="1">
                <a:solidFill>
                  <a:schemeClr val="bg1"/>
                </a:solidFill>
                <a:latin typeface="Arial" panose="020B0604020202020204" pitchFamily="34" charset="0"/>
              </a:rPr>
              <a:t>simon.tufvesson@lysio.se</a:t>
            </a:r>
            <a:endParaRPr lang="sv-SE" sz="200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a:solidFill>
                  <a:schemeClr val="bg1"/>
                </a:solidFill>
                <a:latin typeface="Arial" panose="020B0604020202020204" pitchFamily="34" charset="0"/>
              </a:rPr>
              <a:t>Elin Hoffman</a:t>
            </a:r>
            <a:br>
              <a:rPr lang="sv-SE" sz="1200" b="1">
                <a:solidFill>
                  <a:schemeClr val="bg1"/>
                </a:solidFill>
                <a:latin typeface="Arial" panose="020B0604020202020204" pitchFamily="34" charset="0"/>
              </a:rPr>
            </a:br>
            <a:r>
              <a:rPr lang="sv-SE" sz="1200">
                <a:solidFill>
                  <a:schemeClr val="bg1"/>
                </a:solidFill>
                <a:latin typeface="Arial" panose="020B0604020202020204" pitchFamily="34" charset="0"/>
              </a:rPr>
              <a:t>Projektledare</a:t>
            </a:r>
          </a:p>
          <a:p>
            <a:r>
              <a:rPr lang="sv-SE" sz="1200" err="1">
                <a:solidFill>
                  <a:schemeClr val="bg1"/>
                </a:solidFill>
                <a:latin typeface="Arial" panose="020B0604020202020204" pitchFamily="34" charset="0"/>
              </a:rPr>
              <a:t>elin.hoffman@lysio.se</a:t>
            </a:r>
            <a:endParaRPr lang="sv-SE" sz="120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4192098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err="1">
                <a:solidFill>
                  <a:schemeClr val="bg1"/>
                </a:solidFill>
              </a:rPr>
              <a:t>Undersökning</a:t>
            </a:r>
            <a:r>
              <a:rPr lang="en-US" sz="2800">
                <a:solidFill>
                  <a:schemeClr val="bg1"/>
                </a:solidFill>
              </a:rPr>
              <a:t> och </a:t>
            </a:r>
            <a:r>
              <a:rPr lang="en-US" sz="2800" err="1">
                <a:solidFill>
                  <a:schemeClr val="bg1"/>
                </a:solidFill>
              </a:rPr>
              <a:t>analys</a:t>
            </a:r>
            <a:r>
              <a:rPr lang="en-US" sz="2800">
                <a:solidFill>
                  <a:schemeClr val="bg1"/>
                </a:solidFill>
              </a:rPr>
              <a:t> av Lysio Research</a:t>
            </a:r>
            <a:endParaRPr lang="sv-SE"/>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a:hlinkClick r:id="rId2"/>
              </a:rPr>
              <a:t>www.lysio.se</a:t>
            </a:r>
            <a:endParaRPr lang="en-US"/>
          </a:p>
          <a:p>
            <a:pPr algn="ctr"/>
            <a:endParaRPr lang="en-US"/>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Resultat kvalitetsuppföljning</a:t>
            </a:r>
          </a:p>
        </p:txBody>
      </p:sp>
    </p:spTree>
    <p:extLst>
      <p:ext uri="{BB962C8B-B14F-4D97-AF65-F5344CB8AC3E}">
        <p14:creationId xmlns:p14="http://schemas.microsoft.com/office/powerpoint/2010/main" val="2350867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Vilka verksamheter är samlokaliserade på er familjecentral?</a:t>
            </a:r>
          </a:p>
        </p:txBody>
      </p:sp>
      <p:sp>
        <p:nvSpPr>
          <p:cNvPr id="4" name="textruta 3">
            <a:extLst>
              <a:ext uri="{FF2B5EF4-FFF2-40B4-BE49-F238E27FC236}">
                <a16:creationId xmlns:a16="http://schemas.microsoft.com/office/drawing/2014/main" id="{651911F7-C20A-D4F9-47A1-0D748A4EC8DC}"/>
              </a:ext>
            </a:extLst>
          </p:cNvPr>
          <p:cNvSpPr txBox="1"/>
          <p:nvPr/>
        </p:nvSpPr>
        <p:spPr>
          <a:xfrm>
            <a:off x="477241" y="1568841"/>
            <a:ext cx="8543925" cy="307777"/>
          </a:xfrm>
          <a:prstGeom prst="rect">
            <a:avLst/>
          </a:prstGeom>
          <a:noFill/>
        </p:spPr>
        <p:txBody>
          <a:bodyPr wrap="square">
            <a:spAutoFit/>
          </a:bodyPr>
          <a:lstStyle/>
          <a:p>
            <a:r>
              <a:rPr lang="sv-SE" sz="1400"/>
              <a:t>BVC
Öppen förskola
Förebyggande socialtjänst</a:t>
            </a:r>
          </a:p>
        </p:txBody>
      </p:sp>
    </p:spTree>
    <p:extLst>
      <p:ext uri="{BB962C8B-B14F-4D97-AF65-F5344CB8AC3E}">
        <p14:creationId xmlns:p14="http://schemas.microsoft.com/office/powerpoint/2010/main" val="3373135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BMM</a:t>
            </a:r>
          </a:p>
        </p:txBody>
      </p:sp>
      <p:graphicFrame>
        <p:nvGraphicFramePr>
          <p:cNvPr id="8" name="Tabell 7">
            <a:extLst>
              <a:ext uri="{FF2B5EF4-FFF2-40B4-BE49-F238E27FC236}">
                <a16:creationId xmlns:a16="http://schemas.microsoft.com/office/drawing/2014/main" id="{09A7A8A9-7163-20E7-7233-98B16A8C3F7C}"/>
              </a:ext>
            </a:extLst>
          </p:cNvPr>
          <p:cNvGraphicFramePr>
            <a:graphicFrameLocks noGrp="1"/>
          </p:cNvGraphicFramePr>
          <p:nvPr>
            <p:extLst>
              <p:ext uri="{D42A27DB-BD31-4B8C-83A1-F6EECF244321}">
                <p14:modId xmlns:p14="http://schemas.microsoft.com/office/powerpoint/2010/main" val="674472497"/>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581690952"/>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a:t>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282 %</a:t>
                      </a:r>
                    </a:p>
                  </a:txBody>
                  <a:tcPr anchor="ctr"/>
                </a:tc>
                <a:extLst>
                  <a:ext uri="{0D108BD9-81ED-4DB2-BD59-A6C34878D82A}">
                    <a16:rowId xmlns:a16="http://schemas.microsoft.com/office/drawing/2014/main" val="2180593050"/>
                  </a:ext>
                </a:extLst>
              </a:tr>
            </a:tbl>
          </a:graphicData>
        </a:graphic>
      </p:graphicFrame>
      <p:graphicFrame>
        <p:nvGraphicFramePr>
          <p:cNvPr id="10" name="Tabell 7">
            <a:extLst>
              <a:ext uri="{FF2B5EF4-FFF2-40B4-BE49-F238E27FC236}">
                <a16:creationId xmlns:a16="http://schemas.microsoft.com/office/drawing/2014/main" id="{CAC596B9-7246-29BC-4D71-DA866DE4DC62}"/>
              </a:ext>
            </a:extLst>
          </p:cNvPr>
          <p:cNvGraphicFramePr>
            <a:graphicFrameLocks noGrp="1"/>
          </p:cNvGraphicFramePr>
          <p:nvPr>
            <p:extLst>
              <p:ext uri="{D42A27DB-BD31-4B8C-83A1-F6EECF244321}">
                <p14:modId xmlns:p14="http://schemas.microsoft.com/office/powerpoint/2010/main" val="844020642"/>
              </p:ext>
            </p:extLst>
          </p:nvPr>
        </p:nvGraphicFramePr>
        <p:xfrm>
          <a:off x="477241" y="3164231"/>
          <a:ext cx="9007200" cy="8528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mn-lt"/>
                          <a:ea typeface="+mn-ea"/>
                          <a:cs typeface="+mn-cs"/>
                        </a:rPr>
                        <a:t>Antal inskrivna gravida under 2025</a:t>
                      </a:r>
                    </a:p>
                  </a:txBody>
                  <a:tcPr anchor="ctr"/>
                </a:tc>
                <a:tc>
                  <a:txBody>
                    <a:bodyPr/>
                    <a:lstStyle/>
                    <a:p>
                      <a:r>
                        <a:rPr lang="sv-SE" sz="1200"/>
                        <a: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111</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1435303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BVC</a:t>
            </a:r>
          </a:p>
        </p:txBody>
      </p:sp>
      <p:graphicFrame>
        <p:nvGraphicFramePr>
          <p:cNvPr id="4" name="Tabell 7">
            <a:extLst>
              <a:ext uri="{FF2B5EF4-FFF2-40B4-BE49-F238E27FC236}">
                <a16:creationId xmlns:a16="http://schemas.microsoft.com/office/drawing/2014/main" id="{0FA65082-2C4E-7080-A5BA-2C9FFD178ABF}"/>
              </a:ext>
            </a:extLst>
          </p:cNvPr>
          <p:cNvGraphicFramePr>
            <a:graphicFrameLocks noGrp="1"/>
          </p:cNvGraphicFramePr>
          <p:nvPr>
            <p:extLst>
              <p:ext uri="{D42A27DB-BD31-4B8C-83A1-F6EECF244321}">
                <p14:modId xmlns:p14="http://schemas.microsoft.com/office/powerpoint/2010/main" val="2298691886"/>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a:t>190 %</a:t>
                      </a:r>
                    </a:p>
                  </a:txBody>
                  <a:tcPr anchor="ctr"/>
                </a:tc>
                <a:tc>
                  <a:txBody>
                    <a:bodyPr/>
                    <a:lstStyle/>
                    <a:p>
                      <a:r>
                        <a:rPr lang="sv-SE" sz="1200"/>
                        <a:t>284 %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46D03B3C-377E-6F7B-3F73-02BAEAC59561}"/>
              </a:ext>
            </a:extLst>
          </p:cNvPr>
          <p:cNvGraphicFramePr>
            <a:graphicFrameLocks noGrp="1"/>
          </p:cNvGraphicFramePr>
          <p:nvPr>
            <p:extLst>
              <p:ext uri="{D42A27DB-BD31-4B8C-83A1-F6EECF244321}">
                <p14:modId xmlns:p14="http://schemas.microsoft.com/office/powerpoint/2010/main" val="2315582946"/>
              </p:ext>
            </p:extLst>
          </p:nvPr>
        </p:nvGraphicFramePr>
        <p:xfrm>
          <a:off x="477241" y="3164231"/>
          <a:ext cx="9007200" cy="112715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Antal inskrivna barn under 2025</a:t>
                      </a:r>
                    </a:p>
                  </a:txBody>
                  <a:tcPr anchor="ctr"/>
                </a:tc>
                <a:tc>
                  <a:txBody>
                    <a:bodyPr/>
                    <a:lstStyle/>
                    <a:p>
                      <a:r>
                        <a:rPr lang="sv-SE" sz="1200"/>
                        <a:t>631</a:t>
                      </a:r>
                    </a:p>
                  </a:txBody>
                  <a:tcPr anchor="ctr"/>
                </a:tc>
                <a:tc>
                  <a:txBody>
                    <a:bodyPr/>
                    <a:lstStyle/>
                    <a:p>
                      <a:r>
                        <a:rPr lang="sv-SE" sz="1200"/>
                        <a:t>741</a:t>
                      </a:r>
                    </a:p>
                  </a:txBody>
                  <a:tcPr anchor="ctr"/>
                </a:tc>
                <a:extLst>
                  <a:ext uri="{0D108BD9-81ED-4DB2-BD59-A6C34878D82A}">
                    <a16:rowId xmlns:a16="http://schemas.microsoft.com/office/drawing/2014/main" val="2180593050"/>
                  </a:ext>
                </a:extLst>
              </a:tr>
              <a:tr h="214132">
                <a:tc>
                  <a:txBody>
                    <a:bodyPr/>
                    <a:lstStyle/>
                    <a:p>
                      <a:r>
                        <a:rPr lang="sv-SE" sz="1200" dirty="0"/>
                        <a:t>Antal inskrivna 0–1 åringar under 2025</a:t>
                      </a:r>
                    </a:p>
                  </a:txBody>
                  <a:tcPr anchor="ctr"/>
                </a:tc>
                <a:tc>
                  <a:txBody>
                    <a:bodyPr/>
                    <a:lstStyle/>
                    <a:p>
                      <a:r>
                        <a:rPr lang="sv-SE" sz="1200"/>
                        <a:t>82</a:t>
                      </a:r>
                    </a:p>
                  </a:txBody>
                  <a:tcPr anchor="ctr"/>
                </a:tc>
                <a:tc>
                  <a:txBody>
                    <a:bodyPr/>
                    <a:lstStyle/>
                    <a:p>
                      <a:r>
                        <a:rPr lang="sv-SE" sz="1200"/>
                        <a:t>111</a:t>
                      </a:r>
                    </a:p>
                  </a:txBody>
                  <a:tcPr anchor="ctr"/>
                </a:tc>
                <a:extLst>
                  <a:ext uri="{0D108BD9-81ED-4DB2-BD59-A6C34878D82A}">
                    <a16:rowId xmlns:a16="http://schemas.microsoft.com/office/drawing/2014/main" val="2798328062"/>
                  </a:ext>
                </a:extLst>
              </a:tr>
            </a:tbl>
          </a:graphicData>
        </a:graphic>
      </p:graphicFrame>
    </p:spTree>
    <p:extLst>
      <p:ext uri="{BB962C8B-B14F-4D97-AF65-F5344CB8AC3E}">
        <p14:creationId xmlns:p14="http://schemas.microsoft.com/office/powerpoint/2010/main" val="2858680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Öppen förskola</a:t>
            </a:r>
          </a:p>
        </p:txBody>
      </p:sp>
      <p:graphicFrame>
        <p:nvGraphicFramePr>
          <p:cNvPr id="4" name="Tabell 7">
            <a:extLst>
              <a:ext uri="{FF2B5EF4-FFF2-40B4-BE49-F238E27FC236}">
                <a16:creationId xmlns:a16="http://schemas.microsoft.com/office/drawing/2014/main" id="{EF53957B-5289-DD6A-FFFF-FDD3092A2883}"/>
              </a:ext>
            </a:extLst>
          </p:cNvPr>
          <p:cNvGraphicFramePr>
            <a:graphicFrameLocks noGrp="1"/>
          </p:cNvGraphicFramePr>
          <p:nvPr>
            <p:extLst>
              <p:ext uri="{D42A27DB-BD31-4B8C-83A1-F6EECF244321}">
                <p14:modId xmlns:p14="http://schemas.microsoft.com/office/powerpoint/2010/main" val="1561618174"/>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2776276781"/>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a:t>50 %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125 %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FA9E86AC-3870-D81C-5BF9-2E3FBADAE6FD}"/>
              </a:ext>
            </a:extLst>
          </p:cNvPr>
          <p:cNvGraphicFramePr>
            <a:graphicFrameLocks noGrp="1"/>
          </p:cNvGraphicFramePr>
          <p:nvPr>
            <p:extLst>
              <p:ext uri="{D42A27DB-BD31-4B8C-83A1-F6EECF244321}">
                <p14:modId xmlns:p14="http://schemas.microsoft.com/office/powerpoint/2010/main" val="3404785388"/>
              </p:ext>
            </p:extLst>
          </p:nvPr>
        </p:nvGraphicFramePr>
        <p:xfrm>
          <a:off x="477241" y="2659734"/>
          <a:ext cx="9007200" cy="414467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2110673888"/>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inkl. för 0–1 åringar?</a:t>
                      </a:r>
                    </a:p>
                  </a:txBody>
                  <a:tcPr anchor="ctr"/>
                </a:tc>
                <a:tc>
                  <a:txBody>
                    <a:bodyPr/>
                    <a:lstStyle/>
                    <a:p>
                      <a:r>
                        <a:rPr lang="sv-SE" sz="1200"/>
                        <a:t>8</a:t>
                      </a:r>
                    </a:p>
                  </a:txBody>
                  <a:tcPr anchor="ctr"/>
                </a:tc>
                <a:tc>
                  <a:txBody>
                    <a:bodyPr/>
                    <a:lstStyle/>
                    <a:p>
                      <a:r>
                        <a:rPr lang="sv-SE" sz="1200"/>
                        <a:t>14</a:t>
                      </a:r>
                    </a:p>
                  </a:txBody>
                  <a:tcPr anchor="ctr"/>
                </a:tc>
                <a:extLst>
                  <a:ext uri="{0D108BD9-81ED-4DB2-BD59-A6C34878D82A}">
                    <a16:rowId xmlns:a16="http://schemas.microsoft.com/office/drawing/2014/main" val="2180593050"/>
                  </a:ext>
                </a:extLst>
              </a:tr>
              <a:tr h="214132">
                <a:tc>
                  <a:txBody>
                    <a:bodyPr/>
                    <a:lstStyle/>
                    <a:p>
                      <a:r>
                        <a:rPr lang="sv-SE" sz="1200"/>
                        <a:t>Hur många timmar/vecka har ni öppet endast för de yngsta barnen typ 0–1 år/ vecka?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a:t>
                      </a:r>
                    </a:p>
                  </a:txBody>
                  <a:tcPr anchor="ctr"/>
                </a:tc>
                <a:extLst>
                  <a:ext uri="{0D108BD9-81ED-4DB2-BD59-A6C34878D82A}">
                    <a16:rowId xmlns:a16="http://schemas.microsoft.com/office/drawing/2014/main" val="279832806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uteverksamhet?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0,5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a:t>
                      </a:r>
                    </a:p>
                  </a:txBody>
                  <a:tcPr anchor="ctr"/>
                </a:tc>
                <a:extLst>
                  <a:ext uri="{0D108BD9-81ED-4DB2-BD59-A6C34878D82A}">
                    <a16:rowId xmlns:a16="http://schemas.microsoft.com/office/drawing/2014/main" val="1744106752"/>
                  </a:ext>
                </a:extLst>
              </a:tr>
              <a:tr h="214132">
                <a:tc>
                  <a:txBody>
                    <a:bodyPr/>
                    <a:lstStyle/>
                    <a:p>
                      <a:r>
                        <a:rPr lang="sv-SE" sz="1200" dirty="0"/>
                        <a:t>Hur många besökare har öppna förskolan i genomsnitt/månad under 2025? (vuxna och barn tillsammans)</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281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428</a:t>
                      </a:r>
                    </a:p>
                  </a:txBody>
                  <a:tcPr anchor="ctr"/>
                </a:tc>
                <a:extLst>
                  <a:ext uri="{0D108BD9-81ED-4DB2-BD59-A6C34878D82A}">
                    <a16:rowId xmlns:a16="http://schemas.microsoft.com/office/drawing/2014/main" val="515538958"/>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Kvinna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1 263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366</a:t>
                      </a:r>
                    </a:p>
                  </a:txBody>
                  <a:tcPr anchor="ctr"/>
                </a:tc>
                <a:extLst>
                  <a:ext uri="{0D108BD9-81ED-4DB2-BD59-A6C34878D82A}">
                    <a16:rowId xmlns:a16="http://schemas.microsoft.com/office/drawing/2014/main" val="1231461008"/>
                  </a:ext>
                </a:extLst>
              </a:tr>
              <a:tr h="214132">
                <a:tc>
                  <a:txBody>
                    <a:bodyPr/>
                    <a:lstStyle/>
                    <a:p>
                      <a:r>
                        <a:rPr lang="sv-SE" sz="1200"/>
                        <a:t>Antal vuxna fördelat på kvinna, man, annan/månad: Man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271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75</a:t>
                      </a:r>
                    </a:p>
                  </a:txBody>
                  <a:tcPr anchor="ctr"/>
                </a:tc>
                <a:extLst>
                  <a:ext uri="{0D108BD9-81ED-4DB2-BD59-A6C34878D82A}">
                    <a16:rowId xmlns:a16="http://schemas.microsoft.com/office/drawing/2014/main" val="52773431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Annan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1 536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222</a:t>
                      </a:r>
                    </a:p>
                  </a:txBody>
                  <a:tcPr anchor="ctr"/>
                </a:tc>
                <a:extLst>
                  <a:ext uri="{0D108BD9-81ED-4DB2-BD59-A6C34878D82A}">
                    <a16:rowId xmlns:a16="http://schemas.microsoft.com/office/drawing/2014/main" val="3881338475"/>
                  </a:ext>
                </a:extLst>
              </a:tr>
            </a:tbl>
          </a:graphicData>
        </a:graphic>
      </p:graphicFrame>
    </p:spTree>
    <p:extLst>
      <p:ext uri="{BB962C8B-B14F-4D97-AF65-F5344CB8AC3E}">
        <p14:creationId xmlns:p14="http://schemas.microsoft.com/office/powerpoint/2010/main" val="2293653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Förebyggande socialtjänst</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25136"/>
            <a:ext cx="7432986" cy="578167"/>
          </a:xfrm>
        </p:spPr>
        <p:txBody>
          <a:bodyPr>
            <a:normAutofit/>
          </a:bodyPr>
          <a:lstStyle/>
          <a:p>
            <a:r>
              <a:rPr lang="sv-SE" sz="1600" b="0"/>
              <a:t>Vad är orsakerna till att familjer söker stöd hos förebyggande socialtjänst? </a:t>
            </a:r>
            <a:br>
              <a:rPr lang="sv-SE" sz="1600" b="0"/>
            </a:br>
            <a:r>
              <a:rPr lang="sv-SE" sz="1600" b="0"/>
              <a:t>Vilka är dem tre vanligaste orsakerna hos er?</a:t>
            </a:r>
          </a:p>
        </p:txBody>
      </p:sp>
      <p:graphicFrame>
        <p:nvGraphicFramePr>
          <p:cNvPr id="7" name="Tabell 7">
            <a:extLst>
              <a:ext uri="{FF2B5EF4-FFF2-40B4-BE49-F238E27FC236}">
                <a16:creationId xmlns:a16="http://schemas.microsoft.com/office/drawing/2014/main" id="{76446FD7-41E1-491F-DDAD-9CC9E4A0B9BD}"/>
              </a:ext>
            </a:extLst>
          </p:cNvPr>
          <p:cNvGraphicFramePr>
            <a:graphicFrameLocks noGrp="1"/>
          </p:cNvGraphicFramePr>
          <p:nvPr>
            <p:extLst>
              <p:ext uri="{D42A27DB-BD31-4B8C-83A1-F6EECF244321}">
                <p14:modId xmlns:p14="http://schemas.microsoft.com/office/powerpoint/2010/main" val="2305227173"/>
              </p:ext>
            </p:extLst>
          </p:nvPr>
        </p:nvGraphicFramePr>
        <p:xfrm>
          <a:off x="477242" y="1025426"/>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562156288"/>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a:t>50 %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171 %</a:t>
                      </a:r>
                    </a:p>
                  </a:txBody>
                  <a:tcPr anchor="ctr"/>
                </a:tc>
                <a:extLst>
                  <a:ext uri="{0D108BD9-81ED-4DB2-BD59-A6C34878D82A}">
                    <a16:rowId xmlns:a16="http://schemas.microsoft.com/office/drawing/2014/main" val="2180593050"/>
                  </a:ext>
                </a:extLst>
              </a:tr>
            </a:tbl>
          </a:graphicData>
        </a:graphic>
      </p:graphicFrame>
      <p:graphicFrame>
        <p:nvGraphicFramePr>
          <p:cNvPr id="8" name="Tabell 7">
            <a:extLst>
              <a:ext uri="{FF2B5EF4-FFF2-40B4-BE49-F238E27FC236}">
                <a16:creationId xmlns:a16="http://schemas.microsoft.com/office/drawing/2014/main" id="{24F55923-7F4C-A939-CCD6-7DFDB2892F3C}"/>
              </a:ext>
            </a:extLst>
          </p:cNvPr>
          <p:cNvGraphicFramePr>
            <a:graphicFrameLocks noGrp="1"/>
          </p:cNvGraphicFramePr>
          <p:nvPr>
            <p:extLst>
              <p:ext uri="{D42A27DB-BD31-4B8C-83A1-F6EECF244321}">
                <p14:modId xmlns:p14="http://schemas.microsoft.com/office/powerpoint/2010/main" val="2689959729"/>
              </p:ext>
            </p:extLst>
          </p:nvPr>
        </p:nvGraphicFramePr>
        <p:xfrm>
          <a:off x="477241" y="2179016"/>
          <a:ext cx="9007200" cy="121859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samtal/enskilda besök/månad i genomsnitt hade förebyggande socialtjänst under 2025?</a:t>
                      </a:r>
                    </a:p>
                  </a:txBody>
                  <a:tcPr anchor="ctr"/>
                </a:tc>
                <a:tc>
                  <a:txBody>
                    <a:bodyPr/>
                    <a:lstStyle/>
                    <a:p>
                      <a:r>
                        <a:rPr lang="sv-SE" sz="1200"/>
                        <a:t>10</a:t>
                      </a:r>
                    </a:p>
                  </a:txBody>
                  <a:tcPr anchor="ctr"/>
                </a:tc>
                <a:tc>
                  <a:txBody>
                    <a:bodyPr/>
                    <a:lstStyle/>
                    <a:p>
                      <a:r>
                        <a:rPr lang="sv-SE" sz="1200"/>
                        <a:t>54</a:t>
                      </a:r>
                    </a:p>
                  </a:txBody>
                  <a:tcPr anchor="ctr"/>
                </a:tc>
                <a:extLst>
                  <a:ext uri="{0D108BD9-81ED-4DB2-BD59-A6C34878D82A}">
                    <a16:rowId xmlns:a16="http://schemas.microsoft.com/office/drawing/2014/main" val="2180593050"/>
                  </a:ext>
                </a:extLst>
              </a:tr>
            </a:tbl>
          </a:graphicData>
        </a:graphic>
      </p:graphicFrame>
      <p:graphicFrame>
        <p:nvGraphicFramePr>
          <p:cNvPr id="6" name="Platshållare för innehåll 16">
            <a:extLst>
              <a:ext uri="{FF2B5EF4-FFF2-40B4-BE49-F238E27FC236}">
                <a16:creationId xmlns:a16="http://schemas.microsoft.com/office/drawing/2014/main" id="{624819AF-35EA-EB05-3E1C-B6129FF856E5}"/>
              </a:ext>
            </a:extLst>
          </p:cNvPr>
          <p:cNvGraphicFramePr>
            <a:graphicFrameLocks/>
          </p:cNvGraphicFramePr>
          <p:nvPr>
            <p:extLst>
              <p:ext uri="{D42A27DB-BD31-4B8C-83A1-F6EECF244321}">
                <p14:modId xmlns:p14="http://schemas.microsoft.com/office/powerpoint/2010/main" val="150290610"/>
              </p:ext>
            </p:extLst>
          </p:nvPr>
        </p:nvGraphicFramePr>
        <p:xfrm>
          <a:off x="477242" y="3743283"/>
          <a:ext cx="7197554" cy="2570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184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D69179970A534428738365F70FB50E8" ma:contentTypeVersion="15" ma:contentTypeDescription="Skapa ett nytt dokument." ma:contentTypeScope="" ma:versionID="4c359fcc6d69d48d7ed0ca9f11ed4dfa">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42f73741a19f52f6ff261159dd0a7c06"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5B70D7-91C5-472E-AE8A-62BC68D71819}">
  <ds:schemaRefs>
    <ds:schemaRef ds:uri="http://schemas.microsoft.com/sharepoint/v3/contenttype/forms"/>
  </ds:schemaRefs>
</ds:datastoreItem>
</file>

<file path=customXml/itemProps2.xml><?xml version="1.0" encoding="utf-8"?>
<ds:datastoreItem xmlns:ds="http://schemas.openxmlformats.org/officeDocument/2006/customXml" ds:itemID="{E1C26B52-5E9D-443E-9C0D-7E2371B36E3E}">
  <ds:schemaRefs>
    <ds:schemaRef ds:uri="http://schemas.openxmlformats.org/package/2006/metadata/core-properties"/>
    <ds:schemaRef ds:uri="http://schemas.microsoft.com/office/2006/metadata/propertie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293ca38d-8a01-4d17-99f3-6244240f344d"/>
    <ds:schemaRef ds:uri="97c4c201-fa17-49dd-9cc8-7201966f69fb"/>
    <ds:schemaRef ds:uri="http://www.w3.org/XML/1998/namespace"/>
  </ds:schemaRefs>
</ds:datastoreItem>
</file>

<file path=customXml/itemProps3.xml><?xml version="1.0" encoding="utf-8"?>
<ds:datastoreItem xmlns:ds="http://schemas.openxmlformats.org/officeDocument/2006/customXml" ds:itemID="{E6DF7C77-53B5-49A2-B8CE-D206C73756B5}"/>
</file>

<file path=docProps/app.xml><?xml version="1.0" encoding="utf-8"?>
<Properties xmlns="http://schemas.openxmlformats.org/officeDocument/2006/extended-properties" xmlns:vt="http://schemas.openxmlformats.org/officeDocument/2006/docPropsVTypes">
  <Template>Office-tema</Template>
  <TotalTime>0</TotalTime>
  <Words>1585</Words>
  <Application>Microsoft Macintosh PowerPoint</Application>
  <PresentationFormat>A4 (210 x 297 mm)</PresentationFormat>
  <Paragraphs>227</Paragraphs>
  <Slides>35</Slides>
  <Notes>26</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35</vt:i4>
      </vt:variant>
    </vt:vector>
  </HeadingPairs>
  <TitlesOfParts>
    <vt:vector size="43"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 kvalitetsuppföljning</vt:lpstr>
      <vt:lpstr>Vilka verksamheter är samlokaliserade på er familjecentral?</vt:lpstr>
      <vt:lpstr>BMM</vt:lpstr>
      <vt:lpstr>BVC</vt:lpstr>
      <vt:lpstr>Öppen förskola</vt:lpstr>
      <vt:lpstr>Förebyggande socialtjänst</vt:lpstr>
      <vt:lpstr>Samordnare</vt:lpstr>
      <vt:lpstr>Tider</vt:lpstr>
      <vt:lpstr>Handledning</vt:lpstr>
      <vt:lpstr>Vad är syftet med handledningen? </vt:lpstr>
      <vt:lpstr>Gemensamma möten</vt:lpstr>
      <vt:lpstr>Gemensamma föräldragrupper innan födsel</vt:lpstr>
      <vt:lpstr>Gemensamma föräldragrupper innan födsel</vt:lpstr>
      <vt:lpstr>Gemensamma föräldragrupper efter födsel</vt:lpstr>
      <vt:lpstr>Gemensamma föräldragrupper efter födsel</vt:lpstr>
      <vt:lpstr>Föräldraskapsstödsprogram</vt:lpstr>
      <vt:lpstr>Riktade grupper</vt:lpstr>
      <vt:lpstr>Besök</vt:lpstr>
      <vt:lpstr>Om ja till alla, när erbjuder ni det? </vt:lpstr>
      <vt:lpstr>Om ja vid behov, ge exempel  </vt:lpstr>
      <vt:lpstr>Skrivelser</vt:lpstr>
      <vt:lpstr>Barnkonventionen</vt:lpstr>
      <vt:lpstr>Barnkonventionen</vt:lpstr>
      <vt:lpstr>Integration</vt:lpstr>
      <vt:lpstr>Integration</vt:lpstr>
      <vt:lpstr>Språkutveckling</vt:lpstr>
      <vt:lpstr>Språkutveckling</vt:lpstr>
      <vt:lpstr>Tillgänglighet</vt:lpstr>
      <vt:lpstr>Tillgänglighet</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Lovisa Köllerström</cp:lastModifiedBy>
  <cp:revision>1</cp:revision>
  <dcterms:created xsi:type="dcterms:W3CDTF">2023-11-13T16:53:19Z</dcterms:created>
  <dcterms:modified xsi:type="dcterms:W3CDTF">2026-02-23T10:26:30Z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ies>
</file>