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20" r:id="rId10"/>
    <p:sldId id="311" r:id="rId11"/>
    <p:sldId id="296" r:id="rId12"/>
    <p:sldId id="367" r:id="rId13"/>
    <p:sldId id="298" r:id="rId14"/>
    <p:sldId id="299" r:id="rId15"/>
    <p:sldId id="300" r:id="rId16"/>
    <p:sldId id="301" r:id="rId17"/>
    <p:sldId id="302" r:id="rId18"/>
    <p:sldId id="377" r:id="rId19"/>
    <p:sldId id="313" r:id="rId20"/>
    <p:sldId id="303" r:id="rId21"/>
    <p:sldId id="372" r:id="rId22"/>
    <p:sldId id="304" r:id="rId23"/>
    <p:sldId id="371" r:id="rId24"/>
    <p:sldId id="305" r:id="rId25"/>
    <p:sldId id="306" r:id="rId26"/>
    <p:sldId id="307" r:id="rId27"/>
    <p:sldId id="374" r:id="rId28"/>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20"/>
            <p14:sldId id="311"/>
            <p14:sldId id="296"/>
            <p14:sldId id="367"/>
            <p14:sldId id="298"/>
            <p14:sldId id="299"/>
            <p14:sldId id="300"/>
            <p14:sldId id="301"/>
            <p14:sldId id="302"/>
            <p14:sldId id="377"/>
            <p14:sldId id="313"/>
            <p14:sldId id="303"/>
            <p14:sldId id="372"/>
            <p14:sldId id="304"/>
            <p14:sldId id="371"/>
            <p14:sldId id="305"/>
            <p14:sldId id="306"/>
            <p14:sldId id="307"/>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9E7FF-85B1-EF4A-9E2E-6F0B39A6A433}" v="2" dt="2026-02-23T12:27:19.77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55"/>
    <p:restoredTop sz="88219"/>
  </p:normalViewPr>
  <p:slideViewPr>
    <p:cSldViewPr snapToGrid="0" snapToObjects="1" showGuides="1">
      <p:cViewPr varScale="1">
        <p:scale>
          <a:sx n="107" d="100"/>
          <a:sy n="107" d="100"/>
        </p:scale>
        <p:origin x="1320"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custSel addSld modSld">
      <pc:chgData name="Lovisa Köllerström" userId="327e2fef-7063-4f3a-ba5f-50a5109802fd" providerId="ADAL" clId="{735F9C45-7182-50FB-8B8A-722153B1B8D2}" dt="2026-02-23T12:27:22.235" v="127" actId="13219"/>
      <pc:docMkLst>
        <pc:docMk/>
      </pc:docMkLst>
      <pc:sldChg chg="modSp mod">
        <pc:chgData name="Lovisa Köllerström" userId="327e2fef-7063-4f3a-ba5f-50a5109802fd" providerId="ADAL" clId="{735F9C45-7182-50FB-8B8A-722153B1B8D2}" dt="2026-02-23T10:25:00.134" v="124" actId="20577"/>
        <pc:sldMkLst>
          <pc:docMk/>
          <pc:sldMk cId="2232714395" sldId="272"/>
        </pc:sldMkLst>
        <pc:graphicFrameChg chg="modGraphic">
          <ac:chgData name="Lovisa Köllerström" userId="327e2fef-7063-4f3a-ba5f-50a5109802fd" providerId="ADAL" clId="{735F9C45-7182-50FB-8B8A-722153B1B8D2}" dt="2026-02-23T10:25:00.134" v="124" actId="20577"/>
          <ac:graphicFrameMkLst>
            <pc:docMk/>
            <pc:sldMk cId="2232714395" sldId="272"/>
            <ac:graphicFrameMk id="2" creationId="{EAFECFE0-4DDA-B877-7E92-5FFF044EB178}"/>
          </ac:graphicFrameMkLst>
        </pc:graphicFrameChg>
      </pc:sldChg>
      <pc:sldChg chg="modSp add mod">
        <pc:chgData name="Lovisa Köllerström" userId="327e2fef-7063-4f3a-ba5f-50a5109802fd" providerId="ADAL" clId="{735F9C45-7182-50FB-8B8A-722153B1B8D2}" dt="2026-02-23T12:27:22.235" v="127" actId="13219"/>
        <pc:sldMkLst>
          <pc:docMk/>
          <pc:sldMk cId="3852546003" sldId="320"/>
        </pc:sldMkLst>
        <pc:graphicFrameChg chg="mod modGraphic">
          <ac:chgData name="Lovisa Köllerström" userId="327e2fef-7063-4f3a-ba5f-50a5109802fd" providerId="ADAL" clId="{735F9C45-7182-50FB-8B8A-722153B1B8D2}" dt="2026-02-23T12:27:22.235" v="127" actId="13219"/>
          <ac:graphicFrameMkLst>
            <pc:docMk/>
            <pc:sldMk cId="3852546003" sldId="320"/>
            <ac:graphicFrameMk id="2" creationId="{EAFECFE0-4DDA-B877-7E92-5FFF044EB178}"/>
          </ac:graphicFrameMkLst>
        </pc:graphicFrameChg>
      </pc:sldChg>
      <pc:sldChg chg="modSp mod">
        <pc:chgData name="Lovisa Köllerström" userId="327e2fef-7063-4f3a-ba5f-50a5109802fd" providerId="ADAL" clId="{735F9C45-7182-50FB-8B8A-722153B1B8D2}" dt="2026-02-12T10:14:26.710" v="113" actId="255"/>
        <pc:sldMkLst>
          <pc:docMk/>
          <pc:sldMk cId="404801001" sldId="362"/>
        </pc:sldMkLst>
        <pc:spChg chg="mod">
          <ac:chgData name="Lovisa Köllerström" userId="327e2fef-7063-4f3a-ba5f-50a5109802fd" providerId="ADAL" clId="{735F9C45-7182-50FB-8B8A-722153B1B8D2}" dt="2026-02-12T10:14:26.710" v="113" actId="255"/>
          <ac:spMkLst>
            <pc:docMk/>
            <pc:sldMk cId="404801001" sldId="362"/>
            <ac:spMk id="5" creationId="{3985A340-48A9-A631-3386-6FD7B6B072C4}"/>
          </ac:spMkLst>
        </pc:spChg>
      </pc:sldChg>
      <pc:sldChg chg="modSp mod">
        <pc:chgData name="Lovisa Köllerström" userId="327e2fef-7063-4f3a-ba5f-50a5109802fd" providerId="ADAL" clId="{735F9C45-7182-50FB-8B8A-722153B1B8D2}" dt="2026-02-12T10:14:31.910" v="114" actId="255"/>
        <pc:sldMkLst>
          <pc:docMk/>
          <pc:sldMk cId="1073319425" sldId="363"/>
        </pc:sldMkLst>
        <pc:spChg chg="mod">
          <ac:chgData name="Lovisa Köllerström" userId="327e2fef-7063-4f3a-ba5f-50a5109802fd" providerId="ADAL" clId="{735F9C45-7182-50FB-8B8A-722153B1B8D2}" dt="2026-02-12T10:14:31.910" v="114" actId="255"/>
          <ac:spMkLst>
            <pc:docMk/>
            <pc:sldMk cId="1073319425" sldId="363"/>
            <ac:spMk id="5" creationId="{C52C1CA5-0C23-5357-3A43-E0DD7B30DA7F}"/>
          </ac:spMkLst>
        </pc:spChg>
      </pc:sldChg>
      <pc:sldChg chg="modSp mod">
        <pc:chgData name="Lovisa Köllerström" userId="327e2fef-7063-4f3a-ba5f-50a5109802fd" providerId="ADAL" clId="{735F9C45-7182-50FB-8B8A-722153B1B8D2}" dt="2026-02-12T10:14:36.572" v="115" actId="255"/>
        <pc:sldMkLst>
          <pc:docMk/>
          <pc:sldMk cId="4110547457" sldId="365"/>
        </pc:sldMkLst>
        <pc:spChg chg="mod">
          <ac:chgData name="Lovisa Köllerström" userId="327e2fef-7063-4f3a-ba5f-50a5109802fd" providerId="ADAL" clId="{735F9C45-7182-50FB-8B8A-722153B1B8D2}" dt="2026-02-12T10:14:36.572" v="115" actId="255"/>
          <ac:spMkLst>
            <pc:docMk/>
            <pc:sldMk cId="4110547457" sldId="365"/>
            <ac:spMk id="5" creationId="{9D4D77CC-2265-B45F-CE5F-86D491659478}"/>
          </ac:spMkLst>
        </pc:spChg>
      </pc:sldChg>
      <pc:sldChg chg="modSp mod">
        <pc:chgData name="Lovisa Köllerström" userId="327e2fef-7063-4f3a-ba5f-50a5109802fd" providerId="ADAL" clId="{735F9C45-7182-50FB-8B8A-722153B1B8D2}" dt="2026-02-12T10:14:11.517" v="110" actId="255"/>
        <pc:sldMkLst>
          <pc:docMk/>
          <pc:sldMk cId="3114284238" sldId="371"/>
        </pc:sldMkLst>
        <pc:spChg chg="mod">
          <ac:chgData name="Lovisa Köllerström" userId="327e2fef-7063-4f3a-ba5f-50a5109802fd" providerId="ADAL" clId="{735F9C45-7182-50FB-8B8A-722153B1B8D2}" dt="2026-02-12T10:14:11.517" v="110" actId="255"/>
          <ac:spMkLst>
            <pc:docMk/>
            <pc:sldMk cId="3114284238" sldId="371"/>
            <ac:spMk id="5" creationId="{8D202F4C-A622-98A4-C973-C982C8058D9A}"/>
          </ac:spMkLst>
        </pc:spChg>
      </pc:sldChg>
      <pc:sldChg chg="modSp mod">
        <pc:chgData name="Lovisa Köllerström" userId="327e2fef-7063-4f3a-ba5f-50a5109802fd" providerId="ADAL" clId="{735F9C45-7182-50FB-8B8A-722153B1B8D2}" dt="2026-02-12T10:14:04.071" v="109" actId="255"/>
        <pc:sldMkLst>
          <pc:docMk/>
          <pc:sldMk cId="2376465082" sldId="372"/>
        </pc:sldMkLst>
        <pc:spChg chg="mod">
          <ac:chgData name="Lovisa Köllerström" userId="327e2fef-7063-4f3a-ba5f-50a5109802fd" providerId="ADAL" clId="{735F9C45-7182-50FB-8B8A-722153B1B8D2}" dt="2026-02-12T10:14:04.071" v="109" actId="255"/>
          <ac:spMkLst>
            <pc:docMk/>
            <pc:sldMk cId="2376465082" sldId="372"/>
            <ac:spMk id="3" creationId="{BA3B41EF-50A5-0D92-D9D7-D0C263C624F2}"/>
          </ac:spMkLst>
        </pc:spChg>
      </pc:sldChg>
      <pc:sldChg chg="modSp mod">
        <pc:chgData name="Lovisa Köllerström" userId="327e2fef-7063-4f3a-ba5f-50a5109802fd" providerId="ADAL" clId="{735F9C45-7182-50FB-8B8A-722153B1B8D2}" dt="2026-02-12T10:14:21.147" v="112" actId="255"/>
        <pc:sldMkLst>
          <pc:docMk/>
          <pc:sldMk cId="2298960732" sldId="374"/>
        </pc:sldMkLst>
        <pc:spChg chg="mod">
          <ac:chgData name="Lovisa Köllerström" userId="327e2fef-7063-4f3a-ba5f-50a5109802fd" providerId="ADAL" clId="{735F9C45-7182-50FB-8B8A-722153B1B8D2}" dt="2026-02-12T10:14:21.147" v="112" actId="255"/>
          <ac:spMkLst>
            <pc:docMk/>
            <pc:sldMk cId="2298960732" sldId="374"/>
            <ac:spMk id="7" creationId="{CF5F20B2-FB8D-0E50-F2B8-14A1945F44C6}"/>
          </ac:spMkLst>
        </pc:spChg>
      </pc:sldChg>
      <pc:sldChg chg="modSp mod">
        <pc:chgData name="Lovisa Köllerström" userId="327e2fef-7063-4f3a-ba5f-50a5109802fd" providerId="ADAL" clId="{735F9C45-7182-50FB-8B8A-722153B1B8D2}" dt="2026-02-12T10:13:58.756" v="108" actId="255"/>
        <pc:sldMkLst>
          <pc:docMk/>
          <pc:sldMk cId="3048946891" sldId="377"/>
        </pc:sldMkLst>
        <pc:spChg chg="mod">
          <ac:chgData name="Lovisa Köllerström" userId="327e2fef-7063-4f3a-ba5f-50a5109802fd" providerId="ADAL" clId="{735F9C45-7182-50FB-8B8A-722153B1B8D2}" dt="2026-02-12T10:13:58.756" v="108" actId="255"/>
          <ac:spMkLst>
            <pc:docMk/>
            <pc:sldMk cId="3048946891" sldId="377"/>
            <ac:spMk id="2" creationId="{9CB07C3C-658B-3A8C-B6BE-A0579F1D14A4}"/>
          </ac:spMkLst>
        </pc:spChg>
      </pc:sldChg>
      <pc:sldChg chg="addSp delSp modSp mod">
        <pc:chgData name="Lovisa Köllerström" userId="327e2fef-7063-4f3a-ba5f-50a5109802fd" providerId="ADAL" clId="{735F9C45-7182-50FB-8B8A-722153B1B8D2}" dt="2026-02-12T10:14:41.900" v="116" actId="255"/>
        <pc:sldMkLst>
          <pc:docMk/>
          <pc:sldMk cId="1671247346" sldId="378"/>
        </pc:sldMkLst>
        <pc:spChg chg="mod">
          <ac:chgData name="Lovisa Köllerström" userId="327e2fef-7063-4f3a-ba5f-50a5109802fd" providerId="ADAL" clId="{735F9C45-7182-50FB-8B8A-722153B1B8D2}" dt="2026-02-12T10:14:41.900" v="116" actId="255"/>
          <ac:spMkLst>
            <pc:docMk/>
            <pc:sldMk cId="1671247346" sldId="378"/>
            <ac:spMk id="5" creationId="{0C2AF017-FE36-8BD1-D272-00616C6DBE1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kalkylblad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kalkylblad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kalkylblad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kalkylblad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kalkylblad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kalkylblad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kalkylblad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kalkylblad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kalkylblad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kalkylblad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kalkylblad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kalkylblad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kalkylblad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kalkylblad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kalkylblad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kalkylblad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kalkylblad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Krissamtal</c:v>
                </c:pt>
                <c:pt idx="3">
                  <c:v>Psykisk ohälsa</c:v>
                </c:pt>
                <c:pt idx="4">
                  <c:v>Ekonomi</c:v>
                </c:pt>
                <c:pt idx="5">
                  <c:v>Förberedelse graviditet</c:v>
                </c:pt>
                <c:pt idx="6">
                  <c:v>Migration</c:v>
                </c:pt>
                <c:pt idx="7">
                  <c:v>Samhällsinformation</c:v>
                </c:pt>
                <c:pt idx="8">
                  <c:v>Annat</c:v>
                </c:pt>
              </c:strCache>
            </c:strRef>
          </c:cat>
          <c:val>
            <c:numRef>
              <c:f>Sheet1!$B$2:$B$10</c:f>
              <c:numCache>
                <c:formatCode>General</c:formatCode>
                <c:ptCount val="9"/>
                <c:pt idx="0">
                  <c:v>1</c:v>
                </c:pt>
                <c:pt idx="1">
                  <c:v>1</c:v>
                </c:pt>
                <c:pt idx="2">
                  <c:v>0.33333333333333331</c:v>
                </c:pt>
                <c:pt idx="3">
                  <c:v>0.33333333333333331</c:v>
                </c:pt>
                <c:pt idx="4">
                  <c:v>0.33333333333333331</c:v>
                </c:pt>
                <c:pt idx="5">
                  <c:v>0</c:v>
                </c:pt>
                <c:pt idx="6">
                  <c:v>0</c:v>
                </c:pt>
                <c:pt idx="7">
                  <c:v>0</c:v>
                </c:pt>
                <c:pt idx="8">
                  <c:v>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0.5</c:v>
                </c:pt>
                <c:pt idx="1">
                  <c:v>0.5</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c:v>
                </c:pt>
                <c:pt idx="1">
                  <c:v>0.5</c:v>
                </c:pt>
                <c:pt idx="2">
                  <c:v>0.5</c:v>
                </c:pt>
                <c:pt idx="3">
                  <c:v>1</c:v>
                </c:pt>
                <c:pt idx="4">
                  <c:v>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0.66666666666666663</c:v>
                </c:pt>
                <c:pt idx="1">
                  <c:v>0.33333333333333331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c:v>
                </c:pt>
                <c:pt idx="1">
                  <c:v>0.5</c:v>
                </c:pt>
                <c:pt idx="2">
                  <c:v>1</c:v>
                </c:pt>
                <c:pt idx="3">
                  <c:v>1</c:v>
                </c:pt>
                <c:pt idx="4">
                  <c:v>0.5</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0.66666666666666663</c:v>
                </c:pt>
                <c:pt idx="2">
                  <c:v>0.33333333333333331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0.66666666666666663</c:v>
                </c:pt>
                <c:pt idx="1">
                  <c:v>0</c:v>
                </c:pt>
                <c:pt idx="2">
                  <c:v>0.33333333333333331</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7. Vilken verksamhet tillhör samordnaren?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A2C-7C43-A721-D3B3016F6AF5}"/>
              </c:ext>
            </c:extLst>
          </c:dPt>
          <c:dPt>
            <c:idx val="1"/>
            <c:invertIfNegative val="0"/>
            <c:bubble3D val="0"/>
            <c:spPr>
              <a:solidFill>
                <a:srgbClr val="9DCC8F"/>
              </a:solidFill>
              <a:ln>
                <a:noFill/>
              </a:ln>
              <a:effectLst/>
            </c:spPr>
            <c:extLst>
              <c:ext xmlns:c16="http://schemas.microsoft.com/office/drawing/2014/chart" uri="{C3380CC4-5D6E-409C-BE32-E72D297353CC}">
                <c16:uniqueId val="{00000003-7A2C-7C43-A721-D3B3016F6AF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Annat</c:v>
                </c:pt>
                <c:pt idx="1">
                  <c:v>BMM</c:v>
                </c:pt>
                <c:pt idx="2">
                  <c:v>BVC</c:v>
                </c:pt>
                <c:pt idx="3">
                  <c:v>Öppen förskola</c:v>
                </c:pt>
                <c:pt idx="4">
                  <c:v>Förebyggande socialtjänst</c:v>
                </c:pt>
              </c:strCache>
            </c:strRef>
          </c:cat>
          <c:val>
            <c:numRef>
              <c:f>Sheet1!$B$2:$B$6</c:f>
              <c:numCache>
                <c:formatCode>General</c:formatCode>
                <c:ptCount val="5"/>
                <c:pt idx="0">
                  <c:v>1</c:v>
                </c:pt>
                <c:pt idx="1">
                  <c:v>0</c:v>
                </c:pt>
                <c:pt idx="2">
                  <c:v>0</c:v>
                </c:pt>
                <c:pt idx="3">
                  <c:v>0</c:v>
                </c:pt>
                <c:pt idx="4">
                  <c:v>0</c:v>
                </c:pt>
              </c:numCache>
            </c:numRef>
          </c:val>
          <c:extLst>
            <c:ext xmlns:c16="http://schemas.microsoft.com/office/drawing/2014/chart" uri="{C3380CC4-5D6E-409C-BE32-E72D297353CC}">
              <c16:uniqueId val="{00000004-7A2C-7C43-A721-D3B3016F6AF5}"/>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0.33333333333333331</c:v>
                </c:pt>
                <c:pt idx="1">
                  <c:v>0.66666666666666663</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0.66666666666666663</c:v>
                </c:pt>
                <c:pt idx="1">
                  <c:v>0.33333333333333331</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0.66666666666666663</c:v>
                </c:pt>
                <c:pt idx="1">
                  <c:v>0.33333333333333331</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0.33333333333333331</c:v>
                </c:pt>
                <c:pt idx="1">
                  <c:v>0.66666666666666663</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c:v>
                </c:pt>
                <c:pt idx="1">
                  <c:v>0.66666666666666663</c:v>
                </c:pt>
                <c:pt idx="2">
                  <c:v>0.66666666666666663</c:v>
                </c:pt>
                <c:pt idx="3">
                  <c:v>1</c:v>
                </c:pt>
                <c:pt idx="4">
                  <c:v>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0.66666666666666663</c:v>
                </c:pt>
                <c:pt idx="1">
                  <c:v>0.33333333333333331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420251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0687-3F77-E1C4-A41A-5825C0B529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E8490A2-009C-21D9-B3A6-A77B03C80E7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7EA24DA-E24B-200C-16A8-ADD8D367EB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F6CD1FB-9E9B-05EC-2F8F-A3753CA0788E}"/>
              </a:ext>
            </a:extLst>
          </p:cNvPr>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106633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22</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44A85FC6-7E4E-7F09-BECB-CA7110192809}"/>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1EC77A4A-8AD8-3734-2021-B2CD95ACBFA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19.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dirty="0"/>
              <a:t>Vad är orsakerna till att familjer söker stöd hos förebyggande socialtjänst? </a:t>
            </a:r>
            <a:br>
              <a:rPr lang="sv-SE" sz="1600" b="0" dirty="0"/>
            </a:br>
            <a:r>
              <a:rPr lang="sv-SE" sz="1600" b="0" dirty="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4121702155"/>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157 %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426092883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65</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graphicFrame>
        <p:nvGraphicFramePr>
          <p:cNvPr id="4" name="Platshållare för innehåll 16">
            <a:extLst>
              <a:ext uri="{FF2B5EF4-FFF2-40B4-BE49-F238E27FC236}">
                <a16:creationId xmlns:a16="http://schemas.microsoft.com/office/drawing/2014/main" id="{2732FB76-D00A-5B6D-F4DE-D2D3D4440AB4}"/>
              </a:ext>
            </a:extLst>
          </p:cNvPr>
          <p:cNvGraphicFramePr>
            <a:graphicFrameLocks noGrp="1"/>
          </p:cNvGraphicFramePr>
          <p:nvPr>
            <p:ph sz="quarter" idx="4"/>
            <p:extLst>
              <p:ext uri="{D42A27DB-BD31-4B8C-83A1-F6EECF244321}">
                <p14:modId xmlns:p14="http://schemas.microsoft.com/office/powerpoint/2010/main" val="1949412743"/>
              </p:ext>
            </p:extLst>
          </p:nvPr>
        </p:nvGraphicFramePr>
        <p:xfrm>
          <a:off x="477242" y="3598570"/>
          <a:ext cx="7197554" cy="2570296"/>
        </p:xfrm>
        <a:graphic>
          <a:graphicData uri="http://schemas.openxmlformats.org/drawingml/2006/chart">
            <c:chart xmlns:c="http://schemas.openxmlformats.org/drawingml/2006/chart" xmlns:r="http://schemas.openxmlformats.org/officeDocument/2006/relationships" r:id="rId3"/>
          </a:graphicData>
        </a:graphic>
      </p:graphicFrame>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4179947904"/>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dirty="0"/>
                        <a:t>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22 %</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3945975950"/>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11</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6</a:t>
                      </a:r>
                    </a:p>
                  </a:txBody>
                  <a:tcPr anchor="ctr"/>
                </a:tc>
                <a:tc>
                  <a:txBody>
                    <a:bodyPr/>
                    <a:lstStyle/>
                    <a:p>
                      <a:r>
                        <a:rPr lang="sv-SE" sz="1200" dirty="0"/>
                        <a:t>4</a:t>
                      </a:r>
                    </a:p>
                  </a:txBody>
                  <a:tcPr anchor="ctr"/>
                </a:tc>
                <a:extLst>
                  <a:ext uri="{0D108BD9-81ED-4DB2-BD59-A6C34878D82A}">
                    <a16:rowId xmlns:a16="http://schemas.microsoft.com/office/drawing/2014/main" val="2867800833"/>
                  </a:ext>
                </a:extLst>
              </a:tr>
              <a:tr h="214132">
                <a:tc>
                  <a:txBody>
                    <a:bodyPr/>
                    <a:lstStyle/>
                    <a:p>
                      <a:r>
                        <a:rPr lang="sv-SE" sz="1200" dirty="0"/>
                        <a:t>Hur många timmar/år har ni haft gemensam tid för planerings och verksamhetsdag/ar 2025?</a:t>
                      </a:r>
                    </a:p>
                  </a:txBody>
                  <a:tcPr anchor="ctr"/>
                </a:tc>
                <a:tc>
                  <a:txBody>
                    <a:bodyPr/>
                    <a:lstStyle/>
                    <a:p>
                      <a:r>
                        <a:rPr lang="sv-SE" sz="1200" dirty="0"/>
                        <a:t>9</a:t>
                      </a:r>
                    </a:p>
                  </a:txBody>
                  <a:tcPr anchor="ctr"/>
                </a:tc>
                <a:tc>
                  <a:txBody>
                    <a:bodyPr/>
                    <a:lstStyle/>
                    <a:p>
                      <a:r>
                        <a:rPr lang="sv-SE" sz="1200" dirty="0"/>
                        <a:t>10</a:t>
                      </a:r>
                    </a:p>
                  </a:txBody>
                  <a:tcPr anchor="ctr"/>
                </a:tc>
                <a:extLst>
                  <a:ext uri="{0D108BD9-81ED-4DB2-BD59-A6C34878D82A}">
                    <a16:rowId xmlns:a16="http://schemas.microsoft.com/office/drawing/2014/main" val="2561899490"/>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Handledning</a:t>
            </a:r>
            <a:endParaRPr lang="sv-SE" strike="sngStrik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1290478215"/>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0</a:t>
                      </a:r>
                    </a:p>
                  </a:txBody>
                  <a:tcPr anchor="ctr"/>
                </a:tc>
                <a:tc>
                  <a:txBody>
                    <a:bodyPr/>
                    <a:lstStyle/>
                    <a:p>
                      <a:r>
                        <a:rPr lang="sv-SE" sz="1200" dirty="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FD77E-617B-4516-9038-DA59B90EAF51}"/>
            </a:ext>
          </a:extLst>
        </p:cNvPr>
        <p:cNvGrpSpPr/>
        <p:nvPr/>
      </p:nvGrpSpPr>
      <p:grpSpPr>
        <a:xfrm>
          <a:off x="0" y="0"/>
          <a:ext cx="0" cy="0"/>
          <a:chOff x="0" y="0"/>
          <a:chExt cx="0" cy="0"/>
        </a:xfrm>
      </p:grpSpPr>
      <p:sp>
        <p:nvSpPr>
          <p:cNvPr id="2" name="Fritext">
            <a:extLst>
              <a:ext uri="{FF2B5EF4-FFF2-40B4-BE49-F238E27FC236}">
                <a16:creationId xmlns:a16="http://schemas.microsoft.com/office/drawing/2014/main" id="{9CB07C3C-658B-3A8C-B6BE-A0579F1D14A4}"/>
              </a:ext>
            </a:extLst>
          </p:cNvPr>
          <p:cNvSpPr>
            <a:spLocks noGrp="1"/>
          </p:cNvSpPr>
          <p:nvPr>
            <p:ph idx="1"/>
          </p:nvPr>
        </p:nvSpPr>
        <p:spPr/>
        <p:txBody>
          <a:bodyPr>
            <a:normAutofit/>
          </a:bodyPr>
          <a:lstStyle/>
          <a:p>
            <a:pPr>
              <a:buClr>
                <a:schemeClr val="tx1"/>
              </a:buClr>
              <a:buSzPct val="100000"/>
            </a:pPr>
            <a:r>
              <a:rPr lang="sv-SE" sz="1200" dirty="0"/>
              <a:t>ingen gemensam handledning</a:t>
            </a:r>
          </a:p>
          <a:p>
            <a:pPr marL="0" indent="0">
              <a:buNone/>
            </a:pPr>
            <a:endParaRPr lang="sv-SE" sz="1200" dirty="0"/>
          </a:p>
        </p:txBody>
      </p:sp>
      <p:sp>
        <p:nvSpPr>
          <p:cNvPr id="5" name="Rubrik 4">
            <a:extLst>
              <a:ext uri="{FF2B5EF4-FFF2-40B4-BE49-F238E27FC236}">
                <a16:creationId xmlns:a16="http://schemas.microsoft.com/office/drawing/2014/main" id="{BC688E08-6C13-73B5-897E-9413D05F0C0F}"/>
              </a:ext>
            </a:extLst>
          </p:cNvPr>
          <p:cNvSpPr>
            <a:spLocks noGrp="1"/>
          </p:cNvSpPr>
          <p:nvPr>
            <p:ph type="title"/>
          </p:nvPr>
        </p:nvSpPr>
        <p:spPr/>
        <p:txBody>
          <a:bodyPr/>
          <a:lstStyle/>
          <a:p>
            <a:r>
              <a:rPr lang="sv-SE" dirty="0">
                <a:effectLst/>
                <a:latin typeface="Arial" panose="020B0604020202020204" pitchFamily="34" charset="0"/>
                <a:ea typeface="Calibri" panose="020F0502020204030204" pitchFamily="34" charset="0"/>
                <a:cs typeface="Arial" panose="020B0604020202020204" pitchFamily="34" charset="0"/>
              </a:rPr>
              <a:t>Vad är syftet med handledningen? </a:t>
            </a:r>
            <a:endParaRPr lang="sv-SE" dirty="0"/>
          </a:p>
        </p:txBody>
      </p:sp>
    </p:spTree>
    <p:extLst>
      <p:ext uri="{BB962C8B-B14F-4D97-AF65-F5344CB8AC3E}">
        <p14:creationId xmlns:p14="http://schemas.microsoft.com/office/powerpoint/2010/main" val="3048946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dirty="0"/>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dirty="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dirty="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dirty="0"/>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nej, vilka får inte delta?</a:t>
            </a:r>
          </a:p>
        </p:txBody>
      </p:sp>
      <p:sp>
        <p:nvSpPr>
          <p:cNvPr id="3" name="Fritext">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Vem som erbjuds föräldragrupper är individuellt. Alla förstagångsföräldrar erbjuds. Har vi inte fullt i föräldragrupperna fyller vi på med de som önskar som har fler barn. En del kan vara en mamma med flera barn sedan tidigare men en ny pappa som får sitt första barn och önskar vara med i föräldragrupp. Sen i vårt område behöver vi också tänka på språk, om de är analfabeter, inte kan någon svenska. Svaret från barnmorskorna är individuell bedömning. Vi har även föräldrakurser för unga föräldrar och där erbjuds endast föräldrar som är 21 år eller yngre.
Erbjuds förstagångsföräldrar</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82612-3E08-75F9-8366-35ACF639F7E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DED5FC-8E39-EFB6-FFE1-9E06E81DF0BC}"/>
              </a:ext>
            </a:extLst>
          </p:cNvPr>
          <p:cNvSpPr>
            <a:spLocks noGrp="1"/>
          </p:cNvSpPr>
          <p:nvPr>
            <p:ph type="title"/>
          </p:nvPr>
        </p:nvSpPr>
        <p:spPr>
          <a:xfrm>
            <a:off x="477242" y="441325"/>
            <a:ext cx="8543925" cy="935038"/>
          </a:xfrm>
        </p:spPr>
        <p:txBody>
          <a:bodyPr/>
          <a:lstStyle/>
          <a:p>
            <a:r>
              <a:rPr lang="sv-SE" dirty="0"/>
              <a:t>Gemensamma föräldragrupper efter födsel</a:t>
            </a:r>
          </a:p>
        </p:txBody>
      </p:sp>
      <p:sp>
        <p:nvSpPr>
          <p:cNvPr id="3" name="Platshållare för text 2">
            <a:extLst>
              <a:ext uri="{FF2B5EF4-FFF2-40B4-BE49-F238E27FC236}">
                <a16:creationId xmlns:a16="http://schemas.microsoft.com/office/drawing/2014/main" id="{1B001F35-8ADC-8FCB-AB81-1043397655FD}"/>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nej, vilka får inte delta? </a:t>
            </a:r>
          </a:p>
          <a:p>
            <a:r>
              <a:rPr lang="sv-SE" b="0" dirty="0"/>
              <a:t> </a:t>
            </a:r>
            <a:endParaRPr lang="sv-SE" sz="1600" dirty="0"/>
          </a:p>
        </p:txBody>
      </p:sp>
      <p:sp>
        <p:nvSpPr>
          <p:cNvPr id="5" name="Fritext">
            <a:extLst>
              <a:ext uri="{FF2B5EF4-FFF2-40B4-BE49-F238E27FC236}">
                <a16:creationId xmlns:a16="http://schemas.microsoft.com/office/drawing/2014/main" id="{8D202F4C-A622-98A4-C973-C982C8058D9A}"/>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Vem som erbjuds föräldragrupper är individuellt. Alla första gångs föräldrar erbjuds. Har vi inte fullt i föräldragrupperna fyller vi på med de som önskar som har fler barn. En del kan vara en mamma med flera barn sedan tidigare men en ny pappa som får sitt första barn och önskar vara med i föräldragrupp.</a:t>
            </a:r>
          </a:p>
        </p:txBody>
      </p:sp>
    </p:spTree>
    <p:extLst>
      <p:ext uri="{BB962C8B-B14F-4D97-AF65-F5344CB8AC3E}">
        <p14:creationId xmlns:p14="http://schemas.microsoft.com/office/powerpoint/2010/main" val="311428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kvalitetsuppföljning bland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b="0" i="0" u="none" strike="noStrike" dirty="0">
                <a:solidFill>
                  <a:srgbClr val="212121"/>
                </a:solidFill>
                <a:effectLst/>
              </a:rPr>
              <a:t>I resultatet </a:t>
            </a:r>
            <a:r>
              <a:rPr lang="sv-SE" sz="1400" b="0" i="0" u="none" strike="noStrike" dirty="0">
                <a:effectLst/>
              </a:rPr>
              <a:t>kan det </a:t>
            </a:r>
            <a:r>
              <a:rPr lang="sv-SE" sz="1400" dirty="0"/>
              <a:t>ingå </a:t>
            </a:r>
            <a:r>
              <a:rPr lang="sv-SE" sz="1400" b="0" i="0" u="none" strike="noStrike" dirty="0">
                <a:solidFill>
                  <a:srgbClr val="212121"/>
                </a:solidFill>
                <a:effectLst/>
              </a:rPr>
              <a:t>familjecentraler/</a:t>
            </a:r>
            <a:br>
              <a:rPr lang="sv-SE" sz="1400" b="0" i="0" u="none" strike="noStrike" dirty="0">
                <a:solidFill>
                  <a:srgbClr val="212121"/>
                </a:solidFill>
                <a:effectLst/>
              </a:rPr>
            </a:br>
            <a:r>
              <a:rPr lang="sv-SE" sz="1400" b="0" i="0" u="none" strike="noStrike" dirty="0">
                <a:solidFill>
                  <a:srgbClr val="212121"/>
                </a:solidFill>
                <a:effectLst/>
              </a:rPr>
              <a:t>familjecentralsliknande verksamheter enligt en </a:t>
            </a:r>
            <a:r>
              <a:rPr lang="sv-SE" sz="1400" b="1" i="0" u="none" strike="noStrike" dirty="0">
                <a:solidFill>
                  <a:srgbClr val="212121"/>
                </a:solidFill>
                <a:effectLst/>
              </a:rPr>
              <a:t>regional definition </a:t>
            </a:r>
            <a:r>
              <a:rPr lang="sv-SE" sz="1400" b="0" i="0" u="none" strike="noStrike" dirty="0">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dirty="0" err="1">
                <a:solidFill>
                  <a:srgbClr val="212121"/>
                </a:solidFill>
                <a:effectLst/>
              </a:rPr>
              <a:t>bl.a</a:t>
            </a:r>
            <a:r>
              <a:rPr lang="sv-SE" sz="1400" b="0" i="0" u="none" strike="noStrike" dirty="0">
                <a:solidFill>
                  <a:srgbClr val="212121"/>
                </a:solidFill>
                <a:effectLst/>
              </a:rPr>
              <a:t> samlokalisering. Detta innebär att samtliga deltagande enheter i regionen ingår i resultatet, även i de fall dessa inte klassificeras som en familjecentral/</a:t>
            </a:r>
            <a:br>
              <a:rPr lang="sv-SE" sz="1400" dirty="0"/>
            </a:br>
            <a:r>
              <a:rPr lang="sv-SE" sz="1400" b="0" i="0" u="none" strike="noStrike" dirty="0">
                <a:solidFill>
                  <a:srgbClr val="212121"/>
                </a:solidFill>
                <a:effectLst/>
              </a:rPr>
              <a:t>familjecentralsliknande verksamhet enligt den nationella definitionen.</a:t>
            </a: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dirty="0" err="1"/>
              <a:t>Föräldraskapsstödsprogram</a:t>
            </a:r>
            <a:endParaRPr lang="sv-SE" dirty="0"/>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dirty="0"/>
              <a:t>Om ja, vilka?</a:t>
            </a:r>
          </a:p>
          <a:p>
            <a:r>
              <a:rPr lang="sv-SE" sz="1400" b="0" i="1" dirty="0"/>
              <a:t>Sorterade på mest använda</a:t>
            </a:r>
            <a:endParaRPr lang="sv-SE" sz="1200" i="1" dirty="0"/>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42900" indent="-342900">
              <a:buClr>
                <a:schemeClr val="tx1"/>
              </a:buClr>
              <a:buSzPct val="100000"/>
              <a:buFont typeface="+mj-lt"/>
              <a:buAutoNum type="arabicPeriod"/>
            </a:pPr>
            <a:r>
              <a:rPr lang="sv-SE" sz="1600" b="0" dirty="0">
                <a:latin typeface="+mn-lt"/>
              </a:rPr>
              <a:t>ABC 0-2 år och ABC 3-12 år
ABC 3-12 år
ABC 3-13</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dirty="0">
                <a:effectLst/>
                <a:latin typeface="Arial" panose="020B0604020202020204" pitchFamily="34" charset="0"/>
                <a:ea typeface="Calibri" panose="020F0502020204030204" pitchFamily="34" charset="0"/>
                <a:cs typeface="Arial" panose="020B0604020202020204" pitchFamily="34" charset="0"/>
              </a:rPr>
              <a:t>Om ja vid behov, ge exempel </a:t>
            </a:r>
            <a:br>
              <a:rPr lang="sv-SE" dirty="0">
                <a:effectLst/>
                <a:latin typeface="Arial" panose="020B0604020202020204" pitchFamily="34" charset="0"/>
                <a:ea typeface="Calibri" panose="020F0502020204030204" pitchFamily="34" charset="0"/>
                <a:cs typeface="Arial" panose="020B0604020202020204" pitchFamily="34" charset="0"/>
              </a:rPr>
            </a:br>
            <a:endParaRPr lang="sv-SE" dirty="0"/>
          </a:p>
        </p:txBody>
      </p:sp>
      <p:sp>
        <p:nvSpPr>
          <p:cNvPr id="7" name="Fritext">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Uppstår behov är vi flexibla och samverkar för att ta emot familjer på bästa sätt. Ibland kan det vara BVC och pedagoger från öppna förskolan, andra gånger barnmorska och förebyggande socialtjänst.. Allt beror på situation och behov.
Uppmärksammade behov av extra stöd och vid speciella omständigheter</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tema, samtal
Genom information som anslås samt genom tematräffar där vi bjuder in en gäst som föreläser.
Finns med i föräldrautbildning för gravida, finns med som tema på Småbarnsöppet för föräldrar med barn 0-18 månader, finns med i Barnhälsovårdsprogrammet, finns anslag och information i vår gemensamma lokal, samarbete med fler aktörer i närområdet kring en familjekväll med tema Mänskliga rättigheter och Barnkonventionen</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Arbetar ni med att stärka integrationen?</a:t>
            </a:r>
            <a:endParaRPr lang="sv-SE" sz="1600" dirty="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dirty="0"/>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samtal tema
Genom öppna förskolans mötesplats samt genom att erbjuda svenskundervisning med lärare från SFI på en öppen förskola-öppettid per vecka.
Genomsyrar all verksamhet på familjecentralen, med möten mellan barn och föräldrar, samhällsinformation mm</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dirty="0"/>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dirty="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Länkar har tagits fram av </a:t>
            </a:r>
            <a:r>
              <a:rPr lang="sv-SE" sz="1400" dirty="0" err="1"/>
              <a:t>Lysio</a:t>
            </a:r>
            <a:r>
              <a:rPr lang="sv-SE" sz="1400" dirty="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2332855577"/>
              </p:ext>
            </p:extLst>
          </p:nvPr>
        </p:nvGraphicFramePr>
        <p:xfrm>
          <a:off x="489274" y="4215984"/>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a:t>
                      </a:r>
                    </a:p>
                  </a:txBody>
                  <a:tcPr anchor="ctr"/>
                </a:tc>
                <a:tc>
                  <a:txBody>
                    <a:bodyPr/>
                    <a:lstStyle/>
                    <a:p>
                      <a:r>
                        <a:rPr lang="sv-SE" sz="1100" dirty="0"/>
                        <a:t>Antal deltagande</a:t>
                      </a:r>
                    </a:p>
                    <a:p>
                      <a:r>
                        <a:rPr lang="sv-SE" sz="1100" dirty="0"/>
                        <a:t>familjecentraler</a:t>
                      </a:r>
                    </a:p>
                  </a:txBody>
                  <a:tcPr anchor="ctr"/>
                </a:tc>
                <a:extLst>
                  <a:ext uri="{0D108BD9-81ED-4DB2-BD59-A6C34878D82A}">
                    <a16:rowId xmlns:a16="http://schemas.microsoft.com/office/drawing/2014/main" val="2820031394"/>
                  </a:ext>
                </a:extLst>
              </a:tr>
              <a:tr h="475379">
                <a:tc>
                  <a:txBody>
                    <a:bodyPr/>
                    <a:lstStyle/>
                    <a:p>
                      <a:r>
                        <a:rPr lang="sv-SE" sz="1200" dirty="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tc>
                  <a:txBody>
                    <a:bodyPr/>
                    <a:lstStyle/>
                    <a:p>
                      <a:r>
                        <a:rPr lang="sv-SE" sz="1200" dirty="0"/>
                        <a:t>3</a:t>
                      </a:r>
                    </a:p>
                  </a:txBody>
                  <a:tcPr anchor="ctr"/>
                </a:tc>
                <a:tc>
                  <a:txBody>
                    <a:bodyPr/>
                    <a:lstStyle/>
                    <a:p>
                      <a:r>
                        <a:rPr lang="sv-SE" sz="1200" dirty="0"/>
                        <a:t>3</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dirty="0"/>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samverkan med biblioteket, bildstöd, högläsning mm
Sångsamling, sagosamling, Kom i tid-kurs.
Barnbok delas ut till gravida i v 24, fem barnböcker delas ut av BVC under barnets första år, barnböcker finns nära och tillgängliga på Öppna förskolan och lässtimulerande aktiviteter genomförs, bibliotekarie besöker Småbarnsöppet och Språkskolan, logoped finns med i Barnhälsoteamet och gör individuella besök på BVC</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dirty="0"/>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dirty="0"/>
              <a:t>Arbetar ni med att nå de familjer som är svåra att nå?</a:t>
            </a:r>
            <a:endParaRPr lang="sv-SE" sz="1600" dirty="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dirty="0"/>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dirty="0"/>
              <a:t>Om ja, hur? </a:t>
            </a:r>
          </a:p>
          <a:p>
            <a:r>
              <a:rPr lang="sv-SE" b="0" dirty="0"/>
              <a:t> </a:t>
            </a:r>
            <a:endParaRPr lang="sv-SE" sz="1600" dirty="0"/>
          </a:p>
        </p:txBody>
      </p:sp>
      <p:sp>
        <p:nvSpPr>
          <p:cNvPr id="5" name="Fritext">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200" b="0" dirty="0"/>
              <a:t>möta dem i hallen
Samarbete med BVC där BVC strategiskt kan boka in BVC-besök på tider då vi har öppen förskola och försöka motivera till att komma in på öppettiden.
Ringer upprepade gånger, bokar extra besök hos BVC, gör extra hembesök, gör orosanmälan vid behov, försöker motivera föräldrar som är tveksamma vid gemensamma hembesök</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Deltagande familjecentraler</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812635017"/>
              </p:ext>
            </p:extLst>
          </p:nvPr>
        </p:nvGraphicFramePr>
        <p:xfrm>
          <a:off x="489276" y="1118745"/>
          <a:ext cx="2095880" cy="1097280"/>
        </p:xfrm>
        <a:graphic>
          <a:graphicData uri="http://schemas.openxmlformats.org/drawingml/2006/table">
            <a:tbl>
              <a:tblPr firstRow="1" bandRow="1">
                <a:tableStyleId>{5C22544A-7EE6-4342-B048-85BDC9FD1C3A}</a:tableStyleId>
              </a:tblPr>
              <a:tblGrid>
                <a:gridCol w="2095880">
                  <a:extLst>
                    <a:ext uri="{9D8B030D-6E8A-4147-A177-3AD203B41FA5}">
                      <a16:colId xmlns:a16="http://schemas.microsoft.com/office/drawing/2014/main" val="1159429802"/>
                    </a:ext>
                  </a:extLst>
                </a:gridCol>
              </a:tblGrid>
              <a:tr h="210849">
                <a:tc>
                  <a:txBody>
                    <a:bodyPr/>
                    <a:lstStyle/>
                    <a:p>
                      <a:pPr algn="l"/>
                      <a:r>
                        <a:rPr lang="sv-SE" sz="1200"/>
                        <a:t>Familjecentral</a:t>
                      </a:r>
                    </a:p>
                  </a:txBody>
                  <a:tcPr anchor="ctr"/>
                </a:tc>
                <a:extLst>
                  <a:ext uri="{0D108BD9-81ED-4DB2-BD59-A6C34878D82A}">
                    <a16:rowId xmlns:a16="http://schemas.microsoft.com/office/drawing/2014/main" val="2820031394"/>
                  </a:ext>
                </a:extLst>
              </a:tr>
              <a:tr h="223252">
                <a:tc>
                  <a:txBody>
                    <a:bodyPr/>
                    <a:lstStyle/>
                    <a:p>
                      <a:pPr algn="l" fontAlgn="ctr">
                        <a:buNone/>
                      </a:pPr>
                      <a:r>
                        <a:rPr lang="sv-SE" sz="1200" b="0" i="0" u="none" strike="noStrike">
                          <a:solidFill>
                            <a:srgbClr val="000000"/>
                          </a:solidFill>
                          <a:effectLst/>
                          <a:latin typeface="Arial" panose="020B0604020202020204" pitchFamily="34" charset="0"/>
                        </a:rPr>
                        <a:t>Baronbacken</a:t>
                      </a:r>
                    </a:p>
                  </a:txBody>
                  <a:tcPr anchor="ctr"/>
                </a:tc>
                <a:extLst>
                  <a:ext uri="{0D108BD9-81ED-4DB2-BD59-A6C34878D82A}">
                    <a16:rowId xmlns:a16="http://schemas.microsoft.com/office/drawing/2014/main" val="698318234"/>
                  </a:ext>
                </a:extLst>
              </a:tr>
              <a:tr h="223252">
                <a:tc>
                  <a:txBody>
                    <a:bodyPr/>
                    <a:lstStyle/>
                    <a:p>
                      <a:pPr algn="l" fontAlgn="ctr">
                        <a:buNone/>
                      </a:pPr>
                      <a:r>
                        <a:rPr lang="sv-SE" sz="1200" b="0" i="0" u="none" strike="noStrike">
                          <a:solidFill>
                            <a:srgbClr val="000000"/>
                          </a:solidFill>
                          <a:effectLst/>
                          <a:latin typeface="Arial" panose="020B0604020202020204" pitchFamily="34" charset="0"/>
                        </a:rPr>
                        <a:t>Varberga</a:t>
                      </a:r>
                    </a:p>
                  </a:txBody>
                  <a:tcPr anchor="ctr"/>
                </a:tc>
                <a:extLst>
                  <a:ext uri="{0D108BD9-81ED-4DB2-BD59-A6C34878D82A}">
                    <a16:rowId xmlns:a16="http://schemas.microsoft.com/office/drawing/2014/main" val="3530241621"/>
                  </a:ext>
                </a:extLst>
              </a:tr>
              <a:tr h="223252">
                <a:tc>
                  <a:txBody>
                    <a:bodyPr/>
                    <a:lstStyle/>
                    <a:p>
                      <a:pPr algn="l" fontAlgn="ctr">
                        <a:buNone/>
                      </a:pPr>
                      <a:r>
                        <a:rPr lang="sv-SE" sz="1200" b="0" i="0" u="none" strike="noStrike">
                          <a:solidFill>
                            <a:srgbClr val="000000"/>
                          </a:solidFill>
                          <a:effectLst/>
                          <a:latin typeface="Arial" panose="020B0604020202020204" pitchFamily="34" charset="0"/>
                        </a:rPr>
                        <a:t>Östernärke (Odensbacken)</a:t>
                      </a:r>
                    </a:p>
                  </a:txBody>
                  <a:tcPr anchor="ctr"/>
                </a:tc>
                <a:extLst>
                  <a:ext uri="{0D108BD9-81ED-4DB2-BD59-A6C34878D82A}">
                    <a16:rowId xmlns:a16="http://schemas.microsoft.com/office/drawing/2014/main" val="101118057"/>
                  </a:ext>
                </a:extLst>
              </a:tr>
            </a:tbl>
          </a:graphicData>
        </a:graphic>
      </p:graphicFrame>
    </p:spTree>
    <p:extLst>
      <p:ext uri="{BB962C8B-B14F-4D97-AF65-F5344CB8AC3E}">
        <p14:creationId xmlns:p14="http://schemas.microsoft.com/office/powerpoint/2010/main" val="3852546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I Örebro är BMM, BVC, Öppen förskola och Förebyggande socialtjänst samlokaliserade för samtliga deltagande enheter förutom Baronbacken där enbart BVC, Öppen förskola och Förebyggande socialtjänst är samlokaliserade.</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4279469218"/>
              </p:ext>
            </p:extLst>
          </p:nvPr>
        </p:nvGraphicFramePr>
        <p:xfrm>
          <a:off x="477242" y="1376363"/>
          <a:ext cx="9007202"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1">
                  <a:extLst>
                    <a:ext uri="{9D8B030D-6E8A-4147-A177-3AD203B41FA5}">
                      <a16:colId xmlns:a16="http://schemas.microsoft.com/office/drawing/2014/main" val="2021594479"/>
                    </a:ext>
                  </a:extLst>
                </a:gridCol>
                <a:gridCol w="2221201">
                  <a:extLst>
                    <a:ext uri="{9D8B030D-6E8A-4147-A177-3AD203B41FA5}">
                      <a16:colId xmlns:a16="http://schemas.microsoft.com/office/drawing/2014/main" val="1581690952"/>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dirty="0"/>
                        <a:t>171 %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201352939"/>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81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609776163"/>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209 %</a:t>
                      </a:r>
                    </a:p>
                  </a:txBody>
                  <a:tcPr anchor="ctr"/>
                </a:tc>
                <a:tc>
                  <a:txBody>
                    <a:bodyPr/>
                    <a:lstStyle/>
                    <a:p>
                      <a:r>
                        <a:rPr lang="sv-SE" sz="1200" dirty="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3445681837"/>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537</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74</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3901853985"/>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dirty="0"/>
                        <a:t>198 %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152447364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kommunen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18</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636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238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60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E08701-AE68-49D7-85B3-A911AE9FC69F}"/>
</file>

<file path=customXml/itemProps2.xml><?xml version="1.0" encoding="utf-8"?>
<ds:datastoreItem xmlns:ds="http://schemas.openxmlformats.org/officeDocument/2006/customXml" ds:itemID="{E1C26B52-5E9D-443E-9C0D-7E2371B36E3E}">
  <ds:schemaRefs>
    <ds:schemaRef ds:uri="97c4c201-fa17-49dd-9cc8-7201966f69fb"/>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293ca38d-8a01-4d17-99f3-6244240f344d"/>
    <ds:schemaRef ds:uri="http://schemas.microsoft.com/office/2006/metadata/properti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45B70D7-91C5-472E-AE8A-62BC68D718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8436</TotalTime>
  <Words>1562</Words>
  <Application>Microsoft Macintosh PowerPoint</Application>
  <PresentationFormat>A4 (210 x 297 mm)</PresentationFormat>
  <Paragraphs>235</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Deltagande familjecentraler</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70</cp:revision>
  <dcterms:created xsi:type="dcterms:W3CDTF">2023-11-13T16:53:19Z</dcterms:created>
  <dcterms:modified xsi:type="dcterms:W3CDTF">2026-02-23T12:27:23Z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