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9.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0.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2.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9.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1" r:id="rId5"/>
  </p:sldMasterIdLst>
  <p:notesMasterIdLst>
    <p:notesMasterId r:id="rId62"/>
  </p:notesMasterIdLst>
  <p:sldIdLst>
    <p:sldId id="256" r:id="rId6"/>
    <p:sldId id="270" r:id="rId7"/>
    <p:sldId id="272" r:id="rId8"/>
    <p:sldId id="294" r:id="rId9"/>
    <p:sldId id="320" r:id="rId10"/>
    <p:sldId id="311" r:id="rId11"/>
    <p:sldId id="322" r:id="rId12"/>
    <p:sldId id="367" r:id="rId13"/>
    <p:sldId id="368" r:id="rId14"/>
    <p:sldId id="369" r:id="rId15"/>
    <p:sldId id="370" r:id="rId16"/>
    <p:sldId id="371" r:id="rId17"/>
    <p:sldId id="372" r:id="rId18"/>
    <p:sldId id="373" r:id="rId19"/>
    <p:sldId id="374" r:id="rId20"/>
    <p:sldId id="375" r:id="rId21"/>
    <p:sldId id="299" r:id="rId22"/>
    <p:sldId id="300" r:id="rId23"/>
    <p:sldId id="376" r:id="rId24"/>
    <p:sldId id="301" r:id="rId25"/>
    <p:sldId id="302" r:id="rId26"/>
    <p:sldId id="388" r:id="rId27"/>
    <p:sldId id="378" r:id="rId28"/>
    <p:sldId id="313" r:id="rId29"/>
    <p:sldId id="380" r:id="rId30"/>
    <p:sldId id="379" r:id="rId31"/>
    <p:sldId id="303" r:id="rId32"/>
    <p:sldId id="389" r:id="rId33"/>
    <p:sldId id="337" r:id="rId34"/>
    <p:sldId id="304" r:id="rId35"/>
    <p:sldId id="390" r:id="rId36"/>
    <p:sldId id="361" r:id="rId37"/>
    <p:sldId id="305" r:id="rId38"/>
    <p:sldId id="306" r:id="rId39"/>
    <p:sldId id="342" r:id="rId40"/>
    <p:sldId id="343" r:id="rId41"/>
    <p:sldId id="391" r:id="rId42"/>
    <p:sldId id="392" r:id="rId43"/>
    <p:sldId id="344" r:id="rId44"/>
    <p:sldId id="397" r:id="rId45"/>
    <p:sldId id="398" r:id="rId46"/>
    <p:sldId id="310" r:id="rId47"/>
    <p:sldId id="308" r:id="rId48"/>
    <p:sldId id="393" r:id="rId49"/>
    <p:sldId id="399" r:id="rId50"/>
    <p:sldId id="316" r:id="rId51"/>
    <p:sldId id="394" r:id="rId52"/>
    <p:sldId id="400" r:id="rId53"/>
    <p:sldId id="364" r:id="rId54"/>
    <p:sldId id="395" r:id="rId55"/>
    <p:sldId id="401" r:id="rId56"/>
    <p:sldId id="366" r:id="rId57"/>
    <p:sldId id="396" r:id="rId58"/>
    <p:sldId id="275" r:id="rId59"/>
    <p:sldId id="291" r:id="rId60"/>
    <p:sldId id="263" r:id="rId61"/>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30B6F25-6B5A-6F4C-9D4C-57D49984E6D5}">
          <p14:sldIdLst>
            <p14:sldId id="256"/>
          </p14:sldIdLst>
        </p14:section>
        <p14:section name="Bakgrund och genomförande" id="{35EF752E-4FD3-F046-89F9-FAAD6614151C}">
          <p14:sldIdLst>
            <p14:sldId id="270"/>
            <p14:sldId id="272"/>
          </p14:sldIdLst>
        </p14:section>
        <p14:section name="Resultat kvalitetsuppföljning" id="{B7847D57-2D6C-1843-8C96-D0C5AA94F940}">
          <p14:sldIdLst>
            <p14:sldId id="294"/>
            <p14:sldId id="320"/>
            <p14:sldId id="311"/>
            <p14:sldId id="322"/>
            <p14:sldId id="367"/>
            <p14:sldId id="368"/>
            <p14:sldId id="369"/>
            <p14:sldId id="370"/>
            <p14:sldId id="371"/>
            <p14:sldId id="372"/>
            <p14:sldId id="373"/>
            <p14:sldId id="374"/>
            <p14:sldId id="375"/>
            <p14:sldId id="299"/>
            <p14:sldId id="300"/>
            <p14:sldId id="376"/>
            <p14:sldId id="301"/>
            <p14:sldId id="302"/>
            <p14:sldId id="388"/>
            <p14:sldId id="378"/>
            <p14:sldId id="313"/>
            <p14:sldId id="380"/>
            <p14:sldId id="379"/>
            <p14:sldId id="303"/>
            <p14:sldId id="389"/>
            <p14:sldId id="337"/>
            <p14:sldId id="304"/>
            <p14:sldId id="390"/>
            <p14:sldId id="361"/>
            <p14:sldId id="305"/>
            <p14:sldId id="306"/>
            <p14:sldId id="342"/>
            <p14:sldId id="343"/>
            <p14:sldId id="391"/>
            <p14:sldId id="392"/>
            <p14:sldId id="344"/>
            <p14:sldId id="397"/>
            <p14:sldId id="398"/>
            <p14:sldId id="310"/>
            <p14:sldId id="308"/>
            <p14:sldId id="393"/>
            <p14:sldId id="399"/>
            <p14:sldId id="316"/>
            <p14:sldId id="394"/>
            <p14:sldId id="400"/>
            <p14:sldId id="364"/>
            <p14:sldId id="395"/>
            <p14:sldId id="401"/>
            <p14:sldId id="366"/>
            <p14:sldId id="396"/>
          </p14:sldIdLst>
        </p14:section>
        <p14:section name="avslut" id="{83D066F8-97A2-F24D-BA72-3F493910BE4D}">
          <p14:sldIdLst>
            <p14:sldId id="275"/>
            <p14:sldId id="291"/>
            <p14:sldId id="263"/>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C8F"/>
    <a:srgbClr val="F5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50897C-5462-7848-AF5F-764DC578982A}" v="2" dt="2026-02-23T10:41:56.61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10"/>
    <p:restoredTop sz="94658"/>
  </p:normalViewPr>
  <p:slideViewPr>
    <p:cSldViewPr snapToGrid="0">
      <p:cViewPr varScale="1">
        <p:scale>
          <a:sx n="116" d="100"/>
          <a:sy n="116" d="100"/>
        </p:scale>
        <p:origin x="1456" y="176"/>
      </p:cViewPr>
      <p:guideLst>
        <p:guide orient="horz" pos="2160"/>
        <p:guide pos="31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visa Köllerström" userId="327e2fef-7063-4f3a-ba5f-50a5109802fd" providerId="ADAL" clId="{735F9C45-7182-50FB-8B8A-722153B1B8D2}"/>
    <pc:docChg chg="custSel modSld">
      <pc:chgData name="Lovisa Köllerström" userId="327e2fef-7063-4f3a-ba5f-50a5109802fd" providerId="ADAL" clId="{735F9C45-7182-50FB-8B8A-722153B1B8D2}" dt="2026-02-23T10:41:56.613" v="63"/>
      <pc:docMkLst>
        <pc:docMk/>
      </pc:docMkLst>
      <pc:sldChg chg="modSp">
        <pc:chgData name="Lovisa Köllerström" userId="327e2fef-7063-4f3a-ba5f-50a5109802fd" providerId="ADAL" clId="{735F9C45-7182-50FB-8B8A-722153B1B8D2}" dt="2026-02-13T09:15:42.424" v="58"/>
        <pc:sldMkLst>
          <pc:docMk/>
          <pc:sldMk cId="2232714395" sldId="272"/>
        </pc:sldMkLst>
        <pc:graphicFrameChg chg="mod">
          <ac:chgData name="Lovisa Köllerström" userId="327e2fef-7063-4f3a-ba5f-50a5109802fd" providerId="ADAL" clId="{735F9C45-7182-50FB-8B8A-722153B1B8D2}" dt="2026-02-13T09:15:42.424" v="58"/>
          <ac:graphicFrameMkLst>
            <pc:docMk/>
            <pc:sldMk cId="2232714395" sldId="272"/>
            <ac:graphicFrameMk id="2" creationId="{EAFECFE0-4DDA-B877-7E92-5FFF044EB178}"/>
          </ac:graphicFrameMkLst>
        </pc:graphicFrameChg>
      </pc:sldChg>
      <pc:sldChg chg="modSp mod">
        <pc:chgData name="Lovisa Köllerström" userId="327e2fef-7063-4f3a-ba5f-50a5109802fd" providerId="ADAL" clId="{735F9C45-7182-50FB-8B8A-722153B1B8D2}" dt="2026-02-19T08:49:12.248" v="61" actId="13219"/>
        <pc:sldMkLst>
          <pc:docMk/>
          <pc:sldMk cId="3852546003" sldId="320"/>
        </pc:sldMkLst>
        <pc:graphicFrameChg chg="mod modGraphic">
          <ac:chgData name="Lovisa Köllerström" userId="327e2fef-7063-4f3a-ba5f-50a5109802fd" providerId="ADAL" clId="{735F9C45-7182-50FB-8B8A-722153B1B8D2}" dt="2026-02-19T08:49:12.248" v="61" actId="13219"/>
          <ac:graphicFrameMkLst>
            <pc:docMk/>
            <pc:sldMk cId="3852546003" sldId="320"/>
            <ac:graphicFrameMk id="2" creationId="{EAFECFE0-4DDA-B877-7E92-5FFF044EB178}"/>
          </ac:graphicFrameMkLst>
        </pc:graphicFrameChg>
      </pc:sldChg>
      <pc:sldChg chg="mod">
        <pc:chgData name="Lovisa Köllerström" userId="327e2fef-7063-4f3a-ba5f-50a5109802fd" providerId="ADAL" clId="{735F9C45-7182-50FB-8B8A-722153B1B8D2}" dt="2026-02-10T12:56:07.615" v="3" actId="27918"/>
        <pc:sldMkLst>
          <pc:docMk/>
          <pc:sldMk cId="2274656287" sldId="322"/>
        </pc:sldMkLst>
      </pc:sldChg>
      <pc:sldChg chg="modSp mod">
        <pc:chgData name="Lovisa Köllerström" userId="327e2fef-7063-4f3a-ba5f-50a5109802fd" providerId="ADAL" clId="{735F9C45-7182-50FB-8B8A-722153B1B8D2}" dt="2026-02-10T13:09:29.708" v="43" actId="255"/>
        <pc:sldMkLst>
          <pc:docMk/>
          <pc:sldMk cId="3050661844" sldId="367"/>
        </pc:sldMkLst>
        <pc:graphicFrameChg chg="mod">
          <ac:chgData name="Lovisa Köllerström" userId="327e2fef-7063-4f3a-ba5f-50a5109802fd" providerId="ADAL" clId="{735F9C45-7182-50FB-8B8A-722153B1B8D2}" dt="2026-02-10T13:09:29.708" v="43" actId="255"/>
          <ac:graphicFrameMkLst>
            <pc:docMk/>
            <pc:sldMk cId="3050661844" sldId="367"/>
            <ac:graphicFrameMk id="10" creationId="{819DBCCC-F964-63C7-3555-458D2DEED2B2}"/>
          </ac:graphicFrameMkLst>
        </pc:graphicFrameChg>
      </pc:sldChg>
      <pc:sldChg chg="mod">
        <pc:chgData name="Lovisa Köllerström" userId="327e2fef-7063-4f3a-ba5f-50a5109802fd" providerId="ADAL" clId="{735F9C45-7182-50FB-8B8A-722153B1B8D2}" dt="2026-02-10T12:56:49.286" v="9" actId="27918"/>
        <pc:sldMkLst>
          <pc:docMk/>
          <pc:sldMk cId="198059612" sldId="368"/>
        </pc:sldMkLst>
      </pc:sldChg>
      <pc:sldChg chg="addSp delSp modSp mod">
        <pc:chgData name="Lovisa Köllerström" userId="327e2fef-7063-4f3a-ba5f-50a5109802fd" providerId="ADAL" clId="{735F9C45-7182-50FB-8B8A-722153B1B8D2}" dt="2026-02-10T12:57:23.878" v="14" actId="478"/>
        <pc:sldMkLst>
          <pc:docMk/>
          <pc:sldMk cId="1779903796" sldId="369"/>
        </pc:sldMkLst>
      </pc:sldChg>
      <pc:sldChg chg="mod">
        <pc:chgData name="Lovisa Köllerström" userId="327e2fef-7063-4f3a-ba5f-50a5109802fd" providerId="ADAL" clId="{735F9C45-7182-50FB-8B8A-722153B1B8D2}" dt="2026-02-10T12:57:35.606" v="17" actId="27918"/>
        <pc:sldMkLst>
          <pc:docMk/>
          <pc:sldMk cId="833008571" sldId="370"/>
        </pc:sldMkLst>
      </pc:sldChg>
      <pc:sldChg chg="mod">
        <pc:chgData name="Lovisa Köllerström" userId="327e2fef-7063-4f3a-ba5f-50a5109802fd" providerId="ADAL" clId="{735F9C45-7182-50FB-8B8A-722153B1B8D2}" dt="2026-02-10T12:58:05.321" v="20" actId="27918"/>
        <pc:sldMkLst>
          <pc:docMk/>
          <pc:sldMk cId="862338672" sldId="371"/>
        </pc:sldMkLst>
      </pc:sldChg>
      <pc:sldChg chg="mod">
        <pc:chgData name="Lovisa Köllerström" userId="327e2fef-7063-4f3a-ba5f-50a5109802fd" providerId="ADAL" clId="{735F9C45-7182-50FB-8B8A-722153B1B8D2}" dt="2026-02-10T12:58:22.082" v="23" actId="27918"/>
        <pc:sldMkLst>
          <pc:docMk/>
          <pc:sldMk cId="384254818" sldId="372"/>
        </pc:sldMkLst>
      </pc:sldChg>
      <pc:sldChg chg="mod">
        <pc:chgData name="Lovisa Köllerström" userId="327e2fef-7063-4f3a-ba5f-50a5109802fd" providerId="ADAL" clId="{735F9C45-7182-50FB-8B8A-722153B1B8D2}" dt="2026-02-10T12:58:43.338" v="26" actId="27918"/>
        <pc:sldMkLst>
          <pc:docMk/>
          <pc:sldMk cId="3761745708" sldId="373"/>
        </pc:sldMkLst>
      </pc:sldChg>
      <pc:sldChg chg="mod">
        <pc:chgData name="Lovisa Köllerström" userId="327e2fef-7063-4f3a-ba5f-50a5109802fd" providerId="ADAL" clId="{735F9C45-7182-50FB-8B8A-722153B1B8D2}" dt="2026-02-12T09:49:44.876" v="57" actId="27918"/>
        <pc:sldMkLst>
          <pc:docMk/>
          <pc:sldMk cId="3626078516" sldId="374"/>
        </pc:sldMkLst>
      </pc:sldChg>
      <pc:sldChg chg="addSp delSp modSp mod">
        <pc:chgData name="Lovisa Köllerström" userId="327e2fef-7063-4f3a-ba5f-50a5109802fd" providerId="ADAL" clId="{735F9C45-7182-50FB-8B8A-722153B1B8D2}" dt="2026-02-23T10:41:56.613" v="63"/>
        <pc:sldMkLst>
          <pc:docMk/>
          <pc:sldMk cId="17257996" sldId="375"/>
        </pc:sldMkLst>
        <pc:spChg chg="add del mod">
          <ac:chgData name="Lovisa Köllerström" userId="327e2fef-7063-4f3a-ba5f-50a5109802fd" providerId="ADAL" clId="{735F9C45-7182-50FB-8B8A-722153B1B8D2}" dt="2026-02-23T10:41:56.613" v="63"/>
          <ac:spMkLst>
            <pc:docMk/>
            <pc:sldMk cId="17257996" sldId="375"/>
            <ac:spMk id="4" creationId="{88C62475-6B69-92BA-8486-6B029EC873BB}"/>
          </ac:spMkLst>
        </pc:spChg>
        <pc:graphicFrameChg chg="add mod">
          <ac:chgData name="Lovisa Köllerström" userId="327e2fef-7063-4f3a-ba5f-50a5109802fd" providerId="ADAL" clId="{735F9C45-7182-50FB-8B8A-722153B1B8D2}" dt="2026-02-23T10:41:56.613" v="63"/>
          <ac:graphicFrameMkLst>
            <pc:docMk/>
            <pc:sldMk cId="17257996" sldId="375"/>
            <ac:graphicFrameMk id="5" creationId="{9AB16E6B-3460-781D-27B4-0130818B39BE}"/>
          </ac:graphicFrameMkLst>
        </pc:graphicFrameChg>
        <pc:graphicFrameChg chg="del">
          <ac:chgData name="Lovisa Köllerström" userId="327e2fef-7063-4f3a-ba5f-50a5109802fd" providerId="ADAL" clId="{735F9C45-7182-50FB-8B8A-722153B1B8D2}" dt="2026-02-23T10:41:55.507" v="62" actId="478"/>
          <ac:graphicFrameMkLst>
            <pc:docMk/>
            <pc:sldMk cId="17257996" sldId="375"/>
            <ac:graphicFrameMk id="10" creationId="{0D954AE5-5182-652E-9A8B-75A225BEA890}"/>
          </ac:graphicFrameMkLst>
        </pc:graphicFrameChg>
      </pc:sldChg>
      <pc:sldChg chg="mod">
        <pc:chgData name="Lovisa Köllerström" userId="327e2fef-7063-4f3a-ba5f-50a5109802fd" providerId="ADAL" clId="{735F9C45-7182-50FB-8B8A-722153B1B8D2}" dt="2026-02-10T12:59:44.246" v="35" actId="27918"/>
        <pc:sldMkLst>
          <pc:docMk/>
          <pc:sldMk cId="4203593858" sldId="376"/>
        </pc:sldMkLst>
      </pc:sldChg>
      <pc:sldChg chg="mod">
        <pc:chgData name="Lovisa Köllerström" userId="327e2fef-7063-4f3a-ba5f-50a5109802fd" providerId="ADAL" clId="{735F9C45-7182-50FB-8B8A-722153B1B8D2}" dt="2026-02-10T13:00:01.669" v="39" actId="27918"/>
        <pc:sldMkLst>
          <pc:docMk/>
          <pc:sldMk cId="2503462086" sldId="378"/>
        </pc:sldMkLst>
      </pc:sldChg>
      <pc:sldChg chg="mod">
        <pc:chgData name="Lovisa Köllerström" userId="327e2fef-7063-4f3a-ba5f-50a5109802fd" providerId="ADAL" clId="{735F9C45-7182-50FB-8B8A-722153B1B8D2}" dt="2026-02-10T13:00:15.502" v="42" actId="27918"/>
        <pc:sldMkLst>
          <pc:docMk/>
          <pc:sldMk cId="3783808230" sldId="380"/>
        </pc:sldMkLst>
      </pc:sldChg>
      <pc:sldChg chg="modSp">
        <pc:chgData name="Lovisa Köllerström" userId="327e2fef-7063-4f3a-ba5f-50a5109802fd" providerId="ADAL" clId="{735F9C45-7182-50FB-8B8A-722153B1B8D2}" dt="2026-02-12T09:25:06.648" v="44" actId="962"/>
        <pc:sldMkLst>
          <pc:docMk/>
          <pc:sldMk cId="116052065" sldId="388"/>
        </pc:sldMkLst>
        <pc:spChg chg="mod">
          <ac:chgData name="Lovisa Köllerström" userId="327e2fef-7063-4f3a-ba5f-50a5109802fd" providerId="ADAL" clId="{735F9C45-7182-50FB-8B8A-722153B1B8D2}" dt="2026-02-12T09:25:06.648" v="44" actId="962"/>
          <ac:spMkLst>
            <pc:docMk/>
            <pc:sldMk cId="116052065" sldId="388"/>
            <ac:spMk id="2" creationId="{9CB07C3C-658B-3A8C-B6BE-A0579F1D14A4}"/>
          </ac:spMkLst>
        </pc:spChg>
      </pc:sldChg>
      <pc:sldChg chg="modSp">
        <pc:chgData name="Lovisa Köllerström" userId="327e2fef-7063-4f3a-ba5f-50a5109802fd" providerId="ADAL" clId="{735F9C45-7182-50FB-8B8A-722153B1B8D2}" dt="2026-02-12T09:25:17.404" v="45" actId="962"/>
        <pc:sldMkLst>
          <pc:docMk/>
          <pc:sldMk cId="1610708407" sldId="389"/>
        </pc:sldMkLst>
        <pc:spChg chg="mod">
          <ac:chgData name="Lovisa Köllerström" userId="327e2fef-7063-4f3a-ba5f-50a5109802fd" providerId="ADAL" clId="{735F9C45-7182-50FB-8B8A-722153B1B8D2}" dt="2026-02-12T09:25:17.404" v="45" actId="962"/>
          <ac:spMkLst>
            <pc:docMk/>
            <pc:sldMk cId="1610708407" sldId="389"/>
            <ac:spMk id="3" creationId="{BA3B41EF-50A5-0D92-D9D7-D0C263C624F2}"/>
          </ac:spMkLst>
        </pc:spChg>
      </pc:sldChg>
      <pc:sldChg chg="modSp">
        <pc:chgData name="Lovisa Köllerström" userId="327e2fef-7063-4f3a-ba5f-50a5109802fd" providerId="ADAL" clId="{735F9C45-7182-50FB-8B8A-722153B1B8D2}" dt="2026-02-12T09:25:34.011" v="46" actId="962"/>
        <pc:sldMkLst>
          <pc:docMk/>
          <pc:sldMk cId="34845776" sldId="390"/>
        </pc:sldMkLst>
        <pc:spChg chg="mod">
          <ac:chgData name="Lovisa Köllerström" userId="327e2fef-7063-4f3a-ba5f-50a5109802fd" providerId="ADAL" clId="{735F9C45-7182-50FB-8B8A-722153B1B8D2}" dt="2026-02-12T09:25:34.011" v="46" actId="962"/>
          <ac:spMkLst>
            <pc:docMk/>
            <pc:sldMk cId="34845776" sldId="390"/>
            <ac:spMk id="5" creationId="{8D202F4C-A622-98A4-C973-C982C8058D9A}"/>
          </ac:spMkLst>
        </pc:spChg>
      </pc:sldChg>
      <pc:sldChg chg="modSp">
        <pc:chgData name="Lovisa Köllerström" userId="327e2fef-7063-4f3a-ba5f-50a5109802fd" providerId="ADAL" clId="{735F9C45-7182-50FB-8B8A-722153B1B8D2}" dt="2026-02-12T09:25:43.420" v="47" actId="962"/>
        <pc:sldMkLst>
          <pc:docMk/>
          <pc:sldMk cId="1025681809" sldId="391"/>
        </pc:sldMkLst>
        <pc:spChg chg="mod">
          <ac:chgData name="Lovisa Köllerström" userId="327e2fef-7063-4f3a-ba5f-50a5109802fd" providerId="ADAL" clId="{735F9C45-7182-50FB-8B8A-722153B1B8D2}" dt="2026-02-12T09:25:43.420" v="47" actId="962"/>
          <ac:spMkLst>
            <pc:docMk/>
            <pc:sldMk cId="1025681809" sldId="391"/>
            <ac:spMk id="7" creationId="{9B0B9F87-4AFB-F878-3150-E9ADD2B06E15}"/>
          </ac:spMkLst>
        </pc:spChg>
      </pc:sldChg>
      <pc:sldChg chg="modSp">
        <pc:chgData name="Lovisa Köllerström" userId="327e2fef-7063-4f3a-ba5f-50a5109802fd" providerId="ADAL" clId="{735F9C45-7182-50FB-8B8A-722153B1B8D2}" dt="2026-02-12T09:25:49.658" v="48" actId="962"/>
        <pc:sldMkLst>
          <pc:docMk/>
          <pc:sldMk cId="3570243023" sldId="392"/>
        </pc:sldMkLst>
        <pc:spChg chg="mod">
          <ac:chgData name="Lovisa Köllerström" userId="327e2fef-7063-4f3a-ba5f-50a5109802fd" providerId="ADAL" clId="{735F9C45-7182-50FB-8B8A-722153B1B8D2}" dt="2026-02-12T09:25:49.658" v="48" actId="962"/>
          <ac:spMkLst>
            <pc:docMk/>
            <pc:sldMk cId="3570243023" sldId="392"/>
            <ac:spMk id="7" creationId="{CF5F20B2-FB8D-0E50-F2B8-14A1945F44C6}"/>
          </ac:spMkLst>
        </pc:spChg>
      </pc:sldChg>
      <pc:sldChg chg="modSp">
        <pc:chgData name="Lovisa Köllerström" userId="327e2fef-7063-4f3a-ba5f-50a5109802fd" providerId="ADAL" clId="{735F9C45-7182-50FB-8B8A-722153B1B8D2}" dt="2026-02-12T09:26:11.205" v="51" actId="962"/>
        <pc:sldMkLst>
          <pc:docMk/>
          <pc:sldMk cId="3102870499" sldId="393"/>
        </pc:sldMkLst>
        <pc:spChg chg="mod">
          <ac:chgData name="Lovisa Köllerström" userId="327e2fef-7063-4f3a-ba5f-50a5109802fd" providerId="ADAL" clId="{735F9C45-7182-50FB-8B8A-722153B1B8D2}" dt="2026-02-12T09:26:11.205" v="51" actId="962"/>
          <ac:spMkLst>
            <pc:docMk/>
            <pc:sldMk cId="3102870499" sldId="393"/>
            <ac:spMk id="5" creationId="{3985A340-48A9-A631-3386-6FD7B6B072C4}"/>
          </ac:spMkLst>
        </pc:spChg>
      </pc:sldChg>
      <pc:sldChg chg="modSp">
        <pc:chgData name="Lovisa Köllerström" userId="327e2fef-7063-4f3a-ba5f-50a5109802fd" providerId="ADAL" clId="{735F9C45-7182-50FB-8B8A-722153B1B8D2}" dt="2026-02-12T09:26:18.372" v="52" actId="962"/>
        <pc:sldMkLst>
          <pc:docMk/>
          <pc:sldMk cId="2884981626" sldId="394"/>
        </pc:sldMkLst>
        <pc:spChg chg="mod">
          <ac:chgData name="Lovisa Köllerström" userId="327e2fef-7063-4f3a-ba5f-50a5109802fd" providerId="ADAL" clId="{735F9C45-7182-50FB-8B8A-722153B1B8D2}" dt="2026-02-12T09:26:18.372" v="52" actId="962"/>
          <ac:spMkLst>
            <pc:docMk/>
            <pc:sldMk cId="2884981626" sldId="394"/>
            <ac:spMk id="5" creationId="{C52C1CA5-0C23-5357-3A43-E0DD7B30DA7F}"/>
          </ac:spMkLst>
        </pc:spChg>
      </pc:sldChg>
      <pc:sldChg chg="modSp">
        <pc:chgData name="Lovisa Köllerström" userId="327e2fef-7063-4f3a-ba5f-50a5109802fd" providerId="ADAL" clId="{735F9C45-7182-50FB-8B8A-722153B1B8D2}" dt="2026-02-12T09:26:30.017" v="54" actId="962"/>
        <pc:sldMkLst>
          <pc:docMk/>
          <pc:sldMk cId="495405783" sldId="395"/>
        </pc:sldMkLst>
        <pc:spChg chg="mod">
          <ac:chgData name="Lovisa Köllerström" userId="327e2fef-7063-4f3a-ba5f-50a5109802fd" providerId="ADAL" clId="{735F9C45-7182-50FB-8B8A-722153B1B8D2}" dt="2026-02-12T09:26:30.017" v="54" actId="962"/>
          <ac:spMkLst>
            <pc:docMk/>
            <pc:sldMk cId="495405783" sldId="395"/>
            <ac:spMk id="5" creationId="{9D4D77CC-2265-B45F-CE5F-86D491659478}"/>
          </ac:spMkLst>
        </pc:spChg>
      </pc:sldChg>
      <pc:sldChg chg="modSp">
        <pc:chgData name="Lovisa Köllerström" userId="327e2fef-7063-4f3a-ba5f-50a5109802fd" providerId="ADAL" clId="{735F9C45-7182-50FB-8B8A-722153B1B8D2}" dt="2026-02-12T09:26:37.180" v="55" actId="962"/>
        <pc:sldMkLst>
          <pc:docMk/>
          <pc:sldMk cId="2613739876" sldId="396"/>
        </pc:sldMkLst>
        <pc:spChg chg="mod">
          <ac:chgData name="Lovisa Köllerström" userId="327e2fef-7063-4f3a-ba5f-50a5109802fd" providerId="ADAL" clId="{735F9C45-7182-50FB-8B8A-722153B1B8D2}" dt="2026-02-12T09:26:37.180" v="55" actId="962"/>
          <ac:spMkLst>
            <pc:docMk/>
            <pc:sldMk cId="2613739876" sldId="396"/>
            <ac:spMk id="5" creationId="{0C2AF017-FE36-8BD1-D272-00616C6DBE10}"/>
          </ac:spMkLst>
        </pc:spChg>
      </pc:sldChg>
      <pc:sldChg chg="modSp">
        <pc:chgData name="Lovisa Köllerström" userId="327e2fef-7063-4f3a-ba5f-50a5109802fd" providerId="ADAL" clId="{735F9C45-7182-50FB-8B8A-722153B1B8D2}" dt="2026-02-12T09:25:56.794" v="49" actId="962"/>
        <pc:sldMkLst>
          <pc:docMk/>
          <pc:sldMk cId="190581804" sldId="397"/>
        </pc:sldMkLst>
        <pc:spChg chg="mod">
          <ac:chgData name="Lovisa Köllerström" userId="327e2fef-7063-4f3a-ba5f-50a5109802fd" providerId="ADAL" clId="{735F9C45-7182-50FB-8B8A-722153B1B8D2}" dt="2026-02-12T09:25:56.794" v="49" actId="962"/>
          <ac:spMkLst>
            <pc:docMk/>
            <pc:sldMk cId="190581804" sldId="397"/>
            <ac:spMk id="7" creationId="{6DD7DCA6-F9AC-A4C7-7271-595B5AE4369B}"/>
          </ac:spMkLst>
        </pc:spChg>
      </pc:sldChg>
      <pc:sldChg chg="modSp">
        <pc:chgData name="Lovisa Köllerström" userId="327e2fef-7063-4f3a-ba5f-50a5109802fd" providerId="ADAL" clId="{735F9C45-7182-50FB-8B8A-722153B1B8D2}" dt="2026-02-12T09:26:04.243" v="50" actId="962"/>
        <pc:sldMkLst>
          <pc:docMk/>
          <pc:sldMk cId="4144038924" sldId="398"/>
        </pc:sldMkLst>
        <pc:spChg chg="mod">
          <ac:chgData name="Lovisa Köllerström" userId="327e2fef-7063-4f3a-ba5f-50a5109802fd" providerId="ADAL" clId="{735F9C45-7182-50FB-8B8A-722153B1B8D2}" dt="2026-02-12T09:26:04.243" v="50" actId="962"/>
          <ac:spMkLst>
            <pc:docMk/>
            <pc:sldMk cId="4144038924" sldId="398"/>
            <ac:spMk id="7" creationId="{1367D86C-D405-0115-5800-4C8CE015618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kalkylblad.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kalkylblad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kalkylblad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kalkylblad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kalkylblad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kalkylblad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kalkylblad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kalkylblad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kalkylblad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kalkylblad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kalkylblad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kalkylblad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kalkylblad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kalkylblad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kalkylblad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kalkylblad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kalkylblad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kalkylblad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kalkylblad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kalkylblad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kalkylblad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kalkylblad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kalkylblad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kalkylblad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kalkylblad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kalkylblad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kalkylblad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kalkylblad33.xlsx"/><Relationship Id="rId2" Type="http://schemas.microsoft.com/office/2011/relationships/chartColorStyle" Target="colors34.xml"/><Relationship Id="rId1" Type="http://schemas.microsoft.com/office/2011/relationships/chartStyle" Target="style34.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kalkylblad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kalkylblad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kalkylblad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kalkylblad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kalkylblad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kalkylblad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33707009567499E-2"/>
          <c:y val="3.4104452469562237E-2"/>
          <c:w val="0.94107906144678621"/>
          <c:h val="0.58985316469976967"/>
        </c:manualLayout>
      </c:layout>
      <c:barChart>
        <c:barDir val="col"/>
        <c:grouping val="clustered"/>
        <c:varyColors val="0"/>
        <c:ser>
          <c:idx val="0"/>
          <c:order val="0"/>
          <c:tx>
            <c:strRef>
              <c:f>Sheet1!$B$1</c:f>
              <c:strCache>
                <c:ptCount val="1"/>
                <c:pt idx="0">
                  <c:v>[Antal inskrivna barn till och med 31 december 2025] 3. BVCOBS! Är du samordnare tänk på att fördela dina tjänsteprocent mellan din profession och samordnarrollen.</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Sheet1!$A$2:$A$42</c:f>
              <c:strCache>
                <c:ptCount val="41"/>
                <c:pt idx="0">
                  <c:v>Askersunds familjecentral</c:v>
                </c:pt>
                <c:pt idx="1">
                  <c:v>Baronbacken</c:v>
                </c:pt>
                <c:pt idx="2">
                  <c:v>Degerfors familjecentral</c:v>
                </c:pt>
                <c:pt idx="3">
                  <c:v>Hallbergs familjecentral</c:v>
                </c:pt>
                <c:pt idx="4">
                  <c:v>Karlskoga familjecentral</c:v>
                </c:pt>
                <c:pt idx="5">
                  <c:v>Kumla familjecentral</c:v>
                </c:pt>
                <c:pt idx="6">
                  <c:v>Laxå familjecentral</c:v>
                </c:pt>
                <c:pt idx="7">
                  <c:v>Lekebergs familjecentral</c:v>
                </c:pt>
                <c:pt idx="8">
                  <c:v>Lindesbergs familjecentral</c:v>
                </c:pt>
                <c:pt idx="9">
                  <c:v>Varberga</c:v>
                </c:pt>
                <c:pt idx="10">
                  <c:v>Östernärke (Odensbacken)</c:v>
                </c:pt>
              </c:strCache>
            </c:strRef>
          </c:cat>
          <c:val>
            <c:numRef>
              <c:f>Sheet1!$B$2:$B$12</c:f>
              <c:numCache>
                <c:formatCode>General</c:formatCode>
                <c:ptCount val="11"/>
                <c:pt idx="0">
                  <c:v>528</c:v>
                </c:pt>
                <c:pt idx="1">
                  <c:v>519</c:v>
                </c:pt>
                <c:pt idx="2">
                  <c:v>460</c:v>
                </c:pt>
                <c:pt idx="3">
                  <c:v>808</c:v>
                </c:pt>
                <c:pt idx="4">
                  <c:v>1450</c:v>
                </c:pt>
                <c:pt idx="5">
                  <c:v>1491</c:v>
                </c:pt>
                <c:pt idx="6">
                  <c:v>251</c:v>
                </c:pt>
                <c:pt idx="7">
                  <c:v>631</c:v>
                </c:pt>
                <c:pt idx="8">
                  <c:v>917</c:v>
                </c:pt>
                <c:pt idx="9">
                  <c:v>816</c:v>
                </c:pt>
                <c:pt idx="10">
                  <c:v>277</c:v>
                </c:pt>
              </c:numCache>
            </c:numRef>
          </c:val>
          <c:extLst>
            <c:ext xmlns:c16="http://schemas.microsoft.com/office/drawing/2014/chart" uri="{C3380CC4-5D6E-409C-BE32-E72D297353CC}">
              <c16:uniqueId val="{00000000-5DF6-FE4A-9C70-2BBF2102BB4A}"/>
            </c:ext>
          </c:extLst>
        </c:ser>
        <c:dLbls>
          <c:showLegendKey val="0"/>
          <c:showVal val="0"/>
          <c:showCatName val="0"/>
          <c:showSerName val="0"/>
          <c:showPercent val="0"/>
          <c:showBubbleSize val="0"/>
        </c:dLbls>
        <c:gapWidth val="219"/>
        <c:axId val="614548047"/>
        <c:axId val="614538911"/>
      </c:barChart>
      <c:catAx>
        <c:axId val="614548047"/>
        <c:scaling>
          <c:orientation val="minMax"/>
        </c:scaling>
        <c:delete val="0"/>
        <c:axPos val="b"/>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318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614538911"/>
        <c:crosses val="autoZero"/>
        <c:auto val="1"/>
        <c:lblAlgn val="ctr"/>
        <c:lblOffset val="100"/>
        <c:noMultiLvlLbl val="0"/>
      </c:catAx>
      <c:valAx>
        <c:axId val="614538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48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33707009567499E-2"/>
          <c:y val="3.4104452469562237E-2"/>
          <c:w val="0.94107906144678621"/>
          <c:h val="0.58705474891159248"/>
        </c:manualLayout>
      </c:layout>
      <c:barChart>
        <c:barDir val="col"/>
        <c:grouping val="clustered"/>
        <c:varyColors val="0"/>
        <c:ser>
          <c:idx val="0"/>
          <c:order val="0"/>
          <c:tx>
            <c:strRef>
              <c:f>Sheet1!$B$1</c:f>
              <c:strCache>
                <c:ptCount val="1"/>
                <c:pt idx="0">
                  <c:v>Hur många samtal/enskilda besök/månad i genomsnitt hade förebyggande socialtjänst under 2025?</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Sheet1!$A$2:$A$42</c:f>
              <c:strCache>
                <c:ptCount val="41"/>
                <c:pt idx="0">
                  <c:v>Askersunds familjecentral</c:v>
                </c:pt>
                <c:pt idx="1">
                  <c:v>Baronbacken</c:v>
                </c:pt>
                <c:pt idx="2">
                  <c:v>Degerfors familjecentral</c:v>
                </c:pt>
                <c:pt idx="3">
                  <c:v>Hallbergs familjecentral</c:v>
                </c:pt>
                <c:pt idx="4">
                  <c:v>Karlskoga familjecentral</c:v>
                </c:pt>
                <c:pt idx="5">
                  <c:v>Kumla familjecentral</c:v>
                </c:pt>
                <c:pt idx="6">
                  <c:v>Laxå familjecentral</c:v>
                </c:pt>
                <c:pt idx="7">
                  <c:v>Lekebergs familjecentral</c:v>
                </c:pt>
                <c:pt idx="8">
                  <c:v>Lindesbergs familjecentral</c:v>
                </c:pt>
                <c:pt idx="9">
                  <c:v>Varberga</c:v>
                </c:pt>
                <c:pt idx="10">
                  <c:v>Östernärke (Odensbacken)</c:v>
                </c:pt>
              </c:strCache>
            </c:strRef>
          </c:cat>
          <c:val>
            <c:numRef>
              <c:f>Sheet1!$B$2:$B$12</c:f>
              <c:numCache>
                <c:formatCode>General</c:formatCode>
                <c:ptCount val="11"/>
                <c:pt idx="0">
                  <c:v>35</c:v>
                </c:pt>
                <c:pt idx="1">
                  <c:v>25.5</c:v>
                </c:pt>
                <c:pt idx="3">
                  <c:v>21.750853855833185</c:v>
                </c:pt>
                <c:pt idx="4">
                  <c:v>33.333333333333336</c:v>
                </c:pt>
                <c:pt idx="5">
                  <c:v>19</c:v>
                </c:pt>
                <c:pt idx="6">
                  <c:v>33</c:v>
                </c:pt>
                <c:pt idx="7">
                  <c:v>20</c:v>
                </c:pt>
                <c:pt idx="8">
                  <c:v>18.666666666666668</c:v>
                </c:pt>
                <c:pt idx="9">
                  <c:v>16.842105263157894</c:v>
                </c:pt>
                <c:pt idx="10">
                  <c:v>138.75</c:v>
                </c:pt>
              </c:numCache>
            </c:numRef>
          </c:val>
          <c:extLst>
            <c:ext xmlns:c16="http://schemas.microsoft.com/office/drawing/2014/chart" uri="{C3380CC4-5D6E-409C-BE32-E72D297353CC}">
              <c16:uniqueId val="{00000000-A700-0641-B8DB-43FCDD6D4443}"/>
            </c:ext>
          </c:extLst>
        </c:ser>
        <c:dLbls>
          <c:showLegendKey val="0"/>
          <c:showVal val="0"/>
          <c:showCatName val="0"/>
          <c:showSerName val="0"/>
          <c:showPercent val="0"/>
          <c:showBubbleSize val="0"/>
        </c:dLbls>
        <c:gapWidth val="219"/>
        <c:axId val="614548047"/>
        <c:axId val="614538911"/>
      </c:barChart>
      <c:catAx>
        <c:axId val="614548047"/>
        <c:scaling>
          <c:orientation val="minMax"/>
        </c:scaling>
        <c:delete val="0"/>
        <c:axPos val="b"/>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318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614538911"/>
        <c:crosses val="autoZero"/>
        <c:auto val="1"/>
        <c:lblAlgn val="ctr"/>
        <c:lblOffset val="100"/>
        <c:noMultiLvlLbl val="0"/>
      </c:catAx>
      <c:valAx>
        <c:axId val="614538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48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[Förberedelse graviditet] Vad är orsakerna till att familjer söker stöd hos förebyggande socialtjänst? Vilka är dem tre vanligaste orsakerna hos er?</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Stöd i föräldrarollen</c:v>
                </c:pt>
                <c:pt idx="1">
                  <c:v>Relationer i familjen</c:v>
                </c:pt>
                <c:pt idx="2">
                  <c:v>Psykisk ohälsa</c:v>
                </c:pt>
                <c:pt idx="3">
                  <c:v>Krissamtal</c:v>
                </c:pt>
                <c:pt idx="4">
                  <c:v>Ekonomi</c:v>
                </c:pt>
                <c:pt idx="5">
                  <c:v>Samhällsinformation</c:v>
                </c:pt>
                <c:pt idx="6">
                  <c:v>Annat</c:v>
                </c:pt>
                <c:pt idx="7">
                  <c:v>Förberedelse graviditet</c:v>
                </c:pt>
                <c:pt idx="8">
                  <c:v>Migration</c:v>
                </c:pt>
              </c:strCache>
            </c:strRef>
          </c:cat>
          <c:val>
            <c:numRef>
              <c:f>Sheet1!$B$2:$B$10</c:f>
              <c:numCache>
                <c:formatCode>General</c:formatCode>
                <c:ptCount val="9"/>
                <c:pt idx="0">
                  <c:v>1</c:v>
                </c:pt>
                <c:pt idx="1">
                  <c:v>1</c:v>
                </c:pt>
                <c:pt idx="2">
                  <c:v>0.45454545454545447</c:v>
                </c:pt>
                <c:pt idx="3">
                  <c:v>0.27272727272727271</c:v>
                </c:pt>
                <c:pt idx="4">
                  <c:v>9.0909090909090898E-2</c:v>
                </c:pt>
                <c:pt idx="5">
                  <c:v>9.0909090909090898E-2</c:v>
                </c:pt>
                <c:pt idx="6">
                  <c:v>9.0909090909090898E-2</c:v>
                </c:pt>
                <c:pt idx="7">
                  <c:v>0</c:v>
                </c:pt>
                <c:pt idx="8">
                  <c:v>0</c:v>
                </c:pt>
              </c:numCache>
            </c:numRef>
          </c:val>
          <c:extLst>
            <c:ext xmlns:c16="http://schemas.microsoft.com/office/drawing/2014/chart" uri="{C3380CC4-5D6E-409C-BE32-E72D297353CC}">
              <c16:uniqueId val="{00000000-8993-9247-B110-DAFD15CEFA2F}"/>
            </c:ext>
          </c:extLst>
        </c:ser>
        <c:dLbls>
          <c:dLblPos val="outEnd"/>
          <c:showLegendKey val="0"/>
          <c:showVal val="1"/>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7. Vilken verksamhet tillhör samordnaren?</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7A2C-7C43-A721-D3B3016F6AF5}"/>
              </c:ext>
            </c:extLst>
          </c:dPt>
          <c:dPt>
            <c:idx val="1"/>
            <c:invertIfNegative val="0"/>
            <c:bubble3D val="0"/>
            <c:spPr>
              <a:solidFill>
                <a:srgbClr val="9DCC8F"/>
              </a:solidFill>
              <a:ln>
                <a:noFill/>
              </a:ln>
              <a:effectLst/>
            </c:spPr>
            <c:extLst>
              <c:ext xmlns:c16="http://schemas.microsoft.com/office/drawing/2014/chart" uri="{C3380CC4-5D6E-409C-BE32-E72D297353CC}">
                <c16:uniqueId val="{00000003-7A2C-7C43-A721-D3B3016F6AF5}"/>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Öppen förskola</c:v>
                </c:pt>
                <c:pt idx="1">
                  <c:v>Annat</c:v>
                </c:pt>
                <c:pt idx="2">
                  <c:v>Förebyggande socialtjänst</c:v>
                </c:pt>
                <c:pt idx="3">
                  <c:v>BMM</c:v>
                </c:pt>
                <c:pt idx="4">
                  <c:v>BVC</c:v>
                </c:pt>
              </c:strCache>
            </c:strRef>
          </c:cat>
          <c:val>
            <c:numRef>
              <c:f>Sheet1!$B$2:$B$6</c:f>
              <c:numCache>
                <c:formatCode>General</c:formatCode>
                <c:ptCount val="5"/>
                <c:pt idx="0">
                  <c:v>0.45454545454545447</c:v>
                </c:pt>
                <c:pt idx="1">
                  <c:v>0.36363636363636359</c:v>
                </c:pt>
                <c:pt idx="2">
                  <c:v>0.1818181818181818</c:v>
                </c:pt>
                <c:pt idx="3">
                  <c:v>0</c:v>
                </c:pt>
                <c:pt idx="4">
                  <c:v>0</c:v>
                </c:pt>
              </c:numCache>
            </c:numRef>
          </c:val>
          <c:extLst>
            <c:ext xmlns:c16="http://schemas.microsoft.com/office/drawing/2014/chart" uri="{C3380CC4-5D6E-409C-BE32-E72D297353CC}">
              <c16:uniqueId val="{00000004-7A2C-7C43-A721-D3B3016F6AF5}"/>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33707009567499E-2"/>
          <c:y val="3.4104452469562237E-2"/>
          <c:w val="0.94107906144678621"/>
          <c:h val="0.58705474891159248"/>
        </c:manualLayout>
      </c:layout>
      <c:barChart>
        <c:barDir val="col"/>
        <c:grouping val="clustered"/>
        <c:varyColors val="0"/>
        <c:ser>
          <c:idx val="0"/>
          <c:order val="0"/>
          <c:tx>
            <c:strRef>
              <c:f>Sheet1!$B$1</c:f>
              <c:strCache>
                <c:ptCount val="1"/>
                <c:pt idx="0">
                  <c:v>[Tjänstgöringsgrad i procent] 6. SamordnareOBS! Tänk på att fördela din tjänstgöringsgrad mellan din profession och samordnarrollen.</c:v>
                </c:pt>
              </c:strCache>
            </c:strRef>
          </c:tx>
          <c:spPr>
            <a:solidFill>
              <a:schemeClr val="accent1"/>
            </a:solidFill>
            <a:ln>
              <a:noFill/>
            </a:ln>
            <a:effectLst/>
          </c:spPr>
          <c:invertIfNegative val="0"/>
          <c:dLbls>
            <c:numFmt formatCode="#\ ##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Sheet1!$A$2:$A$42</c:f>
              <c:strCache>
                <c:ptCount val="41"/>
                <c:pt idx="0">
                  <c:v>Askersunds familjecentral</c:v>
                </c:pt>
                <c:pt idx="1">
                  <c:v>Baronbacken</c:v>
                </c:pt>
                <c:pt idx="2">
                  <c:v>Degerfors familjecentral</c:v>
                </c:pt>
                <c:pt idx="3">
                  <c:v>Hallbergs familjecentral</c:v>
                </c:pt>
                <c:pt idx="4">
                  <c:v>Karlskoga familjecentral</c:v>
                </c:pt>
                <c:pt idx="5">
                  <c:v>Kumla familjecentral</c:v>
                </c:pt>
                <c:pt idx="6">
                  <c:v>Laxå familjecentral</c:v>
                </c:pt>
                <c:pt idx="7">
                  <c:v>Lekebergs familjecentral</c:v>
                </c:pt>
                <c:pt idx="8">
                  <c:v>Lindesbergs familjecentral</c:v>
                </c:pt>
                <c:pt idx="9">
                  <c:v>Varberga</c:v>
                </c:pt>
                <c:pt idx="10">
                  <c:v>Östernärke (Odensbacken)</c:v>
                </c:pt>
              </c:strCache>
            </c:strRef>
          </c:cat>
          <c:val>
            <c:numRef>
              <c:f>Sheet1!$B$2:$B$12</c:f>
              <c:numCache>
                <c:formatCode>General</c:formatCode>
                <c:ptCount val="11"/>
                <c:pt idx="0">
                  <c:v>10</c:v>
                </c:pt>
                <c:pt idx="1">
                  <c:v>0</c:v>
                </c:pt>
                <c:pt idx="2">
                  <c:v>5</c:v>
                </c:pt>
                <c:pt idx="3">
                  <c:v>25</c:v>
                </c:pt>
                <c:pt idx="4">
                  <c:v>50</c:v>
                </c:pt>
                <c:pt idx="5">
                  <c:v>50</c:v>
                </c:pt>
                <c:pt idx="6">
                  <c:v>20</c:v>
                </c:pt>
                <c:pt idx="7">
                  <c:v>50</c:v>
                </c:pt>
                <c:pt idx="8">
                  <c:v>30</c:v>
                </c:pt>
                <c:pt idx="9">
                  <c:v>0</c:v>
                </c:pt>
                <c:pt idx="10">
                  <c:v>0</c:v>
                </c:pt>
              </c:numCache>
            </c:numRef>
          </c:val>
          <c:extLst>
            <c:ext xmlns:c16="http://schemas.microsoft.com/office/drawing/2014/chart" uri="{C3380CC4-5D6E-409C-BE32-E72D297353CC}">
              <c16:uniqueId val="{00000000-5DF6-FE4A-9C70-2BBF2102BB4A}"/>
            </c:ext>
          </c:extLst>
        </c:ser>
        <c:dLbls>
          <c:showLegendKey val="0"/>
          <c:showVal val="0"/>
          <c:showCatName val="0"/>
          <c:showSerName val="0"/>
          <c:showPercent val="0"/>
          <c:showBubbleSize val="0"/>
        </c:dLbls>
        <c:gapWidth val="219"/>
        <c:axId val="614548047"/>
        <c:axId val="614538911"/>
      </c:barChart>
      <c:catAx>
        <c:axId val="614548047"/>
        <c:scaling>
          <c:orientation val="minMax"/>
        </c:scaling>
        <c:delete val="0"/>
        <c:axPos val="b"/>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318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614538911"/>
        <c:crosses val="autoZero"/>
        <c:auto val="1"/>
        <c:lblAlgn val="ctr"/>
        <c:lblOffset val="100"/>
        <c:noMultiLvlLbl val="0"/>
      </c:catAx>
      <c:valAx>
        <c:axId val="614538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48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11. Förekommer gemensam handledning för hela teamet på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0.27272727272727271</c:v>
                </c:pt>
                <c:pt idx="1">
                  <c:v>0.72727272727272729</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33707009567499E-2"/>
          <c:y val="3.4104452469562237E-2"/>
          <c:w val="0.94107906144678621"/>
          <c:h val="0.58425633312341541"/>
        </c:manualLayout>
      </c:layout>
      <c:barChart>
        <c:barDir val="col"/>
        <c:grouping val="clustered"/>
        <c:varyColors val="0"/>
        <c:ser>
          <c:idx val="0"/>
          <c:order val="0"/>
          <c:tx>
            <c:strRef>
              <c:f>Sheet1!$B$1</c:f>
              <c:strCache>
                <c:ptCount val="1"/>
                <c:pt idx="0">
                  <c:v>12. Hur många timmar/månad har ni haft för gemensamma möten på FC 2025? (ex husmöte, FC-möten eller verksamhetsmöte)</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Sheet1!$A$2:$A$42</c:f>
              <c:strCache>
                <c:ptCount val="41"/>
                <c:pt idx="0">
                  <c:v>Askersunds familjecentral</c:v>
                </c:pt>
                <c:pt idx="1">
                  <c:v>Baronbacken</c:v>
                </c:pt>
                <c:pt idx="2">
                  <c:v>Degerfors familjecentral</c:v>
                </c:pt>
                <c:pt idx="3">
                  <c:v>Hallbergs familjecentral</c:v>
                </c:pt>
                <c:pt idx="4">
                  <c:v>Karlskoga familjecentral</c:v>
                </c:pt>
                <c:pt idx="5">
                  <c:v>Kumla familjecentral</c:v>
                </c:pt>
                <c:pt idx="6">
                  <c:v>Laxå familjecentral</c:v>
                </c:pt>
                <c:pt idx="7">
                  <c:v>Lekebergs familjecentral</c:v>
                </c:pt>
                <c:pt idx="8">
                  <c:v>Lindesbergs familjecentral</c:v>
                </c:pt>
                <c:pt idx="9">
                  <c:v>Varberga</c:v>
                </c:pt>
                <c:pt idx="10">
                  <c:v>Östernärke (Odensbacken)</c:v>
                </c:pt>
              </c:strCache>
            </c:strRef>
          </c:cat>
          <c:val>
            <c:numRef>
              <c:f>Sheet1!$B$2:$B$12</c:f>
              <c:numCache>
                <c:formatCode>General</c:formatCode>
                <c:ptCount val="11"/>
                <c:pt idx="0">
                  <c:v>4</c:v>
                </c:pt>
                <c:pt idx="1">
                  <c:v>1</c:v>
                </c:pt>
                <c:pt idx="2">
                  <c:v>4</c:v>
                </c:pt>
                <c:pt idx="3">
                  <c:v>2</c:v>
                </c:pt>
                <c:pt idx="4">
                  <c:v>2</c:v>
                </c:pt>
                <c:pt idx="5">
                  <c:v>4</c:v>
                </c:pt>
                <c:pt idx="6">
                  <c:v>2</c:v>
                </c:pt>
                <c:pt idx="7">
                  <c:v>4</c:v>
                </c:pt>
                <c:pt idx="8">
                  <c:v>2</c:v>
                </c:pt>
                <c:pt idx="9">
                  <c:v>4</c:v>
                </c:pt>
                <c:pt idx="10">
                  <c:v>12</c:v>
                </c:pt>
              </c:numCache>
            </c:numRef>
          </c:val>
          <c:extLst>
            <c:ext xmlns:c16="http://schemas.microsoft.com/office/drawing/2014/chart" uri="{C3380CC4-5D6E-409C-BE32-E72D297353CC}">
              <c16:uniqueId val="{00000000-5DF6-FE4A-9C70-2BBF2102BB4A}"/>
            </c:ext>
          </c:extLst>
        </c:ser>
        <c:dLbls>
          <c:showLegendKey val="0"/>
          <c:showVal val="0"/>
          <c:showCatName val="0"/>
          <c:showSerName val="0"/>
          <c:showPercent val="0"/>
          <c:showBubbleSize val="0"/>
        </c:dLbls>
        <c:gapWidth val="219"/>
        <c:axId val="614548047"/>
        <c:axId val="614538911"/>
      </c:barChart>
      <c:catAx>
        <c:axId val="614548047"/>
        <c:scaling>
          <c:orientation val="minMax"/>
        </c:scaling>
        <c:delete val="0"/>
        <c:axPos val="b"/>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318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614538911"/>
        <c:crosses val="autoZero"/>
        <c:auto val="1"/>
        <c:lblAlgn val="ctr"/>
        <c:lblOffset val="100"/>
        <c:noMultiLvlLbl val="0"/>
      </c:catAx>
      <c:valAx>
        <c:axId val="614538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48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13. Ges alla medarbetare möjlighet att delta på gemensamma mötena?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8E-4C41-88F0-197D530F5BD7}"/>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C88E-4C41-88F0-197D530F5BD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0.81818181818181823</c:v>
                </c:pt>
                <c:pt idx="1">
                  <c:v>0.1818181818181818</c:v>
                </c:pt>
              </c:numCache>
            </c:numRef>
          </c:val>
          <c:extLst>
            <c:ext xmlns:c16="http://schemas.microsoft.com/office/drawing/2014/chart" uri="{C3380CC4-5D6E-409C-BE32-E72D297353CC}">
              <c16:uniqueId val="{00000004-C88E-4C41-88F0-197D530F5BD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33707009567499E-2"/>
          <c:y val="3.4104452469562237E-2"/>
          <c:w val="0.94107906144678621"/>
          <c:h val="0.58705474891159248"/>
        </c:manualLayout>
      </c:layout>
      <c:barChart>
        <c:barDir val="col"/>
        <c:grouping val="clustered"/>
        <c:varyColors val="0"/>
        <c:ser>
          <c:idx val="0"/>
          <c:order val="0"/>
          <c:tx>
            <c:strRef>
              <c:f>Sheet1!$B$1</c:f>
              <c:strCache>
                <c:ptCount val="1"/>
                <c:pt idx="0">
                  <c:v>14. Hur många timmar/år har ni haft gemensam tid för planerings och verksamhetsdag/ar 2025?</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Sheet1!$A$2:$A$42</c:f>
              <c:strCache>
                <c:ptCount val="41"/>
                <c:pt idx="0">
                  <c:v>Askersunds familjecentral</c:v>
                </c:pt>
                <c:pt idx="1">
                  <c:v>Baronbacken</c:v>
                </c:pt>
                <c:pt idx="2">
                  <c:v>Degerfors familjecentral</c:v>
                </c:pt>
                <c:pt idx="3">
                  <c:v>Hallbergs familjecentral</c:v>
                </c:pt>
                <c:pt idx="4">
                  <c:v>Karlskoga familjecentral</c:v>
                </c:pt>
                <c:pt idx="5">
                  <c:v>Kumla familjecentral</c:v>
                </c:pt>
                <c:pt idx="6">
                  <c:v>Laxå familjecentral</c:v>
                </c:pt>
                <c:pt idx="7">
                  <c:v>Lekebergs familjecentral</c:v>
                </c:pt>
                <c:pt idx="8">
                  <c:v>Lindesbergs familjecentral</c:v>
                </c:pt>
                <c:pt idx="9">
                  <c:v>Varberga</c:v>
                </c:pt>
                <c:pt idx="10">
                  <c:v>Östernärke (Odensbacken)</c:v>
                </c:pt>
              </c:strCache>
            </c:strRef>
          </c:cat>
          <c:val>
            <c:numRef>
              <c:f>Sheet1!$B$2:$B$12</c:f>
              <c:numCache>
                <c:formatCode>General</c:formatCode>
                <c:ptCount val="11"/>
                <c:pt idx="0">
                  <c:v>9</c:v>
                </c:pt>
                <c:pt idx="1">
                  <c:v>10</c:v>
                </c:pt>
                <c:pt idx="2">
                  <c:v>20</c:v>
                </c:pt>
                <c:pt idx="3">
                  <c:v>7</c:v>
                </c:pt>
                <c:pt idx="4">
                  <c:v>8</c:v>
                </c:pt>
                <c:pt idx="5">
                  <c:v>8</c:v>
                </c:pt>
                <c:pt idx="6">
                  <c:v>16</c:v>
                </c:pt>
                <c:pt idx="7">
                  <c:v>5</c:v>
                </c:pt>
                <c:pt idx="8">
                  <c:v>11</c:v>
                </c:pt>
                <c:pt idx="9">
                  <c:v>12</c:v>
                </c:pt>
                <c:pt idx="10">
                  <c:v>4</c:v>
                </c:pt>
              </c:numCache>
            </c:numRef>
          </c:val>
          <c:extLst>
            <c:ext xmlns:c16="http://schemas.microsoft.com/office/drawing/2014/chart" uri="{C3380CC4-5D6E-409C-BE32-E72D297353CC}">
              <c16:uniqueId val="{00000000-5DF6-FE4A-9C70-2BBF2102BB4A}"/>
            </c:ext>
          </c:extLst>
        </c:ser>
        <c:dLbls>
          <c:showLegendKey val="0"/>
          <c:showVal val="0"/>
          <c:showCatName val="0"/>
          <c:showSerName val="0"/>
          <c:showPercent val="0"/>
          <c:showBubbleSize val="0"/>
        </c:dLbls>
        <c:gapWidth val="219"/>
        <c:axId val="614548047"/>
        <c:axId val="614538911"/>
      </c:barChart>
      <c:catAx>
        <c:axId val="614548047"/>
        <c:scaling>
          <c:orientation val="minMax"/>
        </c:scaling>
        <c:delete val="0"/>
        <c:axPos val="b"/>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318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614538911"/>
        <c:crosses val="autoZero"/>
        <c:auto val="1"/>
        <c:lblAlgn val="ctr"/>
        <c:lblOffset val="100"/>
        <c:noMultiLvlLbl val="0"/>
      </c:catAx>
      <c:valAx>
        <c:axId val="614538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48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15. Ges alla medarbetare möjlighet att delta på gemensamma planerings och verksamhetsdag/ar?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AAF-0A42-81E8-EB03C8E410FB}"/>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DAAF-0A42-81E8-EB03C8E410F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0.81818181818181823</c:v>
                </c:pt>
                <c:pt idx="1">
                  <c:v>0.1818181818181818</c:v>
                </c:pt>
              </c:numCache>
            </c:numRef>
          </c:val>
          <c:extLst>
            <c:ext xmlns:c16="http://schemas.microsoft.com/office/drawing/2014/chart" uri="{C3380CC4-5D6E-409C-BE32-E72D297353CC}">
              <c16:uniqueId val="{00000004-DAAF-0A42-81E8-EB03C8E410F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16. Förekommer gemensamma föräldragrupper innan barnet är fött?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0.90909090909090917</c:v>
                </c:pt>
                <c:pt idx="1">
                  <c:v>9.0909090909090898E-2</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33707009567499E-2"/>
          <c:y val="3.4104452469562237E-2"/>
          <c:w val="0.94107906144678621"/>
          <c:h val="0.58705474891159248"/>
        </c:manualLayout>
      </c:layout>
      <c:barChart>
        <c:barDir val="col"/>
        <c:grouping val="clustered"/>
        <c:varyColors val="0"/>
        <c:ser>
          <c:idx val="0"/>
          <c:order val="0"/>
          <c:tx>
            <c:strRef>
              <c:f>Sheet1!$B$1</c:f>
              <c:strCache>
                <c:ptCount val="1"/>
                <c:pt idx="0">
                  <c:v>Antal inskrivna gravida per heltid barnmorska</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Sheet1!$A$2:$A$42</c:f>
              <c:strCache>
                <c:ptCount val="41"/>
                <c:pt idx="0">
                  <c:v>Askersunds familjecentral</c:v>
                </c:pt>
                <c:pt idx="1">
                  <c:v>Baronbacken</c:v>
                </c:pt>
                <c:pt idx="2">
                  <c:v>Degerfors familjecentral</c:v>
                </c:pt>
                <c:pt idx="3">
                  <c:v>Hallbergs familjecentral</c:v>
                </c:pt>
                <c:pt idx="4">
                  <c:v>Karlskoga familjecentral</c:v>
                </c:pt>
                <c:pt idx="5">
                  <c:v>Kumla familjecentral</c:v>
                </c:pt>
                <c:pt idx="6">
                  <c:v>Laxå familjecentral</c:v>
                </c:pt>
                <c:pt idx="7">
                  <c:v>Lekebergs familjecentral</c:v>
                </c:pt>
                <c:pt idx="8">
                  <c:v>Lindesbergs familjecentral</c:v>
                </c:pt>
                <c:pt idx="9">
                  <c:v>Varberga</c:v>
                </c:pt>
                <c:pt idx="10">
                  <c:v>Östernärke (Odensbacken)</c:v>
                </c:pt>
              </c:strCache>
            </c:strRef>
          </c:cat>
          <c:val>
            <c:numRef>
              <c:f>Sheet1!$B$2:$B$12</c:f>
              <c:numCache>
                <c:formatCode>General</c:formatCode>
                <c:ptCount val="11"/>
                <c:pt idx="0">
                  <c:v>39</c:v>
                </c:pt>
                <c:pt idx="2">
                  <c:v>16.111111111111111</c:v>
                </c:pt>
                <c:pt idx="3">
                  <c:v>46.785714285714292</c:v>
                </c:pt>
                <c:pt idx="4">
                  <c:v>22.406015037593985</c:v>
                </c:pt>
                <c:pt idx="5">
                  <c:v>47.021276595744681</c:v>
                </c:pt>
                <c:pt idx="6">
                  <c:v>13.333333333333334</c:v>
                </c:pt>
                <c:pt idx="8">
                  <c:v>83.2</c:v>
                </c:pt>
                <c:pt idx="9">
                  <c:v>47.163120567375891</c:v>
                </c:pt>
                <c:pt idx="10">
                  <c:v>48.333333333333336</c:v>
                </c:pt>
              </c:numCache>
            </c:numRef>
          </c:val>
          <c:extLst>
            <c:ext xmlns:c16="http://schemas.microsoft.com/office/drawing/2014/chart" uri="{C3380CC4-5D6E-409C-BE32-E72D297353CC}">
              <c16:uniqueId val="{00000000-5DF6-FE4A-9C70-2BBF2102BB4A}"/>
            </c:ext>
          </c:extLst>
        </c:ser>
        <c:dLbls>
          <c:showLegendKey val="0"/>
          <c:showVal val="0"/>
          <c:showCatName val="0"/>
          <c:showSerName val="0"/>
          <c:showPercent val="0"/>
          <c:showBubbleSize val="0"/>
        </c:dLbls>
        <c:gapWidth val="219"/>
        <c:axId val="614548047"/>
        <c:axId val="614538911"/>
      </c:barChart>
      <c:catAx>
        <c:axId val="614548047"/>
        <c:scaling>
          <c:orientation val="minMax"/>
        </c:scaling>
        <c:delete val="0"/>
        <c:axPos val="b"/>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318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614538911"/>
        <c:crosses val="autoZero"/>
        <c:auto val="1"/>
        <c:lblAlgn val="ctr"/>
        <c:lblOffset val="100"/>
        <c:noMultiLvlLbl val="0"/>
      </c:catAx>
      <c:valAx>
        <c:axId val="614538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48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Erbjuds alla att delta?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0.3</c:v>
                </c:pt>
                <c:pt idx="1">
                  <c:v>0.7</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av FC verksamheter är delaktiga i föräldragrupperna?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pt idx="0">
                  <c:v>1</c:v>
                </c:pt>
                <c:pt idx="1">
                  <c:v>0.6</c:v>
                </c:pt>
                <c:pt idx="2">
                  <c:v>0.6</c:v>
                </c:pt>
                <c:pt idx="3">
                  <c:v>0.9</c:v>
                </c:pt>
                <c:pt idx="4">
                  <c:v>0</c:v>
                </c:pt>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17. Förekommer gemensamma föräldragrupper efter barnet är fött?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0.54545454545454541</c:v>
                </c:pt>
                <c:pt idx="1">
                  <c:v>0.45454545454545447</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Erbjuds alla att delta?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0.5</c:v>
                </c:pt>
                <c:pt idx="1">
                  <c:v>0.5</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verksamheter är delaktiga i föräldragrupperna?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pt idx="0">
                  <c:v>0.5</c:v>
                </c:pt>
                <c:pt idx="1">
                  <c:v>0.66666666666666663</c:v>
                </c:pt>
                <c:pt idx="2">
                  <c:v>0.5</c:v>
                </c:pt>
                <c:pt idx="3">
                  <c:v>0.83333333333333337</c:v>
                </c:pt>
                <c:pt idx="4">
                  <c:v>0.1666666666666666</c:v>
                </c:pt>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18. Erbjuder/använder ni något universellt föräldraskapsstödsprogram i sin helhet?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19. Har ni några riktade grupper, dvs selektiv eller indikerad nivå såsom riskgrupper eller barn/ föräldrar med specifika behov?</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0.36363636363636359</c:v>
                </c:pt>
                <c:pt idx="1">
                  <c:v>0.63636363636363635</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verksamheter är delaktiga i gruppen eller 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pt idx="0">
                  <c:v>0.5</c:v>
                </c:pt>
                <c:pt idx="1">
                  <c:v>0.25</c:v>
                </c:pt>
                <c:pt idx="2">
                  <c:v>0.5</c:v>
                </c:pt>
                <c:pt idx="3">
                  <c:v>1</c:v>
                </c:pt>
                <c:pt idx="4">
                  <c:v>0.25</c:v>
                </c:pt>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22. Skriver ni gemensam verksamhetsplan årligen för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23. Skriver ni gemensam verksamhetsberättelse årligen för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0.90909090909090917</c:v>
                </c:pt>
                <c:pt idx="1">
                  <c:v>9.0909090909090898E-2</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33707009567499E-2"/>
          <c:y val="3.4104452469562237E-2"/>
          <c:w val="0.94107906144678621"/>
          <c:h val="0.58425633312341541"/>
        </c:manualLayout>
      </c:layout>
      <c:barChart>
        <c:barDir val="col"/>
        <c:grouping val="clustered"/>
        <c:varyColors val="0"/>
        <c:ser>
          <c:idx val="0"/>
          <c:order val="0"/>
          <c:tx>
            <c:strRef>
              <c:f>Sheet1!$B$1</c:f>
              <c:strCache>
                <c:ptCount val="1"/>
                <c:pt idx="0">
                  <c:v>Antal inskrivna/listade barn per heltid BHV-sköterska</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Sheet1!$A$2:$A$42</c:f>
              <c:strCache>
                <c:ptCount val="41"/>
                <c:pt idx="0">
                  <c:v>Askersunds familjecentral</c:v>
                </c:pt>
                <c:pt idx="1">
                  <c:v>Baronbacken</c:v>
                </c:pt>
                <c:pt idx="2">
                  <c:v>Degerfors familjecentral</c:v>
                </c:pt>
                <c:pt idx="3">
                  <c:v>Hallbergs familjecentral</c:v>
                </c:pt>
                <c:pt idx="4">
                  <c:v>Karlskoga familjecentral</c:v>
                </c:pt>
                <c:pt idx="5">
                  <c:v>Kumla familjecentral</c:v>
                </c:pt>
                <c:pt idx="6">
                  <c:v>Laxå familjecentral</c:v>
                </c:pt>
                <c:pt idx="7">
                  <c:v>Lekebergs familjecentral</c:v>
                </c:pt>
                <c:pt idx="8">
                  <c:v>Lindesbergs familjecentral</c:v>
                </c:pt>
                <c:pt idx="9">
                  <c:v>Varberga</c:v>
                </c:pt>
                <c:pt idx="10">
                  <c:v>Östernärke (Odensbacken)</c:v>
                </c:pt>
              </c:strCache>
            </c:strRef>
          </c:cat>
          <c:val>
            <c:numRef>
              <c:f>Sheet1!$B$2:$B$12</c:f>
              <c:numCache>
                <c:formatCode>General</c:formatCode>
                <c:ptCount val="11"/>
                <c:pt idx="0">
                  <c:v>251.42857142857144</c:v>
                </c:pt>
                <c:pt idx="1">
                  <c:v>308.92857142857144</c:v>
                </c:pt>
                <c:pt idx="2">
                  <c:v>255.55555555555557</c:v>
                </c:pt>
                <c:pt idx="3">
                  <c:v>248.61538461538461</c:v>
                </c:pt>
                <c:pt idx="4">
                  <c:v>263.15789473684214</c:v>
                </c:pt>
                <c:pt idx="5">
                  <c:v>291.2109375</c:v>
                </c:pt>
                <c:pt idx="6">
                  <c:v>167.33333333333334</c:v>
                </c:pt>
                <c:pt idx="7">
                  <c:v>332.10526315789474</c:v>
                </c:pt>
                <c:pt idx="8">
                  <c:v>244.53333333333333</c:v>
                </c:pt>
                <c:pt idx="9">
                  <c:v>217.6</c:v>
                </c:pt>
                <c:pt idx="10">
                  <c:v>325.88235294117646</c:v>
                </c:pt>
              </c:numCache>
            </c:numRef>
          </c:val>
          <c:extLst>
            <c:ext xmlns:c16="http://schemas.microsoft.com/office/drawing/2014/chart" uri="{C3380CC4-5D6E-409C-BE32-E72D297353CC}">
              <c16:uniqueId val="{00000000-5DF6-FE4A-9C70-2BBF2102BB4A}"/>
            </c:ext>
          </c:extLst>
        </c:ser>
        <c:dLbls>
          <c:showLegendKey val="0"/>
          <c:showVal val="0"/>
          <c:showCatName val="0"/>
          <c:showSerName val="0"/>
          <c:showPercent val="0"/>
          <c:showBubbleSize val="0"/>
        </c:dLbls>
        <c:gapWidth val="219"/>
        <c:axId val="614548047"/>
        <c:axId val="614538911"/>
      </c:barChart>
      <c:catAx>
        <c:axId val="614548047"/>
        <c:scaling>
          <c:orientation val="minMax"/>
        </c:scaling>
        <c:delete val="0"/>
        <c:axPos val="b"/>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318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614538911"/>
        <c:crosses val="autoZero"/>
        <c:auto val="1"/>
        <c:lblAlgn val="ctr"/>
        <c:lblOffset val="100"/>
        <c:noMultiLvlLbl val="0"/>
      </c:catAx>
      <c:valAx>
        <c:axId val="614538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48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24. Finns det ett aktuellt samverkansavtal/överenskommelser?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DB0-A24D-A61E-D08F9BAD351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4DB0-A24D-A61E-D08F9BAD351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0.81818181818181823</c:v>
                </c:pt>
                <c:pt idx="1">
                  <c:v>0.1818181818181818</c:v>
                </c:pt>
              </c:numCache>
            </c:numRef>
          </c:val>
          <c:extLst>
            <c:ext xmlns:c16="http://schemas.microsoft.com/office/drawing/2014/chart" uri="{C3380CC4-5D6E-409C-BE32-E72D297353CC}">
              <c16:uniqueId val="{00000004-4DB0-A24D-A61E-D08F9BAD351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25. Arbetar ni med att stärka kunskapen till föräldrar och barn om FN:s konvention för barnets rättigheter?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0.90909090909090917</c:v>
                </c:pt>
                <c:pt idx="1">
                  <c:v>9.0909090909090898E-2</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26. Arbetar ni med att stärka integrationen?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27. Arbetar ni med att stärka barns språkutveckling?</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0.90909090909090917</c:v>
                </c:pt>
                <c:pt idx="1">
                  <c:v>9.0909090909090898E-2</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28. Arbetar ni med att nå de familjer som är svåra att nå?</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0.81818181818181823</c:v>
                </c:pt>
                <c:pt idx="1">
                  <c:v>0.1818181818181818</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33707009567499E-2"/>
          <c:y val="3.4104452469562237E-2"/>
          <c:w val="0.94107906144678621"/>
          <c:h val="0.58705474891159248"/>
        </c:manualLayout>
      </c:layout>
      <c:barChart>
        <c:barDir val="col"/>
        <c:grouping val="clustered"/>
        <c:varyColors val="0"/>
        <c:ser>
          <c:idx val="0"/>
          <c:order val="0"/>
          <c:tx>
            <c:strRef>
              <c:f>Sheet1!$B$1</c:f>
              <c:strCache>
                <c:ptCount val="1"/>
                <c:pt idx="0">
                  <c:v>Antal inskrivna/listade barn på BVC per heltid ÖF-pedagog</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Sheet1!$A$2:$A$42</c:f>
              <c:strCache>
                <c:ptCount val="41"/>
                <c:pt idx="0">
                  <c:v>Askersunds familjecentral</c:v>
                </c:pt>
                <c:pt idx="1">
                  <c:v>Baronbacken</c:v>
                </c:pt>
                <c:pt idx="2">
                  <c:v>Degerfors familjecentral</c:v>
                </c:pt>
                <c:pt idx="3">
                  <c:v>Hallbergs familjecentral</c:v>
                </c:pt>
                <c:pt idx="4">
                  <c:v>Karlskoga familjecentral</c:v>
                </c:pt>
                <c:pt idx="5">
                  <c:v>Kumla familjecentral</c:v>
                </c:pt>
                <c:pt idx="6">
                  <c:v>Laxå familjecentral</c:v>
                </c:pt>
                <c:pt idx="7">
                  <c:v>Lekebergs familjecentral</c:v>
                </c:pt>
                <c:pt idx="8">
                  <c:v>Lindesbergs familjecentral</c:v>
                </c:pt>
                <c:pt idx="9">
                  <c:v>Varberga</c:v>
                </c:pt>
                <c:pt idx="10">
                  <c:v>Östernärke (Odensbacken)</c:v>
                </c:pt>
              </c:strCache>
            </c:strRef>
          </c:cat>
          <c:val>
            <c:numRef>
              <c:f>Sheet1!$B$2:$B$12</c:f>
              <c:numCache>
                <c:formatCode>General</c:formatCode>
                <c:ptCount val="11"/>
                <c:pt idx="0">
                  <c:v>528</c:v>
                </c:pt>
                <c:pt idx="1">
                  <c:v>266.15384615384613</c:v>
                </c:pt>
                <c:pt idx="2">
                  <c:v>460</c:v>
                </c:pt>
                <c:pt idx="3">
                  <c:v>808</c:v>
                </c:pt>
                <c:pt idx="4">
                  <c:v>725</c:v>
                </c:pt>
                <c:pt idx="5">
                  <c:v>1491</c:v>
                </c:pt>
                <c:pt idx="6">
                  <c:v>313.75</c:v>
                </c:pt>
                <c:pt idx="7">
                  <c:v>1262</c:v>
                </c:pt>
                <c:pt idx="8">
                  <c:v>1834</c:v>
                </c:pt>
                <c:pt idx="9">
                  <c:v>408</c:v>
                </c:pt>
                <c:pt idx="10">
                  <c:v>138.5</c:v>
                </c:pt>
              </c:numCache>
            </c:numRef>
          </c:val>
          <c:extLst>
            <c:ext xmlns:c16="http://schemas.microsoft.com/office/drawing/2014/chart" uri="{C3380CC4-5D6E-409C-BE32-E72D297353CC}">
              <c16:uniqueId val="{00000000-5DF6-FE4A-9C70-2BBF2102BB4A}"/>
            </c:ext>
          </c:extLst>
        </c:ser>
        <c:dLbls>
          <c:showLegendKey val="0"/>
          <c:showVal val="0"/>
          <c:showCatName val="0"/>
          <c:showSerName val="0"/>
          <c:showPercent val="0"/>
          <c:showBubbleSize val="0"/>
        </c:dLbls>
        <c:gapWidth val="219"/>
        <c:axId val="614548047"/>
        <c:axId val="614538911"/>
      </c:barChart>
      <c:catAx>
        <c:axId val="614548047"/>
        <c:scaling>
          <c:orientation val="minMax"/>
        </c:scaling>
        <c:delete val="0"/>
        <c:axPos val="b"/>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318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614538911"/>
        <c:crosses val="autoZero"/>
        <c:auto val="1"/>
        <c:lblAlgn val="ctr"/>
        <c:lblOffset val="100"/>
        <c:noMultiLvlLbl val="0"/>
      </c:catAx>
      <c:valAx>
        <c:axId val="614538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48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33707009567499E-2"/>
          <c:y val="3.4104452469562237E-2"/>
          <c:w val="0.94107906144678621"/>
          <c:h val="0.58705474891159248"/>
        </c:manualLayout>
      </c:layout>
      <c:barChart>
        <c:barDir val="col"/>
        <c:grouping val="clustered"/>
        <c:varyColors val="0"/>
        <c:ser>
          <c:idx val="0"/>
          <c:order val="0"/>
          <c:tx>
            <c:strRef>
              <c:f>Sheet1!$B$1</c:f>
              <c:strCache>
                <c:ptCount val="1"/>
                <c:pt idx="0">
                  <c:v>[Hur många besökare har öppna förskolan i genomsnitt/månad under 2025? (vuxna och barn tillsammans) ] 4. Öppen förskolaOBS! Är du samordnare tänk på att fördela dina tjänsteprocent mellan din profession och samordnarrollen.</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Sheet1!$A$2:$A$42</c:f>
              <c:strCache>
                <c:ptCount val="41"/>
                <c:pt idx="0">
                  <c:v>Askersunds familjecentral</c:v>
                </c:pt>
                <c:pt idx="1">
                  <c:v>Baronbacken</c:v>
                </c:pt>
                <c:pt idx="2">
                  <c:v>Degerfors familjecentral</c:v>
                </c:pt>
                <c:pt idx="3">
                  <c:v>Hallbergs familjecentral</c:v>
                </c:pt>
                <c:pt idx="4">
                  <c:v>Karlskoga familjecentral</c:v>
                </c:pt>
                <c:pt idx="5">
                  <c:v>Kumla familjecentral</c:v>
                </c:pt>
                <c:pt idx="6">
                  <c:v>Laxå familjecentral</c:v>
                </c:pt>
                <c:pt idx="7">
                  <c:v>Lekebergs familjecentral</c:v>
                </c:pt>
                <c:pt idx="8">
                  <c:v>Lindesbergs familjecentral</c:v>
                </c:pt>
                <c:pt idx="9">
                  <c:v>Varberga</c:v>
                </c:pt>
                <c:pt idx="10">
                  <c:v>Östernärke (Odensbacken)</c:v>
                </c:pt>
              </c:strCache>
            </c:strRef>
          </c:cat>
          <c:val>
            <c:numRef>
              <c:f>Sheet1!$B$2:$B$12</c:f>
              <c:numCache>
                <c:formatCode>General</c:formatCode>
                <c:ptCount val="11"/>
                <c:pt idx="0">
                  <c:v>440</c:v>
                </c:pt>
                <c:pt idx="1">
                  <c:v>684</c:v>
                </c:pt>
                <c:pt idx="2">
                  <c:v>315</c:v>
                </c:pt>
                <c:pt idx="3">
                  <c:v>399</c:v>
                </c:pt>
                <c:pt idx="4">
                  <c:v>376</c:v>
                </c:pt>
                <c:pt idx="5">
                  <c:v>400</c:v>
                </c:pt>
                <c:pt idx="6">
                  <c:v>320</c:v>
                </c:pt>
                <c:pt idx="7">
                  <c:v>281</c:v>
                </c:pt>
                <c:pt idx="8">
                  <c:v>273</c:v>
                </c:pt>
                <c:pt idx="9">
                  <c:v>787</c:v>
                </c:pt>
                <c:pt idx="10">
                  <c:v>437</c:v>
                </c:pt>
              </c:numCache>
            </c:numRef>
          </c:val>
          <c:extLst>
            <c:ext xmlns:c16="http://schemas.microsoft.com/office/drawing/2014/chart" uri="{C3380CC4-5D6E-409C-BE32-E72D297353CC}">
              <c16:uniqueId val="{00000000-5DF6-FE4A-9C70-2BBF2102BB4A}"/>
            </c:ext>
          </c:extLst>
        </c:ser>
        <c:dLbls>
          <c:showLegendKey val="0"/>
          <c:showVal val="0"/>
          <c:showCatName val="0"/>
          <c:showSerName val="0"/>
          <c:showPercent val="0"/>
          <c:showBubbleSize val="0"/>
        </c:dLbls>
        <c:gapWidth val="219"/>
        <c:axId val="614548047"/>
        <c:axId val="614538911"/>
      </c:barChart>
      <c:catAx>
        <c:axId val="614548047"/>
        <c:scaling>
          <c:orientation val="minMax"/>
        </c:scaling>
        <c:delete val="0"/>
        <c:axPos val="b"/>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318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614538911"/>
        <c:crosses val="autoZero"/>
        <c:auto val="1"/>
        <c:lblAlgn val="ctr"/>
        <c:lblOffset val="100"/>
        <c:noMultiLvlLbl val="0"/>
      </c:catAx>
      <c:valAx>
        <c:axId val="614538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48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33707009567499E-2"/>
          <c:y val="0.10406493029741209"/>
          <c:w val="0.94107906144678621"/>
          <c:h val="0.56746583839435272"/>
        </c:manualLayout>
      </c:layout>
      <c:barChart>
        <c:barDir val="col"/>
        <c:grouping val="stacked"/>
        <c:varyColors val="0"/>
        <c:ser>
          <c:idx val="0"/>
          <c:order val="0"/>
          <c:tx>
            <c:strRef>
              <c:f>Sheet1!$B$1</c:f>
              <c:strCache>
                <c:ptCount val="1"/>
                <c:pt idx="0">
                  <c:v>Kvinna</c:v>
                </c:pt>
              </c:strCache>
            </c:strRef>
          </c:tx>
          <c:spPr>
            <a:solidFill>
              <a:schemeClr val="accent1"/>
            </a:solidFill>
            <a:ln>
              <a:noFill/>
            </a:ln>
            <a:effectLst/>
          </c:spPr>
          <c:invertIfNegative val="0"/>
          <c:dLbls>
            <c:numFmt formatCode="[&gt;1]#,##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Sheet1!$A$2:$A$42</c:f>
              <c:strCache>
                <c:ptCount val="41"/>
                <c:pt idx="0">
                  <c:v>Askersunds familjecentral</c:v>
                </c:pt>
                <c:pt idx="1">
                  <c:v>Baronbacken</c:v>
                </c:pt>
                <c:pt idx="2">
                  <c:v>Degerfors familjecentral</c:v>
                </c:pt>
                <c:pt idx="3">
                  <c:v>Hallbergs familjecentral</c:v>
                </c:pt>
                <c:pt idx="4">
                  <c:v>Karlskoga familjecentral</c:v>
                </c:pt>
                <c:pt idx="5">
                  <c:v>Kumla familjecentral</c:v>
                </c:pt>
                <c:pt idx="6">
                  <c:v>Laxå familjecentral</c:v>
                </c:pt>
                <c:pt idx="7">
                  <c:v>Lekebergs familjecentral</c:v>
                </c:pt>
                <c:pt idx="8">
                  <c:v>Lindesbergs familjecentral</c:v>
                </c:pt>
                <c:pt idx="9">
                  <c:v>Varberga</c:v>
                </c:pt>
                <c:pt idx="10">
                  <c:v>Östernärke (Odensbacken)</c:v>
                </c:pt>
              </c:strCache>
            </c:strRef>
          </c:cat>
          <c:val>
            <c:numRef>
              <c:f>Sheet1!$B$2:$B$12</c:f>
              <c:numCache>
                <c:formatCode>General</c:formatCode>
                <c:ptCount val="11"/>
                <c:pt idx="0">
                  <c:v>161</c:v>
                </c:pt>
                <c:pt idx="1">
                  <c:v>241</c:v>
                </c:pt>
                <c:pt idx="2">
                  <c:v>119</c:v>
                </c:pt>
                <c:pt idx="3">
                  <c:v>158</c:v>
                </c:pt>
                <c:pt idx="4">
                  <c:v>79</c:v>
                </c:pt>
                <c:pt idx="5">
                  <c:v>140</c:v>
                </c:pt>
                <c:pt idx="6">
                  <c:v>85</c:v>
                </c:pt>
                <c:pt idx="7">
                  <c:v>1263</c:v>
                </c:pt>
                <c:pt idx="8">
                  <c:v>1308</c:v>
                </c:pt>
                <c:pt idx="9">
                  <c:v>304</c:v>
                </c:pt>
                <c:pt idx="10">
                  <c:v>169</c:v>
                </c:pt>
              </c:numCache>
            </c:numRef>
          </c:val>
          <c:extLst>
            <c:ext xmlns:c16="http://schemas.microsoft.com/office/drawing/2014/chart" uri="{C3380CC4-5D6E-409C-BE32-E72D297353CC}">
              <c16:uniqueId val="{00000000-5DF6-FE4A-9C70-2BBF2102BB4A}"/>
            </c:ext>
          </c:extLst>
        </c:ser>
        <c:ser>
          <c:idx val="1"/>
          <c:order val="1"/>
          <c:tx>
            <c:strRef>
              <c:f>Sheet1!$C$1</c:f>
              <c:strCache>
                <c:ptCount val="1"/>
                <c:pt idx="0">
                  <c:v>Man</c:v>
                </c:pt>
              </c:strCache>
            </c:strRef>
          </c:tx>
          <c:spPr>
            <a:solidFill>
              <a:schemeClr val="accent5"/>
            </a:solidFill>
            <a:ln>
              <a:noFill/>
            </a:ln>
            <a:effectLst/>
          </c:spPr>
          <c:invertIfNegative val="0"/>
          <c:dLbls>
            <c:numFmt formatCode="[&gt;1]#,##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Sheet1!$A$2:$A$42</c:f>
              <c:strCache>
                <c:ptCount val="41"/>
                <c:pt idx="0">
                  <c:v>Askersunds familjecentral</c:v>
                </c:pt>
                <c:pt idx="1">
                  <c:v>Baronbacken</c:v>
                </c:pt>
                <c:pt idx="2">
                  <c:v>Degerfors familjecentral</c:v>
                </c:pt>
                <c:pt idx="3">
                  <c:v>Hallbergs familjecentral</c:v>
                </c:pt>
                <c:pt idx="4">
                  <c:v>Karlskoga familjecentral</c:v>
                </c:pt>
                <c:pt idx="5">
                  <c:v>Kumla familjecentral</c:v>
                </c:pt>
                <c:pt idx="6">
                  <c:v>Laxå familjecentral</c:v>
                </c:pt>
                <c:pt idx="7">
                  <c:v>Lekebergs familjecentral</c:v>
                </c:pt>
                <c:pt idx="8">
                  <c:v>Lindesbergs familjecentral</c:v>
                </c:pt>
                <c:pt idx="9">
                  <c:v>Varberga</c:v>
                </c:pt>
                <c:pt idx="10">
                  <c:v>Östernärke (Odensbacken)</c:v>
                </c:pt>
              </c:strCache>
            </c:strRef>
          </c:cat>
          <c:val>
            <c:numRef>
              <c:f>Sheet1!$C$2:$C$12</c:f>
              <c:numCache>
                <c:formatCode>General</c:formatCode>
                <c:ptCount val="11"/>
                <c:pt idx="0">
                  <c:v>39</c:v>
                </c:pt>
                <c:pt idx="1">
                  <c:v>84</c:v>
                </c:pt>
                <c:pt idx="2">
                  <c:v>31</c:v>
                </c:pt>
                <c:pt idx="3">
                  <c:v>27</c:v>
                </c:pt>
                <c:pt idx="4">
                  <c:v>20</c:v>
                </c:pt>
                <c:pt idx="5">
                  <c:v>33</c:v>
                </c:pt>
                <c:pt idx="6">
                  <c:v>7</c:v>
                </c:pt>
                <c:pt idx="7">
                  <c:v>271</c:v>
                </c:pt>
                <c:pt idx="8">
                  <c:v>212</c:v>
                </c:pt>
                <c:pt idx="9">
                  <c:v>68</c:v>
                </c:pt>
                <c:pt idx="10">
                  <c:v>28</c:v>
                </c:pt>
              </c:numCache>
            </c:numRef>
          </c:val>
          <c:extLst>
            <c:ext xmlns:c16="http://schemas.microsoft.com/office/drawing/2014/chart" uri="{C3380CC4-5D6E-409C-BE32-E72D297353CC}">
              <c16:uniqueId val="{00000000-E0E8-9643-AA2C-47AD09B8B12F}"/>
            </c:ext>
          </c:extLst>
        </c:ser>
        <c:ser>
          <c:idx val="2"/>
          <c:order val="2"/>
          <c:tx>
            <c:strRef>
              <c:f>Sheet1!$D$1</c:f>
              <c:strCache>
                <c:ptCount val="1"/>
                <c:pt idx="0">
                  <c:v>Annan</c:v>
                </c:pt>
              </c:strCache>
            </c:strRef>
          </c:tx>
          <c:spPr>
            <a:solidFill>
              <a:schemeClr val="accent3"/>
            </a:solidFill>
            <a:ln>
              <a:noFill/>
            </a:ln>
            <a:effectLst/>
          </c:spPr>
          <c:invertIfNegative val="0"/>
          <c:dLbls>
            <c:numFmt formatCode="[&gt;1]#,##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Sheet1!$A$2:$A$42</c:f>
              <c:strCache>
                <c:ptCount val="41"/>
                <c:pt idx="0">
                  <c:v>Askersunds familjecentral</c:v>
                </c:pt>
                <c:pt idx="1">
                  <c:v>Baronbacken</c:v>
                </c:pt>
                <c:pt idx="2">
                  <c:v>Degerfors familjecentral</c:v>
                </c:pt>
                <c:pt idx="3">
                  <c:v>Hallbergs familjecentral</c:v>
                </c:pt>
                <c:pt idx="4">
                  <c:v>Karlskoga familjecentral</c:v>
                </c:pt>
                <c:pt idx="5">
                  <c:v>Kumla familjecentral</c:v>
                </c:pt>
                <c:pt idx="6">
                  <c:v>Laxå familjecentral</c:v>
                </c:pt>
                <c:pt idx="7">
                  <c:v>Lekebergs familjecentral</c:v>
                </c:pt>
                <c:pt idx="8">
                  <c:v>Lindesbergs familjecentral</c:v>
                </c:pt>
                <c:pt idx="9">
                  <c:v>Varberga</c:v>
                </c:pt>
                <c:pt idx="10">
                  <c:v>Östernärke (Odensbacken)</c:v>
                </c:pt>
              </c:strCache>
            </c:strRef>
          </c:cat>
          <c:val>
            <c:numRef>
              <c:f>Sheet1!$D$2:$D$12</c:f>
              <c:numCache>
                <c:formatCode>General</c:formatCode>
                <c:ptCount val="11"/>
                <c:pt idx="0">
                  <c:v>0</c:v>
                </c:pt>
                <c:pt idx="1">
                  <c:v>0</c:v>
                </c:pt>
                <c:pt idx="6">
                  <c:v>0</c:v>
                </c:pt>
                <c:pt idx="7">
                  <c:v>1536</c:v>
                </c:pt>
                <c:pt idx="8">
                  <c:v>0</c:v>
                </c:pt>
                <c:pt idx="9">
                  <c:v>17</c:v>
                </c:pt>
                <c:pt idx="10">
                  <c:v>2</c:v>
                </c:pt>
              </c:numCache>
            </c:numRef>
          </c:val>
          <c:extLst>
            <c:ext xmlns:c16="http://schemas.microsoft.com/office/drawing/2014/chart" uri="{C3380CC4-5D6E-409C-BE32-E72D297353CC}">
              <c16:uniqueId val="{00000001-E0E8-9643-AA2C-47AD09B8B12F}"/>
            </c:ext>
          </c:extLst>
        </c:ser>
        <c:dLbls>
          <c:showLegendKey val="0"/>
          <c:showVal val="1"/>
          <c:showCatName val="0"/>
          <c:showSerName val="0"/>
          <c:showPercent val="0"/>
          <c:showBubbleSize val="0"/>
        </c:dLbls>
        <c:gapWidth val="219"/>
        <c:overlap val="100"/>
        <c:axId val="614548047"/>
        <c:axId val="614538911"/>
      </c:barChart>
      <c:catAx>
        <c:axId val="614548047"/>
        <c:scaling>
          <c:orientation val="minMax"/>
        </c:scaling>
        <c:delete val="0"/>
        <c:axPos val="b"/>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318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614538911"/>
        <c:crosses val="autoZero"/>
        <c:auto val="1"/>
        <c:lblAlgn val="ctr"/>
        <c:lblOffset val="100"/>
        <c:noMultiLvlLbl val="0"/>
      </c:catAx>
      <c:valAx>
        <c:axId val="614538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4804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33707009567499E-2"/>
          <c:y val="3.4104452469562237E-2"/>
          <c:w val="0.94107906144678621"/>
          <c:h val="0.58705474891159248"/>
        </c:manualLayout>
      </c:layout>
      <c:barChart>
        <c:barDir val="col"/>
        <c:grouping val="clustered"/>
        <c:varyColors val="0"/>
        <c:ser>
          <c:idx val="0"/>
          <c:order val="0"/>
          <c:tx>
            <c:strRef>
              <c:f>Sheet1!$B$1</c:f>
              <c:strCache>
                <c:ptCount val="1"/>
                <c:pt idx="0">
                  <c:v>[Hur många timmar/vecka har öppna förskolan inkl. för 0–1 åringar? ] 4. Öppen förskolaOBS! Är du samordnare tänk på att fördela dina tjänsteprocent mellan din profession och samordnarrollen.</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Sheet1!$A$2:$A$42</c:f>
              <c:strCache>
                <c:ptCount val="41"/>
                <c:pt idx="0">
                  <c:v>Askersunds familjecentral</c:v>
                </c:pt>
                <c:pt idx="1">
                  <c:v>Baronbacken</c:v>
                </c:pt>
                <c:pt idx="2">
                  <c:v>Degerfors familjecentral</c:v>
                </c:pt>
                <c:pt idx="3">
                  <c:v>Hallbergs familjecentral</c:v>
                </c:pt>
                <c:pt idx="4">
                  <c:v>Karlskoga familjecentral</c:v>
                </c:pt>
                <c:pt idx="5">
                  <c:v>Kumla familjecentral</c:v>
                </c:pt>
                <c:pt idx="6">
                  <c:v>Laxå familjecentral</c:v>
                </c:pt>
                <c:pt idx="7">
                  <c:v>Lekebergs familjecentral</c:v>
                </c:pt>
                <c:pt idx="8">
                  <c:v>Lindesbergs familjecentral</c:v>
                </c:pt>
                <c:pt idx="9">
                  <c:v>Varberga</c:v>
                </c:pt>
                <c:pt idx="10">
                  <c:v>Östernärke (Odensbacken)</c:v>
                </c:pt>
              </c:strCache>
            </c:strRef>
          </c:cat>
          <c:val>
            <c:numRef>
              <c:f>Sheet1!$B$2:$B$12</c:f>
              <c:numCache>
                <c:formatCode>General</c:formatCode>
                <c:ptCount val="11"/>
                <c:pt idx="0">
                  <c:v>11</c:v>
                </c:pt>
                <c:pt idx="1">
                  <c:v>16</c:v>
                </c:pt>
                <c:pt idx="2">
                  <c:v>14</c:v>
                </c:pt>
                <c:pt idx="3">
                  <c:v>16</c:v>
                </c:pt>
                <c:pt idx="4">
                  <c:v>20</c:v>
                </c:pt>
                <c:pt idx="5">
                  <c:v>15</c:v>
                </c:pt>
                <c:pt idx="6">
                  <c:v>8</c:v>
                </c:pt>
                <c:pt idx="7">
                  <c:v>8</c:v>
                </c:pt>
                <c:pt idx="8">
                  <c:v>9</c:v>
                </c:pt>
                <c:pt idx="9">
                  <c:v>18</c:v>
                </c:pt>
                <c:pt idx="10">
                  <c:v>21</c:v>
                </c:pt>
              </c:numCache>
            </c:numRef>
          </c:val>
          <c:extLst>
            <c:ext xmlns:c16="http://schemas.microsoft.com/office/drawing/2014/chart" uri="{C3380CC4-5D6E-409C-BE32-E72D297353CC}">
              <c16:uniqueId val="{00000000-5DF6-FE4A-9C70-2BBF2102BB4A}"/>
            </c:ext>
          </c:extLst>
        </c:ser>
        <c:dLbls>
          <c:showLegendKey val="0"/>
          <c:showVal val="0"/>
          <c:showCatName val="0"/>
          <c:showSerName val="0"/>
          <c:showPercent val="0"/>
          <c:showBubbleSize val="0"/>
        </c:dLbls>
        <c:gapWidth val="219"/>
        <c:axId val="614548047"/>
        <c:axId val="614538911"/>
      </c:barChart>
      <c:catAx>
        <c:axId val="614548047"/>
        <c:scaling>
          <c:orientation val="minMax"/>
        </c:scaling>
        <c:delete val="0"/>
        <c:axPos val="b"/>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318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614538911"/>
        <c:crosses val="autoZero"/>
        <c:auto val="1"/>
        <c:lblAlgn val="ctr"/>
        <c:lblOffset val="100"/>
        <c:noMultiLvlLbl val="0"/>
      </c:catAx>
      <c:valAx>
        <c:axId val="614538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48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33707009567499E-2"/>
          <c:y val="3.4104452469562237E-2"/>
          <c:w val="0.94107906144678621"/>
          <c:h val="0.58705474891159248"/>
        </c:manualLayout>
      </c:layout>
      <c:barChart>
        <c:barDir val="col"/>
        <c:grouping val="clustered"/>
        <c:varyColors val="0"/>
        <c:ser>
          <c:idx val="0"/>
          <c:order val="0"/>
          <c:tx>
            <c:strRef>
              <c:f>Sheet1!$B$1</c:f>
              <c:strCache>
                <c:ptCount val="1"/>
                <c:pt idx="0">
                  <c:v>[Hur många timmar/vecka har ni öppet endast för de yngsta barnen typ 0–1 år/ vecka? ] 4. Öppen förskolaOBS! Är du samordnare tänk på att fördela dina tjänsteprocent mellan din profession och samordnarrollen.</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Sheet1!$A$2:$A$42</c:f>
              <c:strCache>
                <c:ptCount val="41"/>
                <c:pt idx="0">
                  <c:v>Askersunds familjecentral</c:v>
                </c:pt>
                <c:pt idx="1">
                  <c:v>Baronbacken</c:v>
                </c:pt>
                <c:pt idx="2">
                  <c:v>Degerfors familjecentral</c:v>
                </c:pt>
                <c:pt idx="3">
                  <c:v>Hallbergs familjecentral</c:v>
                </c:pt>
                <c:pt idx="4">
                  <c:v>Karlskoga familjecentral</c:v>
                </c:pt>
                <c:pt idx="5">
                  <c:v>Kumla familjecentral</c:v>
                </c:pt>
                <c:pt idx="6">
                  <c:v>Laxå familjecentral</c:v>
                </c:pt>
                <c:pt idx="7">
                  <c:v>Lekebergs familjecentral</c:v>
                </c:pt>
                <c:pt idx="8">
                  <c:v>Lindesbergs familjecentral</c:v>
                </c:pt>
                <c:pt idx="9">
                  <c:v>Varberga</c:v>
                </c:pt>
                <c:pt idx="10">
                  <c:v>Östernärke (Odensbacken)</c:v>
                </c:pt>
              </c:strCache>
            </c:strRef>
          </c:cat>
          <c:val>
            <c:numRef>
              <c:f>Sheet1!$B$2:$B$12</c:f>
              <c:numCache>
                <c:formatCode>General</c:formatCode>
                <c:ptCount val="11"/>
                <c:pt idx="0">
                  <c:v>4.5</c:v>
                </c:pt>
                <c:pt idx="1">
                  <c:v>6</c:v>
                </c:pt>
                <c:pt idx="2">
                  <c:v>6</c:v>
                </c:pt>
                <c:pt idx="3">
                  <c:v>3</c:v>
                </c:pt>
                <c:pt idx="4">
                  <c:v>8</c:v>
                </c:pt>
                <c:pt idx="5">
                  <c:v>2.5</c:v>
                </c:pt>
                <c:pt idx="6">
                  <c:v>3</c:v>
                </c:pt>
                <c:pt idx="7">
                  <c:v>2.5</c:v>
                </c:pt>
                <c:pt idx="8">
                  <c:v>3</c:v>
                </c:pt>
                <c:pt idx="9">
                  <c:v>2</c:v>
                </c:pt>
                <c:pt idx="10">
                  <c:v>3</c:v>
                </c:pt>
              </c:numCache>
            </c:numRef>
          </c:val>
          <c:extLst>
            <c:ext xmlns:c16="http://schemas.microsoft.com/office/drawing/2014/chart" uri="{C3380CC4-5D6E-409C-BE32-E72D297353CC}">
              <c16:uniqueId val="{00000000-5DF6-FE4A-9C70-2BBF2102BB4A}"/>
            </c:ext>
          </c:extLst>
        </c:ser>
        <c:dLbls>
          <c:showLegendKey val="0"/>
          <c:showVal val="0"/>
          <c:showCatName val="0"/>
          <c:showSerName val="0"/>
          <c:showPercent val="0"/>
          <c:showBubbleSize val="0"/>
        </c:dLbls>
        <c:gapWidth val="219"/>
        <c:axId val="614548047"/>
        <c:axId val="614538911"/>
      </c:barChart>
      <c:catAx>
        <c:axId val="614548047"/>
        <c:scaling>
          <c:orientation val="minMax"/>
        </c:scaling>
        <c:delete val="0"/>
        <c:axPos val="b"/>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318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614538911"/>
        <c:crosses val="autoZero"/>
        <c:auto val="1"/>
        <c:lblAlgn val="ctr"/>
        <c:lblOffset val="100"/>
        <c:noMultiLvlLbl val="0"/>
      </c:catAx>
      <c:valAx>
        <c:axId val="614538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48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33707009567499E-2"/>
          <c:y val="3.4104452469562237E-2"/>
          <c:w val="0.94107906144678621"/>
          <c:h val="0.58705474891159248"/>
        </c:manualLayout>
      </c:layout>
      <c:barChart>
        <c:barDir val="col"/>
        <c:grouping val="clustered"/>
        <c:varyColors val="0"/>
        <c:ser>
          <c:idx val="0"/>
          <c:order val="0"/>
          <c:tx>
            <c:strRef>
              <c:f>Sheet1!$B$1</c:f>
              <c:strCache>
                <c:ptCount val="1"/>
                <c:pt idx="0">
                  <c:v>Antal inskrivna barn på bvc per heltid förebyggande soc</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Sheet1!$A$2:$A$42</c:f>
              <c:strCache>
                <c:ptCount val="41"/>
                <c:pt idx="0">
                  <c:v>Askersunds familjecentral</c:v>
                </c:pt>
                <c:pt idx="1">
                  <c:v>Baronbacken</c:v>
                </c:pt>
                <c:pt idx="2">
                  <c:v>Degerfors familjecentral</c:v>
                </c:pt>
                <c:pt idx="3">
                  <c:v>Hallbergs familjecentral</c:v>
                </c:pt>
                <c:pt idx="4">
                  <c:v>Karlskoga familjecentral</c:v>
                </c:pt>
                <c:pt idx="5">
                  <c:v>Kumla familjecentral</c:v>
                </c:pt>
                <c:pt idx="6">
                  <c:v>Laxå familjecentral</c:v>
                </c:pt>
                <c:pt idx="7">
                  <c:v>Lekebergs familjecentral</c:v>
                </c:pt>
                <c:pt idx="8">
                  <c:v>Lindesbergs familjecentral</c:v>
                </c:pt>
                <c:pt idx="9">
                  <c:v>Varberga</c:v>
                </c:pt>
                <c:pt idx="10">
                  <c:v>Östernärke (Odensbacken)</c:v>
                </c:pt>
              </c:strCache>
            </c:strRef>
          </c:cat>
          <c:val>
            <c:numRef>
              <c:f>Sheet1!$B$2:$B$12</c:f>
              <c:numCache>
                <c:formatCode>General</c:formatCode>
                <c:ptCount val="11"/>
                <c:pt idx="0">
                  <c:v>528</c:v>
                </c:pt>
                <c:pt idx="1">
                  <c:v>259.5</c:v>
                </c:pt>
                <c:pt idx="2">
                  <c:v>920</c:v>
                </c:pt>
                <c:pt idx="3">
                  <c:v>145.24537120258853</c:v>
                </c:pt>
                <c:pt idx="4">
                  <c:v>483.33333333333331</c:v>
                </c:pt>
                <c:pt idx="5">
                  <c:v>1491</c:v>
                </c:pt>
                <c:pt idx="6">
                  <c:v>251</c:v>
                </c:pt>
                <c:pt idx="7">
                  <c:v>1262</c:v>
                </c:pt>
                <c:pt idx="8">
                  <c:v>611.33333333333337</c:v>
                </c:pt>
                <c:pt idx="9">
                  <c:v>429.47368421052641</c:v>
                </c:pt>
                <c:pt idx="10">
                  <c:v>346.25</c:v>
                </c:pt>
              </c:numCache>
            </c:numRef>
          </c:val>
          <c:extLst>
            <c:ext xmlns:c16="http://schemas.microsoft.com/office/drawing/2014/chart" uri="{C3380CC4-5D6E-409C-BE32-E72D297353CC}">
              <c16:uniqueId val="{00000000-5DF6-FE4A-9C70-2BBF2102BB4A}"/>
            </c:ext>
          </c:extLst>
        </c:ser>
        <c:dLbls>
          <c:showLegendKey val="0"/>
          <c:showVal val="0"/>
          <c:showCatName val="0"/>
          <c:showSerName val="0"/>
          <c:showPercent val="0"/>
          <c:showBubbleSize val="0"/>
        </c:dLbls>
        <c:gapWidth val="219"/>
        <c:axId val="614548047"/>
        <c:axId val="614538911"/>
      </c:barChart>
      <c:catAx>
        <c:axId val="614548047"/>
        <c:scaling>
          <c:orientation val="minMax"/>
        </c:scaling>
        <c:delete val="0"/>
        <c:axPos val="b"/>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318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614538911"/>
        <c:crosses val="autoZero"/>
        <c:auto val="1"/>
        <c:lblAlgn val="ctr"/>
        <c:lblOffset val="100"/>
        <c:noMultiLvlLbl val="0"/>
      </c:catAx>
      <c:valAx>
        <c:axId val="614538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48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AE76F-0769-4A4C-A258-7A612D127327}" type="datetimeFigureOut">
              <a:rPr lang="sv-SE" smtClean="0"/>
              <a:t>2026-02-23</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0A8A9-562A-0545-A15D-48B02F86DA8B}" type="slidenum">
              <a:rPr lang="sv-SE" smtClean="0"/>
              <a:t>‹#›</a:t>
            </a:fld>
            <a:endParaRPr lang="sv-SE"/>
          </a:p>
        </p:txBody>
      </p:sp>
    </p:spTree>
    <p:extLst>
      <p:ext uri="{BB962C8B-B14F-4D97-AF65-F5344CB8AC3E}">
        <p14:creationId xmlns:p14="http://schemas.microsoft.com/office/powerpoint/2010/main" val="68232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5</a:t>
            </a:fld>
            <a:endParaRPr lang="sv-SE"/>
          </a:p>
        </p:txBody>
      </p:sp>
    </p:spTree>
    <p:extLst>
      <p:ext uri="{BB962C8B-B14F-4D97-AF65-F5344CB8AC3E}">
        <p14:creationId xmlns:p14="http://schemas.microsoft.com/office/powerpoint/2010/main" val="4202512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865E9-4B78-B428-8C70-1369E34262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CAA76A-FD51-AC43-11DD-11542147F3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46EA59-C1EF-AFC3-F25E-2E982D6B2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C4E792-7C4A-31E9-7D59-B40BA25CBB3A}"/>
              </a:ext>
            </a:extLst>
          </p:cNvPr>
          <p:cNvSpPr>
            <a:spLocks noGrp="1"/>
          </p:cNvSpPr>
          <p:nvPr>
            <p:ph type="sldNum" sz="quarter" idx="5"/>
          </p:nvPr>
        </p:nvSpPr>
        <p:spPr/>
        <p:txBody>
          <a:bodyPr/>
          <a:lstStyle/>
          <a:p>
            <a:fld id="{9660A8A9-562A-0545-A15D-48B02F86DA8B}" type="slidenum">
              <a:rPr lang="sv-SE" smtClean="0"/>
              <a:t>14</a:t>
            </a:fld>
            <a:endParaRPr lang="sv-SE"/>
          </a:p>
        </p:txBody>
      </p:sp>
    </p:spTree>
    <p:extLst>
      <p:ext uri="{BB962C8B-B14F-4D97-AF65-F5344CB8AC3E}">
        <p14:creationId xmlns:p14="http://schemas.microsoft.com/office/powerpoint/2010/main" val="2644839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98DA0-9C8C-80A7-3D9C-8F6DEB8CD5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8A8128-70C2-A128-0408-1550CD1004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6A2174-C5CE-E88D-F190-4612D64AD1A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C0C1E0D-FDB0-4E6A-2BFB-910B3C9E7C0D}"/>
              </a:ext>
            </a:extLst>
          </p:cNvPr>
          <p:cNvSpPr>
            <a:spLocks noGrp="1"/>
          </p:cNvSpPr>
          <p:nvPr>
            <p:ph type="sldNum" sz="quarter" idx="5"/>
          </p:nvPr>
        </p:nvSpPr>
        <p:spPr/>
        <p:txBody>
          <a:bodyPr/>
          <a:lstStyle/>
          <a:p>
            <a:fld id="{9660A8A9-562A-0545-A15D-48B02F86DA8B}" type="slidenum">
              <a:rPr lang="sv-SE" smtClean="0"/>
              <a:t>15</a:t>
            </a:fld>
            <a:endParaRPr lang="sv-SE"/>
          </a:p>
        </p:txBody>
      </p:sp>
    </p:spTree>
    <p:extLst>
      <p:ext uri="{BB962C8B-B14F-4D97-AF65-F5344CB8AC3E}">
        <p14:creationId xmlns:p14="http://schemas.microsoft.com/office/powerpoint/2010/main" val="3837883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5A100-E183-D823-647B-414A986213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F0D88F-ECB0-758B-DFFD-807D87D0BC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3E1907-859D-A0C9-2980-229F93681C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91BA48C-820D-24EB-15BB-9D942EF723E3}"/>
              </a:ext>
            </a:extLst>
          </p:cNvPr>
          <p:cNvSpPr>
            <a:spLocks noGrp="1"/>
          </p:cNvSpPr>
          <p:nvPr>
            <p:ph type="sldNum" sz="quarter" idx="5"/>
          </p:nvPr>
        </p:nvSpPr>
        <p:spPr/>
        <p:txBody>
          <a:bodyPr/>
          <a:lstStyle/>
          <a:p>
            <a:fld id="{9660A8A9-562A-0545-A15D-48B02F86DA8B}" type="slidenum">
              <a:rPr lang="sv-SE" smtClean="0"/>
              <a:t>16</a:t>
            </a:fld>
            <a:endParaRPr lang="sv-SE"/>
          </a:p>
        </p:txBody>
      </p:sp>
    </p:spTree>
    <p:extLst>
      <p:ext uri="{BB962C8B-B14F-4D97-AF65-F5344CB8AC3E}">
        <p14:creationId xmlns:p14="http://schemas.microsoft.com/office/powerpoint/2010/main" val="1991488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17</a:t>
            </a:fld>
            <a:endParaRPr lang="sv-SE"/>
          </a:p>
        </p:txBody>
      </p:sp>
    </p:spTree>
    <p:extLst>
      <p:ext uri="{BB962C8B-B14F-4D97-AF65-F5344CB8AC3E}">
        <p14:creationId xmlns:p14="http://schemas.microsoft.com/office/powerpoint/2010/main" val="18727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18</a:t>
            </a:fld>
            <a:endParaRPr lang="sv-SE"/>
          </a:p>
        </p:txBody>
      </p:sp>
    </p:spTree>
    <p:extLst>
      <p:ext uri="{BB962C8B-B14F-4D97-AF65-F5344CB8AC3E}">
        <p14:creationId xmlns:p14="http://schemas.microsoft.com/office/powerpoint/2010/main" val="2038921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E8CD6-3C0E-238E-5356-118C6639B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33B8A3-B754-B276-3C5E-1529412D54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6760EC-2A2A-51C7-5786-D77D40C5C7D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AA8948-D876-BE83-A70C-7BC0675BD3D0}"/>
              </a:ext>
            </a:extLst>
          </p:cNvPr>
          <p:cNvSpPr>
            <a:spLocks noGrp="1"/>
          </p:cNvSpPr>
          <p:nvPr>
            <p:ph type="sldNum" sz="quarter" idx="5"/>
          </p:nvPr>
        </p:nvSpPr>
        <p:spPr/>
        <p:txBody>
          <a:bodyPr/>
          <a:lstStyle/>
          <a:p>
            <a:fld id="{9660A8A9-562A-0545-A15D-48B02F86DA8B}" type="slidenum">
              <a:rPr lang="sv-SE" smtClean="0"/>
              <a:t>19</a:t>
            </a:fld>
            <a:endParaRPr lang="sv-SE"/>
          </a:p>
        </p:txBody>
      </p:sp>
    </p:spTree>
    <p:extLst>
      <p:ext uri="{BB962C8B-B14F-4D97-AF65-F5344CB8AC3E}">
        <p14:creationId xmlns:p14="http://schemas.microsoft.com/office/powerpoint/2010/main" val="3826718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20</a:t>
            </a:fld>
            <a:endParaRPr lang="sv-SE"/>
          </a:p>
        </p:txBody>
      </p:sp>
    </p:spTree>
    <p:extLst>
      <p:ext uri="{BB962C8B-B14F-4D97-AF65-F5344CB8AC3E}">
        <p14:creationId xmlns:p14="http://schemas.microsoft.com/office/powerpoint/2010/main" val="2797716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21</a:t>
            </a:fld>
            <a:endParaRPr lang="sv-SE"/>
          </a:p>
        </p:txBody>
      </p:sp>
    </p:spTree>
    <p:extLst>
      <p:ext uri="{BB962C8B-B14F-4D97-AF65-F5344CB8AC3E}">
        <p14:creationId xmlns:p14="http://schemas.microsoft.com/office/powerpoint/2010/main" val="479679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EA05A-8A2D-76AA-6F03-99148DE012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7CFF0D-C6EA-E2E3-01C7-35FCCA1B55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8D52CA-F608-3749-F9A0-EC83474F36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27706C0-769E-2CFA-9AFE-FF720B09F3CB}"/>
              </a:ext>
            </a:extLst>
          </p:cNvPr>
          <p:cNvSpPr>
            <a:spLocks noGrp="1"/>
          </p:cNvSpPr>
          <p:nvPr>
            <p:ph type="sldNum" sz="quarter" idx="5"/>
          </p:nvPr>
        </p:nvSpPr>
        <p:spPr/>
        <p:txBody>
          <a:bodyPr/>
          <a:lstStyle/>
          <a:p>
            <a:fld id="{9660A8A9-562A-0545-A15D-48B02F86DA8B}" type="slidenum">
              <a:rPr lang="sv-SE" smtClean="0"/>
              <a:t>23</a:t>
            </a:fld>
            <a:endParaRPr lang="sv-SE"/>
          </a:p>
        </p:txBody>
      </p:sp>
    </p:spTree>
    <p:extLst>
      <p:ext uri="{BB962C8B-B14F-4D97-AF65-F5344CB8AC3E}">
        <p14:creationId xmlns:p14="http://schemas.microsoft.com/office/powerpoint/2010/main" val="875253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172A5-58D7-3EB2-2EA5-BDACBD1F98E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E6381D6-5C0F-456D-A0AF-29BC8AEC5FC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5E2D550-3694-4C1A-27D9-09E19125EAFA}"/>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CFAA3AFD-6CEF-AB80-E714-A230643F0C33}"/>
              </a:ext>
            </a:extLst>
          </p:cNvPr>
          <p:cNvSpPr>
            <a:spLocks noGrp="1"/>
          </p:cNvSpPr>
          <p:nvPr>
            <p:ph type="sldNum" sz="quarter" idx="5"/>
          </p:nvPr>
        </p:nvSpPr>
        <p:spPr/>
        <p:txBody>
          <a:bodyPr/>
          <a:lstStyle/>
          <a:p>
            <a:fld id="{9660A8A9-562A-0545-A15D-48B02F86DA8B}" type="slidenum">
              <a:rPr lang="sv-SE" smtClean="0"/>
              <a:t>24</a:t>
            </a:fld>
            <a:endParaRPr lang="sv-SE"/>
          </a:p>
        </p:txBody>
      </p:sp>
    </p:spTree>
    <p:extLst>
      <p:ext uri="{BB962C8B-B14F-4D97-AF65-F5344CB8AC3E}">
        <p14:creationId xmlns:p14="http://schemas.microsoft.com/office/powerpoint/2010/main" val="309169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6</a:t>
            </a:fld>
            <a:endParaRPr lang="sv-SE"/>
          </a:p>
        </p:txBody>
      </p:sp>
    </p:spTree>
    <p:extLst>
      <p:ext uri="{BB962C8B-B14F-4D97-AF65-F5344CB8AC3E}">
        <p14:creationId xmlns:p14="http://schemas.microsoft.com/office/powerpoint/2010/main" val="1588008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DC829-3922-7B9A-D3EE-259224F57E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7B3559-5364-5850-8F56-C628B84845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A2B218-E2FC-3EB8-6972-08B86D0CC7B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41E6073-05FA-8415-99E6-6B72D3D1FF2A}"/>
              </a:ext>
            </a:extLst>
          </p:cNvPr>
          <p:cNvSpPr>
            <a:spLocks noGrp="1"/>
          </p:cNvSpPr>
          <p:nvPr>
            <p:ph type="sldNum" sz="quarter" idx="5"/>
          </p:nvPr>
        </p:nvSpPr>
        <p:spPr/>
        <p:txBody>
          <a:bodyPr/>
          <a:lstStyle/>
          <a:p>
            <a:fld id="{9660A8A9-562A-0545-A15D-48B02F86DA8B}" type="slidenum">
              <a:rPr lang="sv-SE" smtClean="0"/>
              <a:t>25</a:t>
            </a:fld>
            <a:endParaRPr lang="sv-SE"/>
          </a:p>
        </p:txBody>
      </p:sp>
    </p:spTree>
    <p:extLst>
      <p:ext uri="{BB962C8B-B14F-4D97-AF65-F5344CB8AC3E}">
        <p14:creationId xmlns:p14="http://schemas.microsoft.com/office/powerpoint/2010/main" val="3810346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AE9A2-6F17-9820-F5CE-8F6CC1FDE16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74B07CB-9774-50E8-BD89-25D1E474C6A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A28E285-B5A6-13F5-3CD2-E54A34609F9E}"/>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627D13E5-D984-CAA8-B63B-2FD5332796BA}"/>
              </a:ext>
            </a:extLst>
          </p:cNvPr>
          <p:cNvSpPr>
            <a:spLocks noGrp="1"/>
          </p:cNvSpPr>
          <p:nvPr>
            <p:ph type="sldNum" sz="quarter" idx="5"/>
          </p:nvPr>
        </p:nvSpPr>
        <p:spPr/>
        <p:txBody>
          <a:bodyPr/>
          <a:lstStyle/>
          <a:p>
            <a:fld id="{9660A8A9-562A-0545-A15D-48B02F86DA8B}" type="slidenum">
              <a:rPr lang="sv-SE" smtClean="0"/>
              <a:t>26</a:t>
            </a:fld>
            <a:endParaRPr lang="sv-SE"/>
          </a:p>
        </p:txBody>
      </p:sp>
    </p:spTree>
    <p:extLst>
      <p:ext uri="{BB962C8B-B14F-4D97-AF65-F5344CB8AC3E}">
        <p14:creationId xmlns:p14="http://schemas.microsoft.com/office/powerpoint/2010/main" val="1618031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27</a:t>
            </a:fld>
            <a:endParaRPr lang="sv-SE"/>
          </a:p>
        </p:txBody>
      </p:sp>
    </p:spTree>
    <p:extLst>
      <p:ext uri="{BB962C8B-B14F-4D97-AF65-F5344CB8AC3E}">
        <p14:creationId xmlns:p14="http://schemas.microsoft.com/office/powerpoint/2010/main" val="1143995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76019-4203-3F71-ADA7-4A64B8EDA98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E69D376-0123-E4FC-6056-F440719A494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628A43E-3266-B618-AC35-43E22B57187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3C21242A-3F05-5D19-3858-1BECB0C75741}"/>
              </a:ext>
            </a:extLst>
          </p:cNvPr>
          <p:cNvSpPr>
            <a:spLocks noGrp="1"/>
          </p:cNvSpPr>
          <p:nvPr>
            <p:ph type="sldNum" sz="quarter" idx="5"/>
          </p:nvPr>
        </p:nvSpPr>
        <p:spPr/>
        <p:txBody>
          <a:bodyPr/>
          <a:lstStyle/>
          <a:p>
            <a:fld id="{9660A8A9-562A-0545-A15D-48B02F86DA8B}" type="slidenum">
              <a:rPr lang="sv-SE" smtClean="0"/>
              <a:t>28</a:t>
            </a:fld>
            <a:endParaRPr lang="sv-SE"/>
          </a:p>
        </p:txBody>
      </p:sp>
    </p:spTree>
    <p:extLst>
      <p:ext uri="{BB962C8B-B14F-4D97-AF65-F5344CB8AC3E}">
        <p14:creationId xmlns:p14="http://schemas.microsoft.com/office/powerpoint/2010/main" val="2283827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60A8A9-562A-0545-A15D-48B02F86DA8B}" type="slidenum">
              <a:rPr lang="sv-SE" smtClean="0"/>
              <a:t>29</a:t>
            </a:fld>
            <a:endParaRPr lang="sv-SE"/>
          </a:p>
        </p:txBody>
      </p:sp>
    </p:spTree>
    <p:extLst>
      <p:ext uri="{BB962C8B-B14F-4D97-AF65-F5344CB8AC3E}">
        <p14:creationId xmlns:p14="http://schemas.microsoft.com/office/powerpoint/2010/main" val="1842991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30</a:t>
            </a:fld>
            <a:endParaRPr lang="sv-SE"/>
          </a:p>
        </p:txBody>
      </p:sp>
    </p:spTree>
    <p:extLst>
      <p:ext uri="{BB962C8B-B14F-4D97-AF65-F5344CB8AC3E}">
        <p14:creationId xmlns:p14="http://schemas.microsoft.com/office/powerpoint/2010/main" val="2130770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80687-3F77-E1C4-A41A-5825C0B5299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E8490A2-009C-21D9-B3A6-A77B03C80E7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7EA24DA-E24B-200C-16A8-ADD8D367EB9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2F6CD1FB-9E9B-05EC-2F8F-A3753CA0788E}"/>
              </a:ext>
            </a:extLst>
          </p:cNvPr>
          <p:cNvSpPr>
            <a:spLocks noGrp="1"/>
          </p:cNvSpPr>
          <p:nvPr>
            <p:ph type="sldNum" sz="quarter" idx="5"/>
          </p:nvPr>
        </p:nvSpPr>
        <p:spPr/>
        <p:txBody>
          <a:bodyPr/>
          <a:lstStyle/>
          <a:p>
            <a:fld id="{9660A8A9-562A-0545-A15D-48B02F86DA8B}" type="slidenum">
              <a:rPr lang="sv-SE" smtClean="0"/>
              <a:t>31</a:t>
            </a:fld>
            <a:endParaRPr lang="sv-SE"/>
          </a:p>
        </p:txBody>
      </p:sp>
    </p:spTree>
    <p:extLst>
      <p:ext uri="{BB962C8B-B14F-4D97-AF65-F5344CB8AC3E}">
        <p14:creationId xmlns:p14="http://schemas.microsoft.com/office/powerpoint/2010/main" val="1066336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60A8A9-562A-0545-A15D-48B02F86DA8B}" type="slidenum">
              <a:rPr lang="sv-SE" smtClean="0"/>
              <a:t>32</a:t>
            </a:fld>
            <a:endParaRPr lang="sv-SE"/>
          </a:p>
        </p:txBody>
      </p:sp>
    </p:spTree>
    <p:extLst>
      <p:ext uri="{BB962C8B-B14F-4D97-AF65-F5344CB8AC3E}">
        <p14:creationId xmlns:p14="http://schemas.microsoft.com/office/powerpoint/2010/main" val="2726407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33</a:t>
            </a:fld>
            <a:endParaRPr lang="sv-SE"/>
          </a:p>
        </p:txBody>
      </p:sp>
    </p:spTree>
    <p:extLst>
      <p:ext uri="{BB962C8B-B14F-4D97-AF65-F5344CB8AC3E}">
        <p14:creationId xmlns:p14="http://schemas.microsoft.com/office/powerpoint/2010/main" val="429416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34</a:t>
            </a:fld>
            <a:endParaRPr lang="sv-SE"/>
          </a:p>
        </p:txBody>
      </p:sp>
    </p:spTree>
    <p:extLst>
      <p:ext uri="{BB962C8B-B14F-4D97-AF65-F5344CB8AC3E}">
        <p14:creationId xmlns:p14="http://schemas.microsoft.com/office/powerpoint/2010/main" val="2659634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60A8A9-562A-0545-A15D-48B02F86DA8B}" type="slidenum">
              <a:rPr lang="sv-SE" smtClean="0"/>
              <a:t>7</a:t>
            </a:fld>
            <a:endParaRPr lang="sv-SE"/>
          </a:p>
        </p:txBody>
      </p:sp>
    </p:spTree>
    <p:extLst>
      <p:ext uri="{BB962C8B-B14F-4D97-AF65-F5344CB8AC3E}">
        <p14:creationId xmlns:p14="http://schemas.microsoft.com/office/powerpoint/2010/main" val="39099263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60A8A9-562A-0545-A15D-48B02F86DA8B}" type="slidenum">
              <a:rPr lang="sv-SE" smtClean="0"/>
              <a:t>35</a:t>
            </a:fld>
            <a:endParaRPr lang="sv-SE"/>
          </a:p>
        </p:txBody>
      </p:sp>
    </p:spTree>
    <p:extLst>
      <p:ext uri="{BB962C8B-B14F-4D97-AF65-F5344CB8AC3E}">
        <p14:creationId xmlns:p14="http://schemas.microsoft.com/office/powerpoint/2010/main" val="21900346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60A8A9-562A-0545-A15D-48B02F86DA8B}" type="slidenum">
              <a:rPr lang="sv-SE" smtClean="0"/>
              <a:t>36</a:t>
            </a:fld>
            <a:endParaRPr lang="sv-SE"/>
          </a:p>
        </p:txBody>
      </p:sp>
    </p:spTree>
    <p:extLst>
      <p:ext uri="{BB962C8B-B14F-4D97-AF65-F5344CB8AC3E}">
        <p14:creationId xmlns:p14="http://schemas.microsoft.com/office/powerpoint/2010/main" val="14587194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60A8A9-562A-0545-A15D-48B02F86DA8B}" type="slidenum">
              <a:rPr lang="sv-SE" smtClean="0"/>
              <a:t>39</a:t>
            </a:fld>
            <a:endParaRPr lang="sv-SE"/>
          </a:p>
        </p:txBody>
      </p:sp>
    </p:spTree>
    <p:extLst>
      <p:ext uri="{BB962C8B-B14F-4D97-AF65-F5344CB8AC3E}">
        <p14:creationId xmlns:p14="http://schemas.microsoft.com/office/powerpoint/2010/main" val="42378787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42</a:t>
            </a:fld>
            <a:endParaRPr lang="sv-SE"/>
          </a:p>
        </p:txBody>
      </p:sp>
    </p:spTree>
    <p:extLst>
      <p:ext uri="{BB962C8B-B14F-4D97-AF65-F5344CB8AC3E}">
        <p14:creationId xmlns:p14="http://schemas.microsoft.com/office/powerpoint/2010/main" val="13051437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43</a:t>
            </a:fld>
            <a:endParaRPr lang="sv-SE"/>
          </a:p>
        </p:txBody>
      </p:sp>
    </p:spTree>
    <p:extLst>
      <p:ext uri="{BB962C8B-B14F-4D97-AF65-F5344CB8AC3E}">
        <p14:creationId xmlns:p14="http://schemas.microsoft.com/office/powerpoint/2010/main" val="8934745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906AA-B12F-D4D1-2E6F-C1F3572149A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32B78BC-3BAA-20F5-6DD3-43514C69BC5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73F438C-53AA-3007-A8AA-B939E21403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C08A35B6-CB26-9198-DB81-19CA8F95745A}"/>
              </a:ext>
            </a:extLst>
          </p:cNvPr>
          <p:cNvSpPr>
            <a:spLocks noGrp="1"/>
          </p:cNvSpPr>
          <p:nvPr>
            <p:ph type="sldNum" sz="quarter" idx="5"/>
          </p:nvPr>
        </p:nvSpPr>
        <p:spPr/>
        <p:txBody>
          <a:bodyPr/>
          <a:lstStyle/>
          <a:p>
            <a:fld id="{9660A8A9-562A-0545-A15D-48B02F86DA8B}" type="slidenum">
              <a:rPr lang="sv-SE" smtClean="0"/>
              <a:t>44</a:t>
            </a:fld>
            <a:endParaRPr lang="sv-SE"/>
          </a:p>
        </p:txBody>
      </p:sp>
    </p:spTree>
    <p:extLst>
      <p:ext uri="{BB962C8B-B14F-4D97-AF65-F5344CB8AC3E}">
        <p14:creationId xmlns:p14="http://schemas.microsoft.com/office/powerpoint/2010/main" val="23467085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p:cNvSpPr>
            <a:spLocks noGrp="1"/>
          </p:cNvSpPr>
          <p:nvPr>
            <p:ph type="sldNum" sz="quarter" idx="5"/>
          </p:nvPr>
        </p:nvSpPr>
        <p:spPr/>
        <p:txBody>
          <a:bodyPr/>
          <a:lstStyle/>
          <a:p>
            <a:fld id="{9660A8A9-562A-0545-A15D-48B02F86DA8B}" type="slidenum">
              <a:rPr lang="sv-SE" smtClean="0"/>
              <a:t>46</a:t>
            </a:fld>
            <a:endParaRPr lang="sv-SE"/>
          </a:p>
        </p:txBody>
      </p:sp>
    </p:spTree>
    <p:extLst>
      <p:ext uri="{BB962C8B-B14F-4D97-AF65-F5344CB8AC3E}">
        <p14:creationId xmlns:p14="http://schemas.microsoft.com/office/powerpoint/2010/main" val="42410140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ED408-7A94-8831-E6A7-8BE9F30CD22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797ABD8-8219-4237-3E64-272959870C2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F485072-0204-FFD1-EABC-0BEDAD86F1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2640C440-9910-43EB-204C-867DC87D88C6}"/>
              </a:ext>
            </a:extLst>
          </p:cNvPr>
          <p:cNvSpPr>
            <a:spLocks noGrp="1"/>
          </p:cNvSpPr>
          <p:nvPr>
            <p:ph type="sldNum" sz="quarter" idx="5"/>
          </p:nvPr>
        </p:nvSpPr>
        <p:spPr/>
        <p:txBody>
          <a:bodyPr/>
          <a:lstStyle/>
          <a:p>
            <a:fld id="{9660A8A9-562A-0545-A15D-48B02F86DA8B}" type="slidenum">
              <a:rPr lang="sv-SE" smtClean="0"/>
              <a:t>47</a:t>
            </a:fld>
            <a:endParaRPr lang="sv-SE"/>
          </a:p>
        </p:txBody>
      </p:sp>
    </p:spTree>
    <p:extLst>
      <p:ext uri="{BB962C8B-B14F-4D97-AF65-F5344CB8AC3E}">
        <p14:creationId xmlns:p14="http://schemas.microsoft.com/office/powerpoint/2010/main" val="3363638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F5B24-9EBB-1CC4-365C-2D7108C732E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648FE9E-F7DE-FCA3-6037-EA33EE06DF0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225907F-9732-0D3A-8F4F-0648F809F2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7DAC7F41-1183-33B0-920E-06B60CF6818B}"/>
              </a:ext>
            </a:extLst>
          </p:cNvPr>
          <p:cNvSpPr>
            <a:spLocks noGrp="1"/>
          </p:cNvSpPr>
          <p:nvPr>
            <p:ph type="sldNum" sz="quarter" idx="5"/>
          </p:nvPr>
        </p:nvSpPr>
        <p:spPr/>
        <p:txBody>
          <a:bodyPr/>
          <a:lstStyle/>
          <a:p>
            <a:fld id="{9660A8A9-562A-0545-A15D-48B02F86DA8B}" type="slidenum">
              <a:rPr lang="sv-SE" smtClean="0"/>
              <a:t>49</a:t>
            </a:fld>
            <a:endParaRPr lang="sv-SE"/>
          </a:p>
        </p:txBody>
      </p:sp>
    </p:spTree>
    <p:extLst>
      <p:ext uri="{BB962C8B-B14F-4D97-AF65-F5344CB8AC3E}">
        <p14:creationId xmlns:p14="http://schemas.microsoft.com/office/powerpoint/2010/main" val="11205761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77735-4A7D-8DD2-B07C-49171178534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A31EB1B-ACA7-45D2-AE28-C1767A27CF5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9E1C322-51B2-C63B-FE7E-F5D6FFDF06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7F62E008-0598-8B94-4C2B-00CBC5CC7868}"/>
              </a:ext>
            </a:extLst>
          </p:cNvPr>
          <p:cNvSpPr>
            <a:spLocks noGrp="1"/>
          </p:cNvSpPr>
          <p:nvPr>
            <p:ph type="sldNum" sz="quarter" idx="5"/>
          </p:nvPr>
        </p:nvSpPr>
        <p:spPr/>
        <p:txBody>
          <a:bodyPr/>
          <a:lstStyle/>
          <a:p>
            <a:fld id="{9660A8A9-562A-0545-A15D-48B02F86DA8B}" type="slidenum">
              <a:rPr lang="sv-SE" smtClean="0"/>
              <a:t>50</a:t>
            </a:fld>
            <a:endParaRPr lang="sv-SE"/>
          </a:p>
        </p:txBody>
      </p:sp>
    </p:spTree>
    <p:extLst>
      <p:ext uri="{BB962C8B-B14F-4D97-AF65-F5344CB8AC3E}">
        <p14:creationId xmlns:p14="http://schemas.microsoft.com/office/powerpoint/2010/main" val="1455788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1B6ED-4E29-055E-BE1A-4739F39933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3B4CEB-DA93-2FD3-5501-DD5E75A4D4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039475-CA9B-8596-43BF-DF8D4E04929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C0C389-8B9F-0A77-3693-9F2DD5FD99A4}"/>
              </a:ext>
            </a:extLst>
          </p:cNvPr>
          <p:cNvSpPr>
            <a:spLocks noGrp="1"/>
          </p:cNvSpPr>
          <p:nvPr>
            <p:ph type="sldNum" sz="quarter" idx="5"/>
          </p:nvPr>
        </p:nvSpPr>
        <p:spPr/>
        <p:txBody>
          <a:bodyPr/>
          <a:lstStyle/>
          <a:p>
            <a:fld id="{9660A8A9-562A-0545-A15D-48B02F86DA8B}" type="slidenum">
              <a:rPr lang="sv-SE" smtClean="0"/>
              <a:t>8</a:t>
            </a:fld>
            <a:endParaRPr lang="sv-SE"/>
          </a:p>
        </p:txBody>
      </p:sp>
    </p:spTree>
    <p:extLst>
      <p:ext uri="{BB962C8B-B14F-4D97-AF65-F5344CB8AC3E}">
        <p14:creationId xmlns:p14="http://schemas.microsoft.com/office/powerpoint/2010/main" val="9145970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B6BD6-C562-9D97-8326-F271D2384A6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1C1C215-71C8-B731-A02C-CFEB13D067B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4D821DF-C24B-BAA3-AEFE-88D74E82C1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1F47770B-7560-C43D-D57E-AB76C81238C2}"/>
              </a:ext>
            </a:extLst>
          </p:cNvPr>
          <p:cNvSpPr>
            <a:spLocks noGrp="1"/>
          </p:cNvSpPr>
          <p:nvPr>
            <p:ph type="sldNum" sz="quarter" idx="5"/>
          </p:nvPr>
        </p:nvSpPr>
        <p:spPr/>
        <p:txBody>
          <a:bodyPr/>
          <a:lstStyle/>
          <a:p>
            <a:fld id="{9660A8A9-562A-0545-A15D-48B02F86DA8B}" type="slidenum">
              <a:rPr lang="sv-SE" smtClean="0"/>
              <a:t>52</a:t>
            </a:fld>
            <a:endParaRPr lang="sv-SE"/>
          </a:p>
        </p:txBody>
      </p:sp>
    </p:spTree>
    <p:extLst>
      <p:ext uri="{BB962C8B-B14F-4D97-AF65-F5344CB8AC3E}">
        <p14:creationId xmlns:p14="http://schemas.microsoft.com/office/powerpoint/2010/main" val="11572494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92C26-22D8-CFF8-744B-D2606FD5A59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C427809-CD84-4A39-DAF4-A166AE9442F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389294D-0F08-7772-0BFC-D572E018E9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29B78AFC-91D1-DEF7-1FEC-CAB515C8B042}"/>
              </a:ext>
            </a:extLst>
          </p:cNvPr>
          <p:cNvSpPr>
            <a:spLocks noGrp="1"/>
          </p:cNvSpPr>
          <p:nvPr>
            <p:ph type="sldNum" sz="quarter" idx="5"/>
          </p:nvPr>
        </p:nvSpPr>
        <p:spPr/>
        <p:txBody>
          <a:bodyPr/>
          <a:lstStyle/>
          <a:p>
            <a:fld id="{9660A8A9-562A-0545-A15D-48B02F86DA8B}" type="slidenum">
              <a:rPr lang="sv-SE" smtClean="0"/>
              <a:t>53</a:t>
            </a:fld>
            <a:endParaRPr lang="sv-SE"/>
          </a:p>
        </p:txBody>
      </p:sp>
    </p:spTree>
    <p:extLst>
      <p:ext uri="{BB962C8B-B14F-4D97-AF65-F5344CB8AC3E}">
        <p14:creationId xmlns:p14="http://schemas.microsoft.com/office/powerpoint/2010/main" val="1181893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438FB-55B7-991A-C622-247454615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1D0BC4-CE1C-2A97-2B05-A2DDE0A5D4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AA9EF6-37AE-8034-DEC2-D5494CF779E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E3025E7-E1A6-A3B0-B2F1-E7F3BD675149}"/>
              </a:ext>
            </a:extLst>
          </p:cNvPr>
          <p:cNvSpPr>
            <a:spLocks noGrp="1"/>
          </p:cNvSpPr>
          <p:nvPr>
            <p:ph type="sldNum" sz="quarter" idx="5"/>
          </p:nvPr>
        </p:nvSpPr>
        <p:spPr/>
        <p:txBody>
          <a:bodyPr/>
          <a:lstStyle/>
          <a:p>
            <a:fld id="{9660A8A9-562A-0545-A15D-48B02F86DA8B}" type="slidenum">
              <a:rPr lang="sv-SE" smtClean="0"/>
              <a:t>9</a:t>
            </a:fld>
            <a:endParaRPr lang="sv-SE"/>
          </a:p>
        </p:txBody>
      </p:sp>
    </p:spTree>
    <p:extLst>
      <p:ext uri="{BB962C8B-B14F-4D97-AF65-F5344CB8AC3E}">
        <p14:creationId xmlns:p14="http://schemas.microsoft.com/office/powerpoint/2010/main" val="174245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615DE-7E54-CF23-2587-2EEFBB703E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E0238D-7837-338A-3CDA-11781F7B7A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520723-C938-3EB9-5B44-321F7CBDE11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DA6919-7A7B-7375-B7E5-B887A524417F}"/>
              </a:ext>
            </a:extLst>
          </p:cNvPr>
          <p:cNvSpPr>
            <a:spLocks noGrp="1"/>
          </p:cNvSpPr>
          <p:nvPr>
            <p:ph type="sldNum" sz="quarter" idx="5"/>
          </p:nvPr>
        </p:nvSpPr>
        <p:spPr/>
        <p:txBody>
          <a:bodyPr/>
          <a:lstStyle/>
          <a:p>
            <a:fld id="{9660A8A9-562A-0545-A15D-48B02F86DA8B}" type="slidenum">
              <a:rPr lang="sv-SE" smtClean="0"/>
              <a:t>10</a:t>
            </a:fld>
            <a:endParaRPr lang="sv-SE"/>
          </a:p>
        </p:txBody>
      </p:sp>
    </p:spTree>
    <p:extLst>
      <p:ext uri="{BB962C8B-B14F-4D97-AF65-F5344CB8AC3E}">
        <p14:creationId xmlns:p14="http://schemas.microsoft.com/office/powerpoint/2010/main" val="1003047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133E8-3CB6-186D-BF07-7B226887C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E6F048-7F23-AB99-A8D6-3E0B4FF8AD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AB0518-6328-38FA-C068-84D68FCAE5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8355E03-7D8D-0040-D410-060F243144E1}"/>
              </a:ext>
            </a:extLst>
          </p:cNvPr>
          <p:cNvSpPr>
            <a:spLocks noGrp="1"/>
          </p:cNvSpPr>
          <p:nvPr>
            <p:ph type="sldNum" sz="quarter" idx="5"/>
          </p:nvPr>
        </p:nvSpPr>
        <p:spPr/>
        <p:txBody>
          <a:bodyPr/>
          <a:lstStyle/>
          <a:p>
            <a:fld id="{9660A8A9-562A-0545-A15D-48B02F86DA8B}" type="slidenum">
              <a:rPr lang="sv-SE" smtClean="0"/>
              <a:t>11</a:t>
            </a:fld>
            <a:endParaRPr lang="sv-SE"/>
          </a:p>
        </p:txBody>
      </p:sp>
    </p:spTree>
    <p:extLst>
      <p:ext uri="{BB962C8B-B14F-4D97-AF65-F5344CB8AC3E}">
        <p14:creationId xmlns:p14="http://schemas.microsoft.com/office/powerpoint/2010/main" val="3612836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24A9E-8438-670A-D24C-DECC4F221D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05B9F5-52BB-1B3D-3C21-4D83489ACB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FF39FB-A895-AAE0-6481-3E4737C93EC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A4AE00-A596-CDE1-104C-26DCAB6BAE28}"/>
              </a:ext>
            </a:extLst>
          </p:cNvPr>
          <p:cNvSpPr>
            <a:spLocks noGrp="1"/>
          </p:cNvSpPr>
          <p:nvPr>
            <p:ph type="sldNum" sz="quarter" idx="5"/>
          </p:nvPr>
        </p:nvSpPr>
        <p:spPr/>
        <p:txBody>
          <a:bodyPr/>
          <a:lstStyle/>
          <a:p>
            <a:fld id="{9660A8A9-562A-0545-A15D-48B02F86DA8B}" type="slidenum">
              <a:rPr lang="sv-SE" smtClean="0"/>
              <a:t>12</a:t>
            </a:fld>
            <a:endParaRPr lang="sv-SE"/>
          </a:p>
        </p:txBody>
      </p:sp>
    </p:spTree>
    <p:extLst>
      <p:ext uri="{BB962C8B-B14F-4D97-AF65-F5344CB8AC3E}">
        <p14:creationId xmlns:p14="http://schemas.microsoft.com/office/powerpoint/2010/main" val="1648109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67884-0075-885F-5A82-F88FBD4B98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824027-F44B-50BB-E824-89BDE1D87B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2F67B8-9697-15DD-A000-6F68899E4D8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34B0D62-DBFF-4D1F-7C8A-D7D96A58F5DA}"/>
              </a:ext>
            </a:extLst>
          </p:cNvPr>
          <p:cNvSpPr>
            <a:spLocks noGrp="1"/>
          </p:cNvSpPr>
          <p:nvPr>
            <p:ph type="sldNum" sz="quarter" idx="5"/>
          </p:nvPr>
        </p:nvSpPr>
        <p:spPr/>
        <p:txBody>
          <a:bodyPr/>
          <a:lstStyle/>
          <a:p>
            <a:fld id="{9660A8A9-562A-0545-A15D-48B02F86DA8B}" type="slidenum">
              <a:rPr lang="sv-SE" smtClean="0"/>
              <a:t>13</a:t>
            </a:fld>
            <a:endParaRPr lang="sv-SE"/>
          </a:p>
        </p:txBody>
      </p:sp>
    </p:spTree>
    <p:extLst>
      <p:ext uri="{BB962C8B-B14F-4D97-AF65-F5344CB8AC3E}">
        <p14:creationId xmlns:p14="http://schemas.microsoft.com/office/powerpoint/2010/main" val="809908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2026-02-23</a:t>
            </a:fld>
            <a:endParaRPr lang="sv-SE"/>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2026-02-23</a:t>
            </a:fld>
            <a:r>
              <a:rPr lang="sv-SE"/>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a:t>Rubrik för rapport</a:t>
            </a:r>
          </a:p>
        </p:txBody>
      </p:sp>
      <p:pic>
        <p:nvPicPr>
          <p:cNvPr id="5" name="Bildobjekt 4">
            <a:extLst>
              <a:ext uri="{FF2B5EF4-FFF2-40B4-BE49-F238E27FC236}">
                <a16:creationId xmlns:a16="http://schemas.microsoft.com/office/drawing/2014/main" id="{A27AB5C9-8946-7C14-8170-54D11DBFF1D9}"/>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2026-02-23</a:t>
            </a:fld>
            <a:r>
              <a:rPr lang="sv-SE"/>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err="1"/>
              <a:t>Specialsida</a:t>
            </a:r>
            <a:endParaRPr lang="sv-SE"/>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a:t>Kapitelavsnitt 2</a:t>
            </a:r>
          </a:p>
        </p:txBody>
      </p:sp>
      <p:pic>
        <p:nvPicPr>
          <p:cNvPr id="3" name="Bildobjekt 2">
            <a:extLst>
              <a:ext uri="{FF2B5EF4-FFF2-40B4-BE49-F238E27FC236}">
                <a16:creationId xmlns:a16="http://schemas.microsoft.com/office/drawing/2014/main" id="{C540FF13-F38C-F024-FE53-8A709C51507E}"/>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2026-02-23</a:t>
            </a:fld>
            <a:r>
              <a:rPr lang="sv-SE"/>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a:t>Rubrik</a:t>
            </a:r>
            <a:br>
              <a:rPr lang="sv-SE"/>
            </a:br>
            <a:r>
              <a:rPr lang="sv-SE"/>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65" r:id="rId3"/>
    <p:sldLayoutId id="2147483653" r:id="rId4"/>
    <p:sldLayoutId id="2147483652" r:id="rId5"/>
    <p:sldLayoutId id="2147483660" r:id="rId6"/>
    <p:sldLayoutId id="2147483673" r:id="rId7"/>
    <p:sldLayoutId id="2147483695" r:id="rId8"/>
    <p:sldLayoutId id="2147483674" r:id="rId9"/>
    <p:sldLayoutId id="2147483678" r:id="rId10"/>
    <p:sldLayoutId id="2147483663" r:id="rId11"/>
    <p:sldLayoutId id="2147483666" r:id="rId12"/>
    <p:sldLayoutId id="2147483667" r:id="rId13"/>
    <p:sldLayoutId id="2147483697" r:id="rId14"/>
    <p:sldLayoutId id="2147483687" r:id="rId15"/>
    <p:sldLayoutId id="2147483688" r:id="rId16"/>
    <p:sldLayoutId id="2147483679" r:id="rId17"/>
    <p:sldLayoutId id="2147483683" r:id="rId18"/>
    <p:sldLayoutId id="2147483698" r:id="rId19"/>
    <p:sldLayoutId id="2147483689" r:id="rId20"/>
    <p:sldLayoutId id="2147483692" r:id="rId21"/>
    <p:sldLayoutId id="2147483680" r:id="rId22"/>
    <p:sldLayoutId id="2147483684" r:id="rId23"/>
    <p:sldLayoutId id="2147483699" r:id="rId24"/>
    <p:sldLayoutId id="2147483690" r:id="rId25"/>
    <p:sldLayoutId id="2147483693" r:id="rId26"/>
    <p:sldLayoutId id="2147483681" r:id="rId27"/>
    <p:sldLayoutId id="2147483685" r:id="rId28"/>
    <p:sldLayoutId id="2147483700" r:id="rId29"/>
    <p:sldLayoutId id="2147483691" r:id="rId30"/>
    <p:sldLayoutId id="2147483694" r:id="rId31"/>
    <p:sldLayoutId id="2147483682" r:id="rId32"/>
    <p:sldLayoutId id="2147483686" r:id="rId33"/>
    <p:sldLayoutId id="2147483657" r:id="rId34"/>
    <p:sldLayoutId id="2147483658" r:id="rId35"/>
    <p:sldLayoutId id="2147483659"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2026-02-23</a:t>
            </a:fld>
            <a:r>
              <a:rPr lang="sv-SE"/>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a:t>Rubrik</a:t>
            </a:r>
            <a:br>
              <a:rPr lang="sv-SE"/>
            </a:br>
            <a:r>
              <a:rPr lang="sv-SE"/>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chart" Target="../charts/chart21.xml"/><Relationship Id="rId4" Type="http://schemas.openxmlformats.org/officeDocument/2006/relationships/chart" Target="../charts/char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chart" Target="../charts/chart24.xml"/><Relationship Id="rId4" Type="http://schemas.openxmlformats.org/officeDocument/2006/relationships/chart" Target="../charts/char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chart" Target="../charts/chart2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chart" Target="../charts/chart30.xml"/><Relationship Id="rId4" Type="http://schemas.openxmlformats.org/officeDocument/2006/relationships/chart" Target="../charts/chart29.xml"/></Relationships>
</file>

<file path=ppt/slides/_rels/slide4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hyperlink" Target="http://www.enkatfabriken.se/"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a:t>Region Örebro län</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a:t>Enkät på familjecentraler</a:t>
            </a:r>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E3826-9092-8B5C-0431-80B4085DBA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3F95B57-CCD1-1AA6-1EF1-A32640120CAA}"/>
              </a:ext>
            </a:extLst>
          </p:cNvPr>
          <p:cNvSpPr>
            <a:spLocks noGrp="1"/>
          </p:cNvSpPr>
          <p:nvPr>
            <p:ph type="title"/>
          </p:nvPr>
        </p:nvSpPr>
        <p:spPr/>
        <p:txBody>
          <a:bodyPr/>
          <a:lstStyle/>
          <a:p>
            <a:r>
              <a:rPr lang="en-US" sz="2800" err="1"/>
              <a:t>Antal</a:t>
            </a:r>
            <a:r>
              <a:rPr lang="en-US" sz="2800"/>
              <a:t> </a:t>
            </a:r>
            <a:r>
              <a:rPr lang="en-US" sz="2800" err="1"/>
              <a:t>inskrivna</a:t>
            </a:r>
            <a:r>
              <a:rPr lang="en-US" sz="2800"/>
              <a:t>/</a:t>
            </a:r>
            <a:r>
              <a:rPr lang="en-US" sz="2800" err="1"/>
              <a:t>listade</a:t>
            </a:r>
            <a:r>
              <a:rPr lang="en-US" sz="2800"/>
              <a:t> barn </a:t>
            </a:r>
            <a:r>
              <a:rPr lang="en-US" sz="2800" err="1"/>
              <a:t>på</a:t>
            </a:r>
            <a:r>
              <a:rPr lang="en-US" sz="2800"/>
              <a:t> BVC per </a:t>
            </a:r>
            <a:r>
              <a:rPr lang="en-US" sz="2800" err="1"/>
              <a:t>heltid</a:t>
            </a:r>
            <a:r>
              <a:rPr lang="en-US" sz="2800"/>
              <a:t> ÖF-</a:t>
            </a:r>
            <a:r>
              <a:rPr lang="en-US" sz="2800" err="1"/>
              <a:t>pedagog</a:t>
            </a:r>
            <a:endParaRPr lang="en-US"/>
          </a:p>
        </p:txBody>
      </p:sp>
      <p:graphicFrame>
        <p:nvGraphicFramePr>
          <p:cNvPr id="10" name="Content Placeholder 9">
            <a:extLst>
              <a:ext uri="{FF2B5EF4-FFF2-40B4-BE49-F238E27FC236}">
                <a16:creationId xmlns:a16="http://schemas.microsoft.com/office/drawing/2014/main" id="{E3364E2D-C7ED-3B66-8C1C-DE0743063EDD}"/>
              </a:ext>
            </a:extLst>
          </p:cNvPr>
          <p:cNvGraphicFramePr>
            <a:graphicFrameLocks noGrp="1"/>
          </p:cNvGraphicFramePr>
          <p:nvPr>
            <p:ph idx="1"/>
            <p:extLst>
              <p:ext uri="{D42A27DB-BD31-4B8C-83A1-F6EECF244321}">
                <p14:modId xmlns:p14="http://schemas.microsoft.com/office/powerpoint/2010/main" val="525601199"/>
              </p:ext>
            </p:extLst>
          </p:nvPr>
        </p:nvGraphicFramePr>
        <p:xfrm>
          <a:off x="490538" y="1654174"/>
          <a:ext cx="9113772" cy="4538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9903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DD11D-EBC6-861A-B61A-A47F3254693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ECE03BE-3856-E3B9-9453-FCD76C1D93E2}"/>
              </a:ext>
            </a:extLst>
          </p:cNvPr>
          <p:cNvSpPr>
            <a:spLocks noGrp="1"/>
          </p:cNvSpPr>
          <p:nvPr>
            <p:ph type="title"/>
          </p:nvPr>
        </p:nvSpPr>
        <p:spPr/>
        <p:txBody>
          <a:bodyPr/>
          <a:lstStyle/>
          <a:p>
            <a:r>
              <a:rPr lang="en-US" sz="2800"/>
              <a:t>Antal besökare på öppna förskolan per månad</a:t>
            </a:r>
            <a:endParaRPr lang="en-US"/>
          </a:p>
        </p:txBody>
      </p:sp>
      <p:graphicFrame>
        <p:nvGraphicFramePr>
          <p:cNvPr id="10" name="Content Placeholder 9">
            <a:extLst>
              <a:ext uri="{FF2B5EF4-FFF2-40B4-BE49-F238E27FC236}">
                <a16:creationId xmlns:a16="http://schemas.microsoft.com/office/drawing/2014/main" id="{A9D3FAE0-B1AA-1121-782C-DECF943232F5}"/>
              </a:ext>
            </a:extLst>
          </p:cNvPr>
          <p:cNvGraphicFramePr>
            <a:graphicFrameLocks noGrp="1"/>
          </p:cNvGraphicFramePr>
          <p:nvPr>
            <p:ph idx="1"/>
            <p:extLst>
              <p:ext uri="{D42A27DB-BD31-4B8C-83A1-F6EECF244321}">
                <p14:modId xmlns:p14="http://schemas.microsoft.com/office/powerpoint/2010/main" val="2446003648"/>
              </p:ext>
            </p:extLst>
          </p:nvPr>
        </p:nvGraphicFramePr>
        <p:xfrm>
          <a:off x="490538" y="1654174"/>
          <a:ext cx="9113772" cy="4538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30085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E0AD1-7DD5-EF2F-3B95-3D6914841A3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00ED317-5BCC-37D3-7276-979287714863}"/>
              </a:ext>
            </a:extLst>
          </p:cNvPr>
          <p:cNvSpPr>
            <a:spLocks noGrp="1"/>
          </p:cNvSpPr>
          <p:nvPr>
            <p:ph type="title"/>
          </p:nvPr>
        </p:nvSpPr>
        <p:spPr/>
        <p:txBody>
          <a:bodyPr/>
          <a:lstStyle/>
          <a:p>
            <a:r>
              <a:rPr kumimoji="0" lang="sv-SE" sz="2800" i="0" u="none" strike="noStrike" kern="1200" cap="none" spc="0" normalizeH="0" baseline="0" noProof="0">
                <a:ln>
                  <a:noFill/>
                </a:ln>
                <a:solidFill>
                  <a:srgbClr val="000000"/>
                </a:solidFill>
                <a:effectLst/>
                <a:uLnTx/>
                <a:uFillTx/>
                <a:latin typeface="Arial" panose="020B0604020202020204"/>
                <a:ea typeface="+mn-ea"/>
                <a:cs typeface="+mn-cs"/>
              </a:rPr>
              <a:t>Antal vuxna fördelat på kvinna, man, annan/månad</a:t>
            </a:r>
            <a:endParaRPr lang="en-US"/>
          </a:p>
        </p:txBody>
      </p:sp>
      <p:graphicFrame>
        <p:nvGraphicFramePr>
          <p:cNvPr id="10" name="Content Placeholder 9">
            <a:extLst>
              <a:ext uri="{FF2B5EF4-FFF2-40B4-BE49-F238E27FC236}">
                <a16:creationId xmlns:a16="http://schemas.microsoft.com/office/drawing/2014/main" id="{3FB14BAC-23B3-C3D5-C2FD-8BB6F1CACC6F}"/>
              </a:ext>
            </a:extLst>
          </p:cNvPr>
          <p:cNvGraphicFramePr>
            <a:graphicFrameLocks noGrp="1"/>
          </p:cNvGraphicFramePr>
          <p:nvPr>
            <p:ph idx="1"/>
            <p:extLst>
              <p:ext uri="{D42A27DB-BD31-4B8C-83A1-F6EECF244321}">
                <p14:modId xmlns:p14="http://schemas.microsoft.com/office/powerpoint/2010/main" val="1222753645"/>
              </p:ext>
            </p:extLst>
          </p:nvPr>
        </p:nvGraphicFramePr>
        <p:xfrm>
          <a:off x="490890" y="1376363"/>
          <a:ext cx="9113772" cy="4538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2338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147DB-0F5B-49AB-FE37-40C35593D2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AB436E1-9BDF-177C-3FCB-ACA00520C746}"/>
              </a:ext>
            </a:extLst>
          </p:cNvPr>
          <p:cNvSpPr>
            <a:spLocks noGrp="1"/>
          </p:cNvSpPr>
          <p:nvPr>
            <p:ph type="title"/>
          </p:nvPr>
        </p:nvSpPr>
        <p:spPr/>
        <p:txBody>
          <a:bodyPr/>
          <a:lstStyle/>
          <a:p>
            <a:r>
              <a:rPr lang="en-US" sz="2800" err="1"/>
              <a:t>Öppettider</a:t>
            </a:r>
            <a:r>
              <a:rPr lang="en-US" sz="2800"/>
              <a:t> (</a:t>
            </a:r>
            <a:r>
              <a:rPr lang="en-US" sz="2800" err="1"/>
              <a:t>antal</a:t>
            </a:r>
            <a:r>
              <a:rPr lang="en-US" sz="2800"/>
              <a:t> </a:t>
            </a:r>
            <a:r>
              <a:rPr lang="en-US" sz="2800" err="1"/>
              <a:t>timmar</a:t>
            </a:r>
            <a:r>
              <a:rPr lang="en-US" sz="2800"/>
              <a:t>) på </a:t>
            </a:r>
            <a:r>
              <a:rPr lang="en-US" sz="2800" err="1"/>
              <a:t>öppna</a:t>
            </a:r>
            <a:r>
              <a:rPr lang="en-US" sz="2800"/>
              <a:t> </a:t>
            </a:r>
            <a:r>
              <a:rPr lang="en-US" sz="2800" err="1"/>
              <a:t>förskolan</a:t>
            </a:r>
            <a:r>
              <a:rPr lang="en-US" sz="2800"/>
              <a:t> per </a:t>
            </a:r>
            <a:r>
              <a:rPr lang="en-US" sz="2800" err="1"/>
              <a:t>vecka</a:t>
            </a:r>
            <a:endParaRPr lang="en-US"/>
          </a:p>
        </p:txBody>
      </p:sp>
      <p:graphicFrame>
        <p:nvGraphicFramePr>
          <p:cNvPr id="10" name="Content Placeholder 9">
            <a:extLst>
              <a:ext uri="{FF2B5EF4-FFF2-40B4-BE49-F238E27FC236}">
                <a16:creationId xmlns:a16="http://schemas.microsoft.com/office/drawing/2014/main" id="{A2F09A2C-749C-1ACA-4210-9C8C1B1570BA}"/>
              </a:ext>
            </a:extLst>
          </p:cNvPr>
          <p:cNvGraphicFramePr>
            <a:graphicFrameLocks noGrp="1"/>
          </p:cNvGraphicFramePr>
          <p:nvPr>
            <p:ph idx="1"/>
            <p:extLst>
              <p:ext uri="{D42A27DB-BD31-4B8C-83A1-F6EECF244321}">
                <p14:modId xmlns:p14="http://schemas.microsoft.com/office/powerpoint/2010/main" val="524627424"/>
              </p:ext>
            </p:extLst>
          </p:nvPr>
        </p:nvGraphicFramePr>
        <p:xfrm>
          <a:off x="490538" y="1654174"/>
          <a:ext cx="9113772" cy="4538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254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DDCC7-203F-BE62-6C89-3991126D987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9073F4A-AC5C-404A-F6BD-47A7EF54CB4D}"/>
              </a:ext>
            </a:extLst>
          </p:cNvPr>
          <p:cNvSpPr>
            <a:spLocks noGrp="1"/>
          </p:cNvSpPr>
          <p:nvPr>
            <p:ph type="title"/>
          </p:nvPr>
        </p:nvSpPr>
        <p:spPr/>
        <p:txBody>
          <a:bodyPr/>
          <a:lstStyle/>
          <a:p>
            <a:r>
              <a:rPr lang="en-US" sz="2800" err="1"/>
              <a:t>Öppettider</a:t>
            </a:r>
            <a:r>
              <a:rPr lang="en-US" sz="2800"/>
              <a:t> (</a:t>
            </a:r>
            <a:r>
              <a:rPr lang="en-US" sz="2800" err="1"/>
              <a:t>antal</a:t>
            </a:r>
            <a:r>
              <a:rPr lang="en-US" sz="2800"/>
              <a:t> </a:t>
            </a:r>
            <a:r>
              <a:rPr lang="en-US" sz="2800" err="1"/>
              <a:t>timmar</a:t>
            </a:r>
            <a:r>
              <a:rPr lang="en-US" sz="2800"/>
              <a:t>) för de </a:t>
            </a:r>
            <a:r>
              <a:rPr lang="en-US" sz="2800" err="1"/>
              <a:t>yngsta</a:t>
            </a:r>
            <a:r>
              <a:rPr lang="en-US" sz="2800"/>
              <a:t> (0-1 </a:t>
            </a:r>
            <a:r>
              <a:rPr lang="en-US" sz="2800" err="1"/>
              <a:t>år</a:t>
            </a:r>
            <a:r>
              <a:rPr lang="en-US" sz="2800"/>
              <a:t>) </a:t>
            </a:r>
            <a:r>
              <a:rPr lang="en-US" sz="2800" err="1"/>
              <a:t>på</a:t>
            </a:r>
            <a:r>
              <a:rPr lang="en-US" sz="2800"/>
              <a:t> </a:t>
            </a:r>
            <a:r>
              <a:rPr lang="en-US" sz="2800" err="1"/>
              <a:t>öppna</a:t>
            </a:r>
            <a:r>
              <a:rPr lang="en-US" sz="2800"/>
              <a:t> </a:t>
            </a:r>
            <a:r>
              <a:rPr lang="en-US" sz="2800" err="1"/>
              <a:t>förskolan</a:t>
            </a:r>
            <a:r>
              <a:rPr lang="en-US" sz="2800"/>
              <a:t> per </a:t>
            </a:r>
            <a:r>
              <a:rPr lang="en-US" sz="2800" err="1"/>
              <a:t>vecka</a:t>
            </a:r>
            <a:endParaRPr lang="en-US"/>
          </a:p>
        </p:txBody>
      </p:sp>
      <p:graphicFrame>
        <p:nvGraphicFramePr>
          <p:cNvPr id="10" name="Content Placeholder 9">
            <a:extLst>
              <a:ext uri="{FF2B5EF4-FFF2-40B4-BE49-F238E27FC236}">
                <a16:creationId xmlns:a16="http://schemas.microsoft.com/office/drawing/2014/main" id="{0B221F24-B261-F679-845A-BB62959F708F}"/>
              </a:ext>
            </a:extLst>
          </p:cNvPr>
          <p:cNvGraphicFramePr>
            <a:graphicFrameLocks noGrp="1"/>
          </p:cNvGraphicFramePr>
          <p:nvPr>
            <p:ph idx="1"/>
            <p:extLst>
              <p:ext uri="{D42A27DB-BD31-4B8C-83A1-F6EECF244321}">
                <p14:modId xmlns:p14="http://schemas.microsoft.com/office/powerpoint/2010/main" val="1435859421"/>
              </p:ext>
            </p:extLst>
          </p:nvPr>
        </p:nvGraphicFramePr>
        <p:xfrm>
          <a:off x="490538" y="1654174"/>
          <a:ext cx="9113772" cy="4538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1745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7226D-A00A-ABB4-BCD5-6A42D3D6987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F1FBE63-A5DB-FECA-B490-B2CA7A77B11F}"/>
              </a:ext>
            </a:extLst>
          </p:cNvPr>
          <p:cNvSpPr>
            <a:spLocks noGrp="1"/>
          </p:cNvSpPr>
          <p:nvPr>
            <p:ph type="title"/>
          </p:nvPr>
        </p:nvSpPr>
        <p:spPr/>
        <p:txBody>
          <a:bodyPr/>
          <a:lstStyle/>
          <a:p>
            <a:r>
              <a:rPr lang="en-US" sz="2800"/>
              <a:t>Antal inskrivna barn på bvc per heltid förebyggande soc</a:t>
            </a:r>
            <a:endParaRPr lang="en-US"/>
          </a:p>
        </p:txBody>
      </p:sp>
      <p:graphicFrame>
        <p:nvGraphicFramePr>
          <p:cNvPr id="10" name="Content Placeholder 9">
            <a:extLst>
              <a:ext uri="{FF2B5EF4-FFF2-40B4-BE49-F238E27FC236}">
                <a16:creationId xmlns:a16="http://schemas.microsoft.com/office/drawing/2014/main" id="{04AAAFEC-43F4-41B5-7D99-59C5B0655998}"/>
              </a:ext>
            </a:extLst>
          </p:cNvPr>
          <p:cNvGraphicFramePr>
            <a:graphicFrameLocks noGrp="1"/>
          </p:cNvGraphicFramePr>
          <p:nvPr>
            <p:ph idx="1"/>
            <p:extLst>
              <p:ext uri="{D42A27DB-BD31-4B8C-83A1-F6EECF244321}">
                <p14:modId xmlns:p14="http://schemas.microsoft.com/office/powerpoint/2010/main" val="4038629771"/>
              </p:ext>
            </p:extLst>
          </p:nvPr>
        </p:nvGraphicFramePr>
        <p:xfrm>
          <a:off x="490538" y="1654174"/>
          <a:ext cx="9113772" cy="4538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6078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DCB0D-6873-9BAE-FD5B-ED5E883F485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DA57270-2277-98A6-45A2-692BC7B92FD6}"/>
              </a:ext>
            </a:extLst>
          </p:cNvPr>
          <p:cNvSpPr>
            <a:spLocks noGrp="1"/>
          </p:cNvSpPr>
          <p:nvPr>
            <p:ph type="title"/>
          </p:nvPr>
        </p:nvSpPr>
        <p:spPr/>
        <p:txBody>
          <a:bodyPr/>
          <a:lstStyle/>
          <a:p>
            <a:r>
              <a:rPr lang="en-US" sz="2800">
                <a:ea typeface="Verdana"/>
                <a:cs typeface="Arial"/>
              </a:rPr>
              <a:t>Antal </a:t>
            </a:r>
            <a:r>
              <a:rPr lang="en-US" sz="2800" err="1">
                <a:ea typeface="Verdana"/>
                <a:cs typeface="Arial"/>
              </a:rPr>
              <a:t>besök</a:t>
            </a:r>
            <a:r>
              <a:rPr lang="en-US" sz="2800">
                <a:ea typeface="Verdana"/>
                <a:cs typeface="Arial"/>
              </a:rPr>
              <a:t>/</a:t>
            </a:r>
            <a:r>
              <a:rPr lang="en-US" sz="2800" err="1">
                <a:ea typeface="Verdana"/>
                <a:cs typeface="Arial"/>
              </a:rPr>
              <a:t>samtal</a:t>
            </a:r>
            <a:r>
              <a:rPr lang="en-US" sz="2800">
                <a:ea typeface="Verdana"/>
                <a:cs typeface="Arial"/>
              </a:rPr>
              <a:t> </a:t>
            </a:r>
            <a:r>
              <a:rPr lang="en-US" err="1">
                <a:ea typeface="Verdana"/>
                <a:cs typeface="Arial"/>
              </a:rPr>
              <a:t>i</a:t>
            </a:r>
            <a:r>
              <a:rPr lang="en-US">
                <a:ea typeface="Verdana"/>
                <a:cs typeface="Arial"/>
              </a:rPr>
              <a:t> </a:t>
            </a:r>
            <a:r>
              <a:rPr lang="en-US" err="1">
                <a:ea typeface="Verdana"/>
                <a:cs typeface="Arial"/>
              </a:rPr>
              <a:t>månaden</a:t>
            </a:r>
            <a:r>
              <a:rPr lang="en-US">
                <a:ea typeface="Verdana"/>
                <a:cs typeface="Arial"/>
              </a:rPr>
              <a:t> per </a:t>
            </a:r>
            <a:r>
              <a:rPr lang="en-US" err="1">
                <a:ea typeface="Verdana"/>
                <a:cs typeface="Arial"/>
              </a:rPr>
              <a:t>heltid</a:t>
            </a:r>
            <a:r>
              <a:rPr lang="en-US">
                <a:ea typeface="Verdana"/>
                <a:cs typeface="Arial"/>
              </a:rPr>
              <a:t> </a:t>
            </a:r>
            <a:r>
              <a:rPr lang="en-US" sz="2800" err="1">
                <a:ea typeface="Verdana"/>
                <a:cs typeface="Arial"/>
              </a:rPr>
              <a:t>förebyggande</a:t>
            </a:r>
            <a:r>
              <a:rPr lang="en-US" sz="2800">
                <a:ea typeface="Verdana"/>
                <a:cs typeface="Arial"/>
              </a:rPr>
              <a:t> soc</a:t>
            </a:r>
            <a:endParaRPr lang="sv-SE">
              <a:ea typeface="Verdana"/>
              <a:cs typeface="Arial"/>
            </a:endParaRPr>
          </a:p>
        </p:txBody>
      </p:sp>
      <p:graphicFrame>
        <p:nvGraphicFramePr>
          <p:cNvPr id="5" name="Content Placeholder 9">
            <a:extLst>
              <a:ext uri="{FF2B5EF4-FFF2-40B4-BE49-F238E27FC236}">
                <a16:creationId xmlns:a16="http://schemas.microsoft.com/office/drawing/2014/main" id="{9AB16E6B-3460-781D-27B4-0130818B39BE}"/>
              </a:ext>
            </a:extLst>
          </p:cNvPr>
          <p:cNvGraphicFramePr>
            <a:graphicFrameLocks noGrp="1"/>
          </p:cNvGraphicFramePr>
          <p:nvPr>
            <p:ph idx="1"/>
            <p:extLst>
              <p:ext uri="{D42A27DB-BD31-4B8C-83A1-F6EECF244321}">
                <p14:modId xmlns:p14="http://schemas.microsoft.com/office/powerpoint/2010/main" val="2855687156"/>
              </p:ext>
            </p:extLst>
          </p:nvPr>
        </p:nvGraphicFramePr>
        <p:xfrm>
          <a:off x="490538" y="1654175"/>
          <a:ext cx="8951912"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579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Förebyggande socialtjänst</a:t>
            </a:r>
          </a:p>
        </p:txBody>
      </p:sp>
      <p:sp>
        <p:nvSpPr>
          <p:cNvPr id="5" name="Platshållare för text 4">
            <a:extLst>
              <a:ext uri="{FF2B5EF4-FFF2-40B4-BE49-F238E27FC236}">
                <a16:creationId xmlns:a16="http://schemas.microsoft.com/office/drawing/2014/main" id="{BC5AEEE7-2612-5D32-A21B-F087174CDA84}"/>
              </a:ext>
            </a:extLst>
          </p:cNvPr>
          <p:cNvSpPr>
            <a:spLocks noGrp="1"/>
          </p:cNvSpPr>
          <p:nvPr>
            <p:ph type="body" sz="quarter" idx="3"/>
          </p:nvPr>
        </p:nvSpPr>
        <p:spPr>
          <a:xfrm>
            <a:off x="554400" y="1638000"/>
            <a:ext cx="7432986" cy="578167"/>
          </a:xfrm>
        </p:spPr>
        <p:txBody>
          <a:bodyPr>
            <a:normAutofit/>
          </a:bodyPr>
          <a:lstStyle/>
          <a:p>
            <a:r>
              <a:rPr lang="sv-SE" sz="1600" b="0"/>
              <a:t>Vad är orsakerna till att familjer söker stöd hos förebyggande socialtjänst? </a:t>
            </a:r>
            <a:br>
              <a:rPr lang="sv-SE" sz="1600" b="0"/>
            </a:br>
            <a:r>
              <a:rPr lang="sv-SE" sz="1600" b="0"/>
              <a:t>Vilka är dem tre vanligaste orsakerna hos er?</a:t>
            </a:r>
          </a:p>
        </p:txBody>
      </p:sp>
      <p:graphicFrame>
        <p:nvGraphicFramePr>
          <p:cNvPr id="6" name="Platshållare för innehåll 16">
            <a:extLst>
              <a:ext uri="{FF2B5EF4-FFF2-40B4-BE49-F238E27FC236}">
                <a16:creationId xmlns:a16="http://schemas.microsoft.com/office/drawing/2014/main" id="{624819AF-35EA-EB05-3E1C-B6129FF856E5}"/>
              </a:ext>
            </a:extLst>
          </p:cNvPr>
          <p:cNvGraphicFramePr>
            <a:graphicFrameLocks/>
          </p:cNvGraphicFramePr>
          <p:nvPr>
            <p:extLst>
              <p:ext uri="{D42A27DB-BD31-4B8C-83A1-F6EECF244321}">
                <p14:modId xmlns:p14="http://schemas.microsoft.com/office/powerpoint/2010/main" val="2983905864"/>
              </p:ext>
            </p:extLst>
          </p:nvPr>
        </p:nvGraphicFramePr>
        <p:xfrm>
          <a:off x="554400" y="2059200"/>
          <a:ext cx="7197554" cy="25702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0184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Samordnare</a:t>
            </a:r>
          </a:p>
        </p:txBody>
      </p:sp>
      <p:graphicFrame>
        <p:nvGraphicFramePr>
          <p:cNvPr id="4" name="Platshållare för innehåll 16">
            <a:extLst>
              <a:ext uri="{FF2B5EF4-FFF2-40B4-BE49-F238E27FC236}">
                <a16:creationId xmlns:a16="http://schemas.microsoft.com/office/drawing/2014/main" id="{2732FB76-D00A-5B6D-F4DE-D2D3D4440AB4}"/>
              </a:ext>
            </a:extLst>
          </p:cNvPr>
          <p:cNvGraphicFramePr>
            <a:graphicFrameLocks noGrp="1"/>
          </p:cNvGraphicFramePr>
          <p:nvPr>
            <p:ph sz="quarter" idx="4"/>
            <p:extLst>
              <p:ext uri="{D42A27DB-BD31-4B8C-83A1-F6EECF244321}">
                <p14:modId xmlns:p14="http://schemas.microsoft.com/office/powerpoint/2010/main" val="1949412743"/>
              </p:ext>
            </p:extLst>
          </p:nvPr>
        </p:nvGraphicFramePr>
        <p:xfrm>
          <a:off x="477242" y="3598570"/>
          <a:ext cx="7197554" cy="2570296"/>
        </p:xfrm>
        <a:graphic>
          <a:graphicData uri="http://schemas.openxmlformats.org/drawingml/2006/chart">
            <c:chart xmlns:c="http://schemas.openxmlformats.org/drawingml/2006/chart" xmlns:r="http://schemas.openxmlformats.org/officeDocument/2006/relationships" r:id="rId3"/>
          </a:graphicData>
        </a:graphic>
      </p:graphicFrame>
      <p:sp>
        <p:nvSpPr>
          <p:cNvPr id="5" name="Platshållare för text 4">
            <a:extLst>
              <a:ext uri="{FF2B5EF4-FFF2-40B4-BE49-F238E27FC236}">
                <a16:creationId xmlns:a16="http://schemas.microsoft.com/office/drawing/2014/main" id="{BC5AEEE7-2612-5D32-A21B-F087174CDA84}"/>
              </a:ext>
            </a:extLst>
          </p:cNvPr>
          <p:cNvSpPr>
            <a:spLocks noGrp="1"/>
          </p:cNvSpPr>
          <p:nvPr>
            <p:ph type="body" sz="quarter" idx="3"/>
          </p:nvPr>
        </p:nvSpPr>
        <p:spPr>
          <a:xfrm>
            <a:off x="477242" y="3309487"/>
            <a:ext cx="7432986" cy="578167"/>
          </a:xfrm>
        </p:spPr>
        <p:txBody>
          <a:bodyPr>
            <a:normAutofit/>
          </a:bodyPr>
          <a:lstStyle/>
          <a:p>
            <a:r>
              <a:rPr lang="sv-SE" sz="1600" b="0"/>
              <a:t>Vilken verksamhet tillhör samordnaren?</a:t>
            </a:r>
          </a:p>
        </p:txBody>
      </p:sp>
      <p:graphicFrame>
        <p:nvGraphicFramePr>
          <p:cNvPr id="8" name="Tabell 7">
            <a:extLst>
              <a:ext uri="{FF2B5EF4-FFF2-40B4-BE49-F238E27FC236}">
                <a16:creationId xmlns:a16="http://schemas.microsoft.com/office/drawing/2014/main" id="{A4B0EFFE-DF8B-62DA-38AB-F741C368D4F7}"/>
              </a:ext>
            </a:extLst>
          </p:cNvPr>
          <p:cNvGraphicFramePr>
            <a:graphicFrameLocks noGrp="1"/>
          </p:cNvGraphicFramePr>
          <p:nvPr>
            <p:extLst>
              <p:ext uri="{D42A27DB-BD31-4B8C-83A1-F6EECF244321}">
                <p14:modId xmlns:p14="http://schemas.microsoft.com/office/powerpoint/2010/main" val="3279952776"/>
              </p:ext>
            </p:extLst>
          </p:nvPr>
        </p:nvGraphicFramePr>
        <p:xfrm>
          <a:off x="477242" y="1376363"/>
          <a:ext cx="6783529" cy="1218590"/>
        </p:xfrm>
        <a:graphic>
          <a:graphicData uri="http://schemas.openxmlformats.org/drawingml/2006/table">
            <a:tbl>
              <a:tblPr firstRow="1" bandRow="1">
                <a:tableStyleId>{5C22544A-7EE6-4342-B048-85BDC9FD1C3A}</a:tableStyleId>
              </a:tblPr>
              <a:tblGrid>
                <a:gridCol w="4475758">
                  <a:extLst>
                    <a:ext uri="{9D8B030D-6E8A-4147-A177-3AD203B41FA5}">
                      <a16:colId xmlns:a16="http://schemas.microsoft.com/office/drawing/2014/main" val="1159429802"/>
                    </a:ext>
                  </a:extLst>
                </a:gridCol>
                <a:gridCol w="2307771">
                  <a:extLst>
                    <a:ext uri="{9D8B030D-6E8A-4147-A177-3AD203B41FA5}">
                      <a16:colId xmlns:a16="http://schemas.microsoft.com/office/drawing/2014/main" val="2021594479"/>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per familjecentral</a:t>
                      </a:r>
                    </a:p>
                  </a:txBody>
                  <a:tcPr anchor="ctr"/>
                </a:tc>
                <a:extLst>
                  <a:ext uri="{0D108BD9-81ED-4DB2-BD59-A6C34878D82A}">
                    <a16:rowId xmlns:a16="http://schemas.microsoft.com/office/drawing/2014/main" val="14081197"/>
                  </a:ext>
                </a:extLst>
              </a:tr>
              <a:tr h="214132">
                <a:tc>
                  <a:txBody>
                    <a:bodyPr/>
                    <a:lstStyle/>
                    <a:p>
                      <a:r>
                        <a:rPr lang="sv-SE" sz="1200"/>
                        <a:t>Tjänstgöringsgrad i procent</a:t>
                      </a:r>
                    </a:p>
                  </a:txBody>
                  <a:tcPr anchor="ctr"/>
                </a:tc>
                <a:tc>
                  <a:txBody>
                    <a:bodyPr/>
                    <a:lstStyle/>
                    <a:p>
                      <a:r>
                        <a:rPr lang="sv-SE" sz="1200"/>
                        <a:t>22 %</a:t>
                      </a:r>
                    </a:p>
                  </a:txBody>
                  <a:tcPr anchor="ctr"/>
                </a:tc>
                <a:extLst>
                  <a:ext uri="{0D108BD9-81ED-4DB2-BD59-A6C34878D82A}">
                    <a16:rowId xmlns:a16="http://schemas.microsoft.com/office/drawing/2014/main" val="2180593050"/>
                  </a:ext>
                </a:extLst>
              </a:tr>
            </a:tbl>
          </a:graphicData>
        </a:graphic>
      </p:graphicFrame>
    </p:spTree>
    <p:extLst>
      <p:ext uri="{BB962C8B-B14F-4D97-AF65-F5344CB8AC3E}">
        <p14:creationId xmlns:p14="http://schemas.microsoft.com/office/powerpoint/2010/main" val="447897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F3498-0907-9739-A97F-FFDA351A208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12579E8-E80F-769A-9047-C210354CFBF3}"/>
              </a:ext>
            </a:extLst>
          </p:cNvPr>
          <p:cNvSpPr>
            <a:spLocks noGrp="1"/>
          </p:cNvSpPr>
          <p:nvPr>
            <p:ph type="title"/>
          </p:nvPr>
        </p:nvSpPr>
        <p:spPr/>
        <p:txBody>
          <a:bodyPr/>
          <a:lstStyle/>
          <a:p>
            <a:r>
              <a:rPr lang="en-US" sz="2800"/>
              <a:t>Tjänstgöringsgrad samordnare per FC</a:t>
            </a:r>
            <a:endParaRPr lang="en-US"/>
          </a:p>
        </p:txBody>
      </p:sp>
      <p:graphicFrame>
        <p:nvGraphicFramePr>
          <p:cNvPr id="10" name="Content Placeholder 9">
            <a:extLst>
              <a:ext uri="{FF2B5EF4-FFF2-40B4-BE49-F238E27FC236}">
                <a16:creationId xmlns:a16="http://schemas.microsoft.com/office/drawing/2014/main" id="{6AABCFC6-824A-EC2A-884F-5584518070FB}"/>
              </a:ext>
            </a:extLst>
          </p:cNvPr>
          <p:cNvGraphicFramePr>
            <a:graphicFrameLocks noGrp="1"/>
          </p:cNvGraphicFramePr>
          <p:nvPr>
            <p:ph idx="1"/>
            <p:extLst>
              <p:ext uri="{D42A27DB-BD31-4B8C-83A1-F6EECF244321}">
                <p14:modId xmlns:p14="http://schemas.microsoft.com/office/powerpoint/2010/main" val="2918980978"/>
              </p:ext>
            </p:extLst>
          </p:nvPr>
        </p:nvGraphicFramePr>
        <p:xfrm>
          <a:off x="490538" y="1654174"/>
          <a:ext cx="9113772" cy="4538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35938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190702" cy="5065515"/>
          </a:xfrm>
        </p:spPr>
        <p:txBody>
          <a:bodyPr/>
          <a:lstStyle/>
          <a:p>
            <a:pPr marL="0" indent="0">
              <a:lnSpc>
                <a:spcPct val="120000"/>
              </a:lnSpc>
              <a:buNone/>
            </a:pPr>
            <a:r>
              <a:rPr lang="sv-SE" sz="1400" err="1"/>
              <a:t>Lysio</a:t>
            </a:r>
            <a:r>
              <a:rPr lang="sv-SE" sz="1400"/>
              <a:t> Research har för Föreningen För Familjecentralers Främjandes (FFFF) räkning genomfört en kvalitetsuppföljning bland </a:t>
            </a:r>
            <a:r>
              <a:rPr lang="sv-SE" sz="1400" kern="100">
                <a:effectLst/>
                <a:ea typeface="Aptos" panose="020B0004020202020204" pitchFamily="34" charset="0"/>
                <a:cs typeface="Times New Roman" panose="02020603050405020304" pitchFamily="18" charset="0"/>
              </a:rPr>
              <a:t>familjecentraler/familjecentralsliknande verksamheter.</a:t>
            </a:r>
            <a:r>
              <a:rPr lang="sv-SE" sz="1400"/>
              <a:t> </a:t>
            </a:r>
          </a:p>
          <a:p>
            <a:pPr marL="0" indent="0">
              <a:lnSpc>
                <a:spcPct val="120000"/>
              </a:lnSpc>
              <a:buNone/>
            </a:pPr>
            <a:r>
              <a:rPr lang="sv-SE" sz="1400" b="0" i="0" u="none" strike="noStrike">
                <a:solidFill>
                  <a:srgbClr val="212121"/>
                </a:solidFill>
                <a:effectLst/>
              </a:rPr>
              <a:t>I resultatet </a:t>
            </a:r>
            <a:r>
              <a:rPr lang="sv-SE" sz="1400" b="0" i="0" u="none" strike="noStrike">
                <a:effectLst/>
              </a:rPr>
              <a:t>kan det </a:t>
            </a:r>
            <a:r>
              <a:rPr lang="sv-SE" sz="1400"/>
              <a:t>ingå </a:t>
            </a:r>
            <a:r>
              <a:rPr lang="sv-SE" sz="1400" b="0" i="0" u="none" strike="noStrike">
                <a:solidFill>
                  <a:srgbClr val="212121"/>
                </a:solidFill>
                <a:effectLst/>
              </a:rPr>
              <a:t>familjecentraler/</a:t>
            </a:r>
            <a:br>
              <a:rPr lang="sv-SE" sz="1400" b="0" i="0" u="none" strike="noStrike">
                <a:solidFill>
                  <a:srgbClr val="212121"/>
                </a:solidFill>
                <a:effectLst/>
              </a:rPr>
            </a:br>
            <a:r>
              <a:rPr lang="sv-SE" sz="1400" b="0" i="0" u="none" strike="noStrike">
                <a:solidFill>
                  <a:srgbClr val="212121"/>
                </a:solidFill>
                <a:effectLst/>
              </a:rPr>
              <a:t>familjecentralsliknande verksamheter enligt en </a:t>
            </a:r>
            <a:r>
              <a:rPr lang="sv-SE" sz="1400" b="1" i="0" u="none" strike="noStrike">
                <a:solidFill>
                  <a:srgbClr val="212121"/>
                </a:solidFill>
                <a:effectLst/>
              </a:rPr>
              <a:t>regional definition </a:t>
            </a:r>
            <a:r>
              <a:rPr lang="sv-SE" sz="1400" b="0" i="0" u="none" strike="noStrike">
                <a:solidFill>
                  <a:srgbClr val="212121"/>
                </a:solidFill>
                <a:effectLst/>
              </a:rPr>
              <a:t>som inte stämmer överens med den nationella definitionen som Socialstyrelsen och FFFF har av vad en familjecentral och familjecentralsliknande verksamheter är kring </a:t>
            </a:r>
            <a:r>
              <a:rPr lang="sv-SE" sz="1400" b="0" i="0" u="none" strike="noStrike" err="1">
                <a:solidFill>
                  <a:srgbClr val="212121"/>
                </a:solidFill>
                <a:effectLst/>
              </a:rPr>
              <a:t>bl.a</a:t>
            </a:r>
            <a:r>
              <a:rPr lang="sv-SE" sz="1400" b="0" i="0" u="none" strike="noStrike">
                <a:solidFill>
                  <a:srgbClr val="212121"/>
                </a:solidFill>
                <a:effectLst/>
              </a:rPr>
              <a:t> samlokalisering. Detta innebär att samtliga deltagande enheter i regionen ingår i resultatet, även i de fall dessa inte klassificeras som en familjecentral/</a:t>
            </a:r>
            <a:br>
              <a:rPr lang="sv-SE" sz="1400"/>
            </a:br>
            <a:r>
              <a:rPr lang="sv-SE" sz="1400" b="0" i="0" u="none" strike="noStrike">
                <a:solidFill>
                  <a:srgbClr val="212121"/>
                </a:solidFill>
                <a:effectLst/>
              </a:rPr>
              <a:t>familjecentralsliknande verksamhet enligt den nationella definitionen.</a:t>
            </a:r>
            <a:endParaRPr lang="sv-SE" sz="1400"/>
          </a:p>
          <a:p>
            <a:pPr marL="0" indent="0">
              <a:lnSpc>
                <a:spcPct val="120000"/>
              </a:lnSpc>
              <a:buNone/>
            </a:pPr>
            <a:endParaRPr lang="sv-SE" sz="140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Tider</a:t>
            </a:r>
          </a:p>
        </p:txBody>
      </p:sp>
      <p:graphicFrame>
        <p:nvGraphicFramePr>
          <p:cNvPr id="4" name="Tabell 7">
            <a:extLst>
              <a:ext uri="{FF2B5EF4-FFF2-40B4-BE49-F238E27FC236}">
                <a16:creationId xmlns:a16="http://schemas.microsoft.com/office/drawing/2014/main" id="{3758FE5F-8B10-4BC7-0A2F-B7018B305208}"/>
              </a:ext>
            </a:extLst>
          </p:cNvPr>
          <p:cNvGraphicFramePr>
            <a:graphicFrameLocks noGrp="1"/>
          </p:cNvGraphicFramePr>
          <p:nvPr>
            <p:extLst>
              <p:ext uri="{D42A27DB-BD31-4B8C-83A1-F6EECF244321}">
                <p14:modId xmlns:p14="http://schemas.microsoft.com/office/powerpoint/2010/main" val="857411451"/>
              </p:ext>
            </p:extLst>
          </p:nvPr>
        </p:nvGraphicFramePr>
        <p:xfrm>
          <a:off x="477241" y="1376363"/>
          <a:ext cx="6783530" cy="2864510"/>
        </p:xfrm>
        <a:graphic>
          <a:graphicData uri="http://schemas.openxmlformats.org/drawingml/2006/table">
            <a:tbl>
              <a:tblPr firstRow="1" bandRow="1">
                <a:tableStyleId>{5C22544A-7EE6-4342-B048-85BDC9FD1C3A}</a:tableStyleId>
              </a:tblPr>
              <a:tblGrid>
                <a:gridCol w="4475759">
                  <a:extLst>
                    <a:ext uri="{9D8B030D-6E8A-4147-A177-3AD203B41FA5}">
                      <a16:colId xmlns:a16="http://schemas.microsoft.com/office/drawing/2014/main" val="1159429802"/>
                    </a:ext>
                  </a:extLst>
                </a:gridCol>
                <a:gridCol w="2307771">
                  <a:extLst>
                    <a:ext uri="{9D8B030D-6E8A-4147-A177-3AD203B41FA5}">
                      <a16:colId xmlns:a16="http://schemas.microsoft.com/office/drawing/2014/main" val="2021594479"/>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per familjecentral</a:t>
                      </a:r>
                    </a:p>
                  </a:txBody>
                  <a:tcPr anchor="ctr"/>
                </a:tc>
                <a:extLst>
                  <a:ext uri="{0D108BD9-81ED-4DB2-BD59-A6C34878D82A}">
                    <a16:rowId xmlns:a16="http://schemas.microsoft.com/office/drawing/2014/main" val="14081197"/>
                  </a:ext>
                </a:extLst>
              </a:tr>
              <a:tr h="214132">
                <a:tc>
                  <a:txBody>
                    <a:bodyPr/>
                    <a:lstStyle/>
                    <a:p>
                      <a:r>
                        <a:rPr lang="sv-SE" sz="1200"/>
                        <a:t>Hur många timmar/år träffas familjecentralens ledning/styrgrupp?</a:t>
                      </a:r>
                    </a:p>
                  </a:txBody>
                  <a:tcPr anchor="ctr"/>
                </a:tc>
                <a:tc>
                  <a:txBody>
                    <a:bodyPr/>
                    <a:lstStyle/>
                    <a:p>
                      <a:r>
                        <a:rPr lang="sv-SE" sz="1200"/>
                        <a:t>8</a:t>
                      </a:r>
                    </a:p>
                  </a:txBody>
                  <a:tcPr anchor="ctr"/>
                </a:tc>
                <a:extLst>
                  <a:ext uri="{0D108BD9-81ED-4DB2-BD59-A6C34878D82A}">
                    <a16:rowId xmlns:a16="http://schemas.microsoft.com/office/drawing/2014/main" val="2180593050"/>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alla verksamheter öppet samtidigt för barn och familj?</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17</a:t>
                      </a:r>
                    </a:p>
                  </a:txBody>
                  <a:tcPr anchor="ctr"/>
                </a:tc>
                <a:extLst>
                  <a:ext uri="{0D108BD9-81ED-4DB2-BD59-A6C34878D82A}">
                    <a16:rowId xmlns:a16="http://schemas.microsoft.com/office/drawing/2014/main" val="2798328062"/>
                  </a:ext>
                </a:extLst>
              </a:tr>
              <a:tr h="214132">
                <a:tc>
                  <a:txBody>
                    <a:bodyPr/>
                    <a:lstStyle/>
                    <a:p>
                      <a:r>
                        <a:rPr lang="sv-SE" sz="1200"/>
                        <a:t>Hur många veckor har alla FC verksamheter gemensamt öppet under sommarmånaderna juni, juli och augusti?</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10</a:t>
                      </a:r>
                    </a:p>
                  </a:txBody>
                  <a:tcPr anchor="ctr"/>
                </a:tc>
                <a:extLst>
                  <a:ext uri="{0D108BD9-81ED-4DB2-BD59-A6C34878D82A}">
                    <a16:rowId xmlns:a16="http://schemas.microsoft.com/office/drawing/2014/main" val="1744106752"/>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Hur många timmar/månad har ni haft för gemensamma möten på FC 2025? (ex </a:t>
                      </a:r>
                      <a:r>
                        <a:rPr kumimoji="0" lang="sv-SE" sz="1200" b="0" i="0" u="none" strike="noStrike" kern="1200" cap="none" spc="0" normalizeH="0" baseline="0" noProof="0" dirty="0" err="1">
                          <a:ln>
                            <a:noFill/>
                          </a:ln>
                          <a:solidFill>
                            <a:srgbClr val="000000"/>
                          </a:solidFill>
                          <a:effectLst/>
                          <a:uLnTx/>
                          <a:uFillTx/>
                          <a:latin typeface="Arial" panose="020B0604020202020204"/>
                          <a:ea typeface="+mn-ea"/>
                          <a:cs typeface="+mn-cs"/>
                        </a:rPr>
                        <a:t>husmöte</a:t>
                      </a: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 FC-möten eller verksamhetsmöte)</a:t>
                      </a:r>
                    </a:p>
                  </a:txBody>
                  <a:tcPr anchor="ctr"/>
                </a:tc>
                <a:tc>
                  <a:txBody>
                    <a:bodyPr/>
                    <a:lstStyle/>
                    <a:p>
                      <a:r>
                        <a:rPr lang="sv-SE" sz="1200"/>
                        <a:t>4</a:t>
                      </a:r>
                    </a:p>
                  </a:txBody>
                  <a:tcPr anchor="ctr"/>
                </a:tc>
                <a:extLst>
                  <a:ext uri="{0D108BD9-81ED-4DB2-BD59-A6C34878D82A}">
                    <a16:rowId xmlns:a16="http://schemas.microsoft.com/office/drawing/2014/main" val="861199275"/>
                  </a:ext>
                </a:extLst>
              </a:tr>
              <a:tr h="214132">
                <a:tc>
                  <a:txBody>
                    <a:bodyPr/>
                    <a:lstStyle/>
                    <a:p>
                      <a:r>
                        <a:rPr lang="sv-SE" sz="1200" dirty="0"/>
                        <a:t>Hur många timmar/år har ni haft gemensam tid för planerings och verksamhetsdag/ar 2025?</a:t>
                      </a:r>
                    </a:p>
                  </a:txBody>
                  <a:tcPr anchor="ctr"/>
                </a:tc>
                <a:tc>
                  <a:txBody>
                    <a:bodyPr/>
                    <a:lstStyle/>
                    <a:p>
                      <a:r>
                        <a:rPr lang="sv-SE" sz="1200"/>
                        <a:t>10</a:t>
                      </a:r>
                    </a:p>
                  </a:txBody>
                  <a:tcPr anchor="ctr"/>
                </a:tc>
                <a:extLst>
                  <a:ext uri="{0D108BD9-81ED-4DB2-BD59-A6C34878D82A}">
                    <a16:rowId xmlns:a16="http://schemas.microsoft.com/office/drawing/2014/main" val="3108300975"/>
                  </a:ext>
                </a:extLst>
              </a:tr>
            </a:tbl>
          </a:graphicData>
        </a:graphic>
      </p:graphicFrame>
    </p:spTree>
    <p:extLst>
      <p:ext uri="{BB962C8B-B14F-4D97-AF65-F5344CB8AC3E}">
        <p14:creationId xmlns:p14="http://schemas.microsoft.com/office/powerpoint/2010/main" val="3322043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Handledning</a:t>
            </a:r>
            <a:endParaRPr lang="sv-SE" strike="sngStrike"/>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095008" cy="416593"/>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 handledning för hela teamet på FC?</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393012241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ell 7">
            <a:extLst>
              <a:ext uri="{FF2B5EF4-FFF2-40B4-BE49-F238E27FC236}">
                <a16:creationId xmlns:a16="http://schemas.microsoft.com/office/drawing/2014/main" id="{E90CC47F-06B0-38F6-20E2-C5CAF1D58013}"/>
              </a:ext>
            </a:extLst>
          </p:cNvPr>
          <p:cNvGraphicFramePr>
            <a:graphicFrameLocks noGrp="1"/>
          </p:cNvGraphicFramePr>
          <p:nvPr>
            <p:extLst>
              <p:ext uri="{D42A27DB-BD31-4B8C-83A1-F6EECF244321}">
                <p14:modId xmlns:p14="http://schemas.microsoft.com/office/powerpoint/2010/main" val="196952881"/>
              </p:ext>
            </p:extLst>
          </p:nvPr>
        </p:nvGraphicFramePr>
        <p:xfrm>
          <a:off x="477241" y="4387566"/>
          <a:ext cx="8002800" cy="1035710"/>
        </p:xfrm>
        <a:graphic>
          <a:graphicData uri="http://schemas.openxmlformats.org/drawingml/2006/table">
            <a:tbl>
              <a:tblPr firstRow="1" bandRow="1">
                <a:tableStyleId>{5C22544A-7EE6-4342-B048-85BDC9FD1C3A}</a:tableStyleId>
              </a:tblPr>
              <a:tblGrid>
                <a:gridCol w="4474800">
                  <a:extLst>
                    <a:ext uri="{9D8B030D-6E8A-4147-A177-3AD203B41FA5}">
                      <a16:colId xmlns:a16="http://schemas.microsoft.com/office/drawing/2014/main" val="1159429802"/>
                    </a:ext>
                  </a:extLst>
                </a:gridCol>
                <a:gridCol w="1764000">
                  <a:extLst>
                    <a:ext uri="{9D8B030D-6E8A-4147-A177-3AD203B41FA5}">
                      <a16:colId xmlns:a16="http://schemas.microsoft.com/office/drawing/2014/main" val="2021594479"/>
                    </a:ext>
                  </a:extLst>
                </a:gridCol>
                <a:gridCol w="1764000">
                  <a:extLst>
                    <a:ext uri="{9D8B030D-6E8A-4147-A177-3AD203B41FA5}">
                      <a16:colId xmlns:a16="http://schemas.microsoft.com/office/drawing/2014/main" val="570389470"/>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per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Totalt i hela regionen</a:t>
                      </a:r>
                    </a:p>
                  </a:txBody>
                  <a:tcPr anchor="ctr"/>
                </a:tc>
                <a:extLst>
                  <a:ext uri="{0D108BD9-81ED-4DB2-BD59-A6C34878D82A}">
                    <a16:rowId xmlns:a16="http://schemas.microsoft.com/office/drawing/2014/main" val="14081197"/>
                  </a:ext>
                </a:extLst>
              </a:tr>
              <a:tr h="214132">
                <a:tc>
                  <a:txBody>
                    <a:bodyPr/>
                    <a:lstStyle/>
                    <a:p>
                      <a:r>
                        <a:rPr lang="sv-SE" sz="1200"/>
                        <a:t>Om ja: Hur många timmar/år har ni handledning?</a:t>
                      </a:r>
                    </a:p>
                  </a:txBody>
                  <a:tcPr anchor="ctr"/>
                </a:tc>
                <a:tc>
                  <a:txBody>
                    <a:bodyPr/>
                    <a:lstStyle/>
                    <a:p>
                      <a:r>
                        <a:rPr lang="sv-SE" sz="1200"/>
                        <a:t>9</a:t>
                      </a:r>
                    </a:p>
                  </a:txBody>
                  <a:tcPr anchor="ctr"/>
                </a:tc>
                <a:tc>
                  <a:txBody>
                    <a:bodyPr/>
                    <a:lstStyle/>
                    <a:p>
                      <a:r>
                        <a:rPr lang="sv-SE" sz="1200"/>
                        <a:t>28</a:t>
                      </a:r>
                    </a:p>
                  </a:txBody>
                  <a:tcPr anchor="ctr"/>
                </a:tc>
                <a:extLst>
                  <a:ext uri="{0D108BD9-81ED-4DB2-BD59-A6C34878D82A}">
                    <a16:rowId xmlns:a16="http://schemas.microsoft.com/office/drawing/2014/main" val="2180593050"/>
                  </a:ext>
                </a:extLst>
              </a:tr>
            </a:tbl>
          </a:graphicData>
        </a:graphic>
      </p:graphicFrame>
    </p:spTree>
    <p:extLst>
      <p:ext uri="{BB962C8B-B14F-4D97-AF65-F5344CB8AC3E}">
        <p14:creationId xmlns:p14="http://schemas.microsoft.com/office/powerpoint/2010/main" val="2849687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FD77E-617B-4516-9038-DA59B90EAF51}"/>
            </a:ext>
          </a:extLst>
        </p:cNvPr>
        <p:cNvGrpSpPr/>
        <p:nvPr/>
      </p:nvGrpSpPr>
      <p:grpSpPr>
        <a:xfrm>
          <a:off x="0" y="0"/>
          <a:ext cx="0" cy="0"/>
          <a:chOff x="0" y="0"/>
          <a:chExt cx="0" cy="0"/>
        </a:xfrm>
      </p:grpSpPr>
      <p:sp>
        <p:nvSpPr>
          <p:cNvPr id="2" name="Fritext">
            <a:extLst>
              <a:ext uri="{FF2B5EF4-FFF2-40B4-BE49-F238E27FC236}">
                <a16:creationId xmlns:a16="http://schemas.microsoft.com/office/drawing/2014/main" id="{9CB07C3C-658B-3A8C-B6BE-A0579F1D14A4}"/>
              </a:ext>
            </a:extLst>
          </p:cNvPr>
          <p:cNvSpPr>
            <a:spLocks noGrp="1"/>
          </p:cNvSpPr>
          <p:nvPr>
            <p:ph idx="1"/>
          </p:nvPr>
        </p:nvSpPr>
        <p:spPr/>
        <p:txBody>
          <a:bodyPr/>
          <a:lstStyle/>
          <a:p>
            <a:pPr>
              <a:buClr>
                <a:schemeClr val="tx1"/>
              </a:buClr>
              <a:buSzPct val="100000"/>
            </a:pPr>
            <a:r>
              <a:rPr lang="sv-SE" sz="1200"/>
              <a:t>ingen gemensam handledning
Handledning i ärenden och processer.
Att ges möjlighet till strukturerad reflektion tillsammans för att stärka gemensamma arbetsmiljön och utveckla verksamheten.</a:t>
            </a:r>
          </a:p>
        </p:txBody>
      </p:sp>
      <p:sp>
        <p:nvSpPr>
          <p:cNvPr id="5" name="Rubrik 4">
            <a:extLst>
              <a:ext uri="{FF2B5EF4-FFF2-40B4-BE49-F238E27FC236}">
                <a16:creationId xmlns:a16="http://schemas.microsoft.com/office/drawing/2014/main" id="{BC688E08-6C13-73B5-897E-9413D05F0C0F}"/>
              </a:ext>
            </a:extLst>
          </p:cNvPr>
          <p:cNvSpPr>
            <a:spLocks noGrp="1"/>
          </p:cNvSpPr>
          <p:nvPr>
            <p:ph type="title"/>
          </p:nvPr>
        </p:nvSpPr>
        <p:spPr/>
        <p:txBody>
          <a:bodyPr/>
          <a:lstStyle/>
          <a:p>
            <a:r>
              <a:rPr lang="sv-SE">
                <a:effectLst/>
                <a:latin typeface="Arial" panose="020B0604020202020204" pitchFamily="34" charset="0"/>
                <a:ea typeface="Calibri" panose="020F0502020204030204" pitchFamily="34" charset="0"/>
                <a:cs typeface="Arial" panose="020B0604020202020204" pitchFamily="34" charset="0"/>
              </a:rPr>
              <a:t>Vad är syftet med handledningen? </a:t>
            </a:r>
            <a:endParaRPr lang="sv-SE"/>
          </a:p>
        </p:txBody>
      </p:sp>
    </p:spTree>
    <p:extLst>
      <p:ext uri="{BB962C8B-B14F-4D97-AF65-F5344CB8AC3E}">
        <p14:creationId xmlns:p14="http://schemas.microsoft.com/office/powerpoint/2010/main" val="116052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38391-65FF-6D7C-CA42-907C20AB80F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646B13F-92E7-36F6-DDD4-F43D39FA103F}"/>
              </a:ext>
            </a:extLst>
          </p:cNvPr>
          <p:cNvSpPr>
            <a:spLocks noGrp="1"/>
          </p:cNvSpPr>
          <p:nvPr>
            <p:ph type="title"/>
          </p:nvPr>
        </p:nvSpPr>
        <p:spPr/>
        <p:txBody>
          <a:bodyPr/>
          <a:lstStyle/>
          <a:p>
            <a:r>
              <a:rPr lang="en-US" sz="2300" dirty="0"/>
              <a:t>Hur </a:t>
            </a:r>
            <a:r>
              <a:rPr lang="en-US" sz="2300" dirty="0" err="1"/>
              <a:t>många</a:t>
            </a:r>
            <a:r>
              <a:rPr lang="en-US" sz="2300" dirty="0"/>
              <a:t> </a:t>
            </a:r>
            <a:r>
              <a:rPr lang="en-US" sz="2300" dirty="0" err="1"/>
              <a:t>timmar</a:t>
            </a:r>
            <a:r>
              <a:rPr lang="en-US" sz="2300" dirty="0"/>
              <a:t>/</a:t>
            </a:r>
            <a:r>
              <a:rPr lang="en-US" sz="2300" dirty="0" err="1"/>
              <a:t>månad</a:t>
            </a:r>
            <a:r>
              <a:rPr lang="en-US" sz="2300" dirty="0"/>
              <a:t> </a:t>
            </a:r>
            <a:r>
              <a:rPr lang="en-US" sz="2300" dirty="0" err="1"/>
              <a:t>har</a:t>
            </a:r>
            <a:r>
              <a:rPr lang="en-US" sz="2300" dirty="0"/>
              <a:t> </a:t>
            </a:r>
            <a:r>
              <a:rPr lang="en-US" sz="2300" dirty="0" err="1"/>
              <a:t>ni</a:t>
            </a:r>
            <a:r>
              <a:rPr lang="en-US" sz="2300" dirty="0"/>
              <a:t> haft för </a:t>
            </a:r>
            <a:r>
              <a:rPr lang="en-US" sz="2300" dirty="0" err="1"/>
              <a:t>gemensamma</a:t>
            </a:r>
            <a:r>
              <a:rPr lang="en-US" sz="2300" dirty="0"/>
              <a:t> </a:t>
            </a:r>
            <a:r>
              <a:rPr lang="en-US" sz="2300" dirty="0" err="1"/>
              <a:t>möten</a:t>
            </a:r>
            <a:r>
              <a:rPr lang="en-US" sz="2300" dirty="0"/>
              <a:t> </a:t>
            </a:r>
            <a:r>
              <a:rPr lang="en-US" sz="2300" dirty="0" err="1"/>
              <a:t>på</a:t>
            </a:r>
            <a:r>
              <a:rPr lang="en-US" sz="2300" dirty="0"/>
              <a:t> FC 2025? (ex </a:t>
            </a:r>
            <a:r>
              <a:rPr lang="en-US" sz="2300" dirty="0" err="1"/>
              <a:t>husmöte</a:t>
            </a:r>
            <a:r>
              <a:rPr lang="en-US" sz="2300" dirty="0"/>
              <a:t>, FC-</a:t>
            </a:r>
            <a:r>
              <a:rPr lang="en-US" sz="2300" dirty="0" err="1"/>
              <a:t>möten</a:t>
            </a:r>
            <a:r>
              <a:rPr lang="en-US" sz="2300" dirty="0"/>
              <a:t> </a:t>
            </a:r>
            <a:r>
              <a:rPr lang="en-US" sz="2300" dirty="0" err="1"/>
              <a:t>eller</a:t>
            </a:r>
            <a:r>
              <a:rPr lang="en-US" sz="2300" dirty="0"/>
              <a:t> </a:t>
            </a:r>
            <a:r>
              <a:rPr lang="en-US" sz="2300" dirty="0" err="1"/>
              <a:t>verksamhetsmöte</a:t>
            </a:r>
            <a:r>
              <a:rPr lang="en-US" sz="2300" dirty="0"/>
              <a:t>)</a:t>
            </a:r>
          </a:p>
        </p:txBody>
      </p:sp>
      <p:graphicFrame>
        <p:nvGraphicFramePr>
          <p:cNvPr id="10" name="Content Placeholder 9">
            <a:extLst>
              <a:ext uri="{FF2B5EF4-FFF2-40B4-BE49-F238E27FC236}">
                <a16:creationId xmlns:a16="http://schemas.microsoft.com/office/drawing/2014/main" id="{3A7B2523-9C88-4714-7E28-4B4960B6B1A5}"/>
              </a:ext>
            </a:extLst>
          </p:cNvPr>
          <p:cNvGraphicFramePr>
            <a:graphicFrameLocks noGrp="1"/>
          </p:cNvGraphicFramePr>
          <p:nvPr>
            <p:ph idx="1"/>
            <p:extLst>
              <p:ext uri="{D42A27DB-BD31-4B8C-83A1-F6EECF244321}">
                <p14:modId xmlns:p14="http://schemas.microsoft.com/office/powerpoint/2010/main" val="2704897819"/>
              </p:ext>
            </p:extLst>
          </p:nvPr>
        </p:nvGraphicFramePr>
        <p:xfrm>
          <a:off x="490538" y="1654174"/>
          <a:ext cx="9113772" cy="4538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3462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AF5B5-0E51-239E-19AF-6A8DCC9BF46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548A092-7783-AD03-943C-A2632C7B852E}"/>
              </a:ext>
            </a:extLst>
          </p:cNvPr>
          <p:cNvSpPr>
            <a:spLocks noGrp="1"/>
          </p:cNvSpPr>
          <p:nvPr>
            <p:ph type="title"/>
          </p:nvPr>
        </p:nvSpPr>
        <p:spPr>
          <a:xfrm>
            <a:off x="477242" y="441325"/>
            <a:ext cx="8543925" cy="935038"/>
          </a:xfrm>
        </p:spPr>
        <p:txBody>
          <a:bodyPr/>
          <a:lstStyle/>
          <a:p>
            <a:r>
              <a:rPr lang="sv-SE"/>
              <a:t>Gemensamma möten</a:t>
            </a:r>
          </a:p>
        </p:txBody>
      </p:sp>
      <p:sp>
        <p:nvSpPr>
          <p:cNvPr id="3" name="Platshållare för text 2">
            <a:extLst>
              <a:ext uri="{FF2B5EF4-FFF2-40B4-BE49-F238E27FC236}">
                <a16:creationId xmlns:a16="http://schemas.microsoft.com/office/drawing/2014/main" id="{16B58587-DB10-9C39-8CFA-45FEF0CDEEC2}"/>
              </a:ext>
            </a:extLst>
          </p:cNvPr>
          <p:cNvSpPr txBox="1">
            <a:spLocks/>
          </p:cNvSpPr>
          <p:nvPr/>
        </p:nvSpPr>
        <p:spPr>
          <a:xfrm>
            <a:off x="477242" y="1631361"/>
            <a:ext cx="3586758" cy="935038"/>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a:effectLst/>
                <a:latin typeface="Arial" panose="020B0604020202020204" pitchFamily="34" charset="0"/>
                <a:ea typeface="Calibri" panose="020F0502020204030204" pitchFamily="34" charset="0"/>
                <a:cs typeface="Arial" panose="020B0604020202020204" pitchFamily="34" charset="0"/>
              </a:rPr>
              <a:t>Ges alla medarbetare möjlighet att delta på gemensamma mötena? </a:t>
            </a:r>
            <a:endParaRPr lang="sv-SE" sz="1700" b="0"/>
          </a:p>
        </p:txBody>
      </p:sp>
      <p:graphicFrame>
        <p:nvGraphicFramePr>
          <p:cNvPr id="7" name="Platshållare för innehåll 3">
            <a:extLst>
              <a:ext uri="{FF2B5EF4-FFF2-40B4-BE49-F238E27FC236}">
                <a16:creationId xmlns:a16="http://schemas.microsoft.com/office/drawing/2014/main" id="{9B87E66E-31F9-3AC7-7FF9-4FA871C70E15}"/>
              </a:ext>
            </a:extLst>
          </p:cNvPr>
          <p:cNvGraphicFramePr>
            <a:graphicFrameLocks/>
          </p:cNvGraphicFramePr>
          <p:nvPr>
            <p:extLst>
              <p:ext uri="{D42A27DB-BD31-4B8C-83A1-F6EECF244321}">
                <p14:modId xmlns:p14="http://schemas.microsoft.com/office/powerpoint/2010/main" val="4192658269"/>
              </p:ext>
            </p:extLst>
          </p:nvPr>
        </p:nvGraphicFramePr>
        <p:xfrm>
          <a:off x="612708" y="2440155"/>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9939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75AA8-308C-6929-DB02-BD5D9F02B20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F709079-7E9A-DE5D-CF31-8CAA27D19F7D}"/>
              </a:ext>
            </a:extLst>
          </p:cNvPr>
          <p:cNvSpPr>
            <a:spLocks noGrp="1"/>
          </p:cNvSpPr>
          <p:nvPr>
            <p:ph type="title"/>
          </p:nvPr>
        </p:nvSpPr>
        <p:spPr/>
        <p:txBody>
          <a:bodyPr/>
          <a:lstStyle/>
          <a:p>
            <a:r>
              <a:rPr lang="sv-SE" sz="2400" dirty="0"/>
              <a:t>Hur många timmar/år har ni haft gemensam tid för planerings och verksamhetsdag/ar 2025?</a:t>
            </a:r>
            <a:endParaRPr lang="en-US" sz="2400" dirty="0"/>
          </a:p>
        </p:txBody>
      </p:sp>
      <p:graphicFrame>
        <p:nvGraphicFramePr>
          <p:cNvPr id="10" name="Content Placeholder 9">
            <a:extLst>
              <a:ext uri="{FF2B5EF4-FFF2-40B4-BE49-F238E27FC236}">
                <a16:creationId xmlns:a16="http://schemas.microsoft.com/office/drawing/2014/main" id="{F0316A92-56D6-D056-AC2F-461397C9FABE}"/>
              </a:ext>
            </a:extLst>
          </p:cNvPr>
          <p:cNvGraphicFramePr>
            <a:graphicFrameLocks noGrp="1"/>
          </p:cNvGraphicFramePr>
          <p:nvPr>
            <p:ph idx="1"/>
            <p:extLst>
              <p:ext uri="{D42A27DB-BD31-4B8C-83A1-F6EECF244321}">
                <p14:modId xmlns:p14="http://schemas.microsoft.com/office/powerpoint/2010/main" val="1745027470"/>
              </p:ext>
            </p:extLst>
          </p:nvPr>
        </p:nvGraphicFramePr>
        <p:xfrm>
          <a:off x="490538" y="1654174"/>
          <a:ext cx="9113772" cy="4538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38082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5FDE0-A008-2092-817A-060F550B490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E7FF930-87A2-DE66-5122-1CD7B1F274CF}"/>
              </a:ext>
            </a:extLst>
          </p:cNvPr>
          <p:cNvSpPr>
            <a:spLocks noGrp="1"/>
          </p:cNvSpPr>
          <p:nvPr>
            <p:ph type="title"/>
          </p:nvPr>
        </p:nvSpPr>
        <p:spPr>
          <a:xfrm>
            <a:off x="477242" y="441325"/>
            <a:ext cx="8543925" cy="935038"/>
          </a:xfrm>
        </p:spPr>
        <p:txBody>
          <a:bodyPr/>
          <a:lstStyle/>
          <a:p>
            <a:r>
              <a:rPr lang="sv-SE"/>
              <a:t>Gemensamma möten</a:t>
            </a:r>
          </a:p>
        </p:txBody>
      </p:sp>
      <p:sp>
        <p:nvSpPr>
          <p:cNvPr id="8" name="Platshållare för text 2">
            <a:extLst>
              <a:ext uri="{FF2B5EF4-FFF2-40B4-BE49-F238E27FC236}">
                <a16:creationId xmlns:a16="http://schemas.microsoft.com/office/drawing/2014/main" id="{5EE4C7EA-00BE-2B1E-213B-1EE7EF8C34B5}"/>
              </a:ext>
            </a:extLst>
          </p:cNvPr>
          <p:cNvSpPr txBox="1">
            <a:spLocks/>
          </p:cNvSpPr>
          <p:nvPr/>
        </p:nvSpPr>
        <p:spPr>
          <a:xfrm>
            <a:off x="477242" y="1627555"/>
            <a:ext cx="3586758" cy="935038"/>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a:effectLst/>
                <a:latin typeface="Arial" panose="020B0604020202020204" pitchFamily="34" charset="0"/>
                <a:ea typeface="Calibri" panose="020F0502020204030204" pitchFamily="34" charset="0"/>
                <a:cs typeface="Arial" panose="020B0604020202020204" pitchFamily="34" charset="0"/>
              </a:rPr>
              <a:t>Ges alla medarbetare möjlighet att delta på gemensamma planerings och verksamhetsdag/ar? </a:t>
            </a:r>
            <a:endParaRPr lang="sv-SE" sz="1700" b="0">
              <a:latin typeface="Arial" panose="020B0604020202020204" pitchFamily="34" charset="0"/>
              <a:cs typeface="Arial" panose="020B0604020202020204" pitchFamily="34" charset="0"/>
            </a:endParaRPr>
          </a:p>
        </p:txBody>
      </p:sp>
      <p:graphicFrame>
        <p:nvGraphicFramePr>
          <p:cNvPr id="9" name="Platshållare för innehåll 3">
            <a:extLst>
              <a:ext uri="{FF2B5EF4-FFF2-40B4-BE49-F238E27FC236}">
                <a16:creationId xmlns:a16="http://schemas.microsoft.com/office/drawing/2014/main" id="{453C53EE-F030-BD7C-F57E-BD6D8578E759}"/>
              </a:ext>
            </a:extLst>
          </p:cNvPr>
          <p:cNvGraphicFramePr>
            <a:graphicFrameLocks/>
          </p:cNvGraphicFramePr>
          <p:nvPr>
            <p:extLst>
              <p:ext uri="{D42A27DB-BD31-4B8C-83A1-F6EECF244321}">
                <p14:modId xmlns:p14="http://schemas.microsoft.com/office/powerpoint/2010/main" val="3572804757"/>
              </p:ext>
            </p:extLst>
          </p:nvPr>
        </p:nvGraphicFramePr>
        <p:xfrm>
          <a:off x="612708" y="2440155"/>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7071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Gemensamma föräldragrupper innan födsel</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377471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gemensamma föräldragrupper innan barnet är fött?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87917918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953000" y="1068964"/>
            <a:ext cx="3774718"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Erbjuds alla att delta?</a:t>
            </a:r>
            <a:endParaRPr lang="sv-SE" sz="16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2286028244"/>
              </p:ext>
            </p:extLst>
          </p:nvPr>
        </p:nvGraphicFramePr>
        <p:xfrm>
          <a:off x="4953000" y="1485558"/>
          <a:ext cx="2540278" cy="2233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1242604689"/>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5"/>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av FC verksamheter är delaktiga i föräldragrupperna?</a:t>
            </a:r>
          </a:p>
        </p:txBody>
      </p:sp>
    </p:spTree>
    <p:extLst>
      <p:ext uri="{BB962C8B-B14F-4D97-AF65-F5344CB8AC3E}">
        <p14:creationId xmlns:p14="http://schemas.microsoft.com/office/powerpoint/2010/main" val="1356558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AB110-6284-9E9A-B4C9-B2B72FC7CB6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4C19E20-45E0-81A0-34F0-733837035A4C}"/>
              </a:ext>
            </a:extLst>
          </p:cNvPr>
          <p:cNvSpPr>
            <a:spLocks noGrp="1"/>
          </p:cNvSpPr>
          <p:nvPr>
            <p:ph type="title"/>
          </p:nvPr>
        </p:nvSpPr>
        <p:spPr>
          <a:xfrm>
            <a:off x="477242" y="441325"/>
            <a:ext cx="8543925" cy="935038"/>
          </a:xfrm>
        </p:spPr>
        <p:txBody>
          <a:bodyPr/>
          <a:lstStyle/>
          <a:p>
            <a:r>
              <a:rPr lang="sv-SE"/>
              <a:t>Gemensamma föräldragrupper innan födsel</a:t>
            </a:r>
          </a:p>
        </p:txBody>
      </p:sp>
      <p:sp>
        <p:nvSpPr>
          <p:cNvPr id="4" name="Platshållare för text 2">
            <a:extLst>
              <a:ext uri="{FF2B5EF4-FFF2-40B4-BE49-F238E27FC236}">
                <a16:creationId xmlns:a16="http://schemas.microsoft.com/office/drawing/2014/main" id="{262597F4-87B0-CF62-C478-695170C8D9C2}"/>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nej, vilka får inte delta?</a:t>
            </a:r>
          </a:p>
        </p:txBody>
      </p:sp>
      <p:sp>
        <p:nvSpPr>
          <p:cNvPr id="3" name="Fritext">
            <a:extLst>
              <a:ext uri="{FF2B5EF4-FFF2-40B4-BE49-F238E27FC236}">
                <a16:creationId xmlns:a16="http://schemas.microsoft.com/office/drawing/2014/main" id="{BA3B41EF-50A5-0D92-D9D7-D0C263C624F2}"/>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a:t>Vem som erbjuds föräldragrupper är individuellt. Alla förstagångsföräldrar erbjuds. Har vi inte fullt i föräldragrupperna fyller vi på med de som önskar som har fler barn. En del kan vara en mamma med flera barn sedan tidigare men en ny pappa som får sitt första barn och önskar vara med i föräldragrupp. Sen i vårt område behöver vi också tänka på språk, om de är analfabeter, inte kan någon svenska. Svaret från barnmorskorna är individuell bedömning. Vi har även föräldrakurser för unga föräldrar och där erbjuds endast föräldrar som är 21 år eller yngre.
De som har barn sedan tidigare.
Erbjuds förstagångsföräldrar
De som inte talar/ förstår svenska språket
Bara förstagångsföräldrar erbjuds att delta. De som inte kan svenska eller engelska får information individuellt.
Det är blivande föräldrar som får sitt första barn som bjuds in.
Alla får delta men information går bara ut på svenska.</a:t>
            </a:r>
          </a:p>
        </p:txBody>
      </p:sp>
    </p:spTree>
    <p:extLst>
      <p:ext uri="{BB962C8B-B14F-4D97-AF65-F5344CB8AC3E}">
        <p14:creationId xmlns:p14="http://schemas.microsoft.com/office/powerpoint/2010/main" val="1610708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 6">
            <a:extLst>
              <a:ext uri="{FF2B5EF4-FFF2-40B4-BE49-F238E27FC236}">
                <a16:creationId xmlns:a16="http://schemas.microsoft.com/office/drawing/2014/main" id="{5ABED77F-38CB-66D4-6BD2-6264484D5ACC}"/>
              </a:ext>
            </a:extLst>
          </p:cNvPr>
          <p:cNvGraphicFramePr>
            <a:graphicFrameLocks noGrp="1"/>
          </p:cNvGraphicFramePr>
          <p:nvPr>
            <p:extLst>
              <p:ext uri="{D42A27DB-BD31-4B8C-83A1-F6EECF244321}">
                <p14:modId xmlns:p14="http://schemas.microsoft.com/office/powerpoint/2010/main" val="3946928424"/>
              </p:ext>
            </p:extLst>
          </p:nvPr>
        </p:nvGraphicFramePr>
        <p:xfrm>
          <a:off x="518138" y="1256074"/>
          <a:ext cx="8869724" cy="1066605"/>
        </p:xfrm>
        <a:graphic>
          <a:graphicData uri="http://schemas.openxmlformats.org/drawingml/2006/table">
            <a:tbl>
              <a:tblPr>
                <a:tableStyleId>{9D7B26C5-4107-4FEC-AEDC-1716B250A1EF}</a:tableStyleId>
              </a:tblPr>
              <a:tblGrid>
                <a:gridCol w="2301262">
                  <a:extLst>
                    <a:ext uri="{9D8B030D-6E8A-4147-A177-3AD203B41FA5}">
                      <a16:colId xmlns:a16="http://schemas.microsoft.com/office/drawing/2014/main" val="1506776994"/>
                    </a:ext>
                  </a:extLst>
                </a:gridCol>
                <a:gridCol w="1244600">
                  <a:extLst>
                    <a:ext uri="{9D8B030D-6E8A-4147-A177-3AD203B41FA5}">
                      <a16:colId xmlns:a16="http://schemas.microsoft.com/office/drawing/2014/main" val="3674372285"/>
                    </a:ext>
                  </a:extLst>
                </a:gridCol>
                <a:gridCol w="895376">
                  <a:extLst>
                    <a:ext uri="{9D8B030D-6E8A-4147-A177-3AD203B41FA5}">
                      <a16:colId xmlns:a16="http://schemas.microsoft.com/office/drawing/2014/main" val="370282812"/>
                    </a:ext>
                  </a:extLst>
                </a:gridCol>
                <a:gridCol w="748917">
                  <a:extLst>
                    <a:ext uri="{9D8B030D-6E8A-4147-A177-3AD203B41FA5}">
                      <a16:colId xmlns:a16="http://schemas.microsoft.com/office/drawing/2014/main" val="3588202440"/>
                    </a:ext>
                  </a:extLst>
                </a:gridCol>
                <a:gridCol w="748917">
                  <a:extLst>
                    <a:ext uri="{9D8B030D-6E8A-4147-A177-3AD203B41FA5}">
                      <a16:colId xmlns:a16="http://schemas.microsoft.com/office/drawing/2014/main" val="3023012047"/>
                    </a:ext>
                  </a:extLst>
                </a:gridCol>
                <a:gridCol w="1079238">
                  <a:extLst>
                    <a:ext uri="{9D8B030D-6E8A-4147-A177-3AD203B41FA5}">
                      <a16:colId xmlns:a16="http://schemas.microsoft.com/office/drawing/2014/main" val="891014943"/>
                    </a:ext>
                  </a:extLst>
                </a:gridCol>
                <a:gridCol w="1079238">
                  <a:extLst>
                    <a:ext uri="{9D8B030D-6E8A-4147-A177-3AD203B41FA5}">
                      <a16:colId xmlns:a16="http://schemas.microsoft.com/office/drawing/2014/main" val="2971406489"/>
                    </a:ext>
                  </a:extLst>
                </a:gridCol>
                <a:gridCol w="772176">
                  <a:extLst>
                    <a:ext uri="{9D8B030D-6E8A-4147-A177-3AD203B41FA5}">
                      <a16:colId xmlns:a16="http://schemas.microsoft.com/office/drawing/2014/main" val="2007665762"/>
                    </a:ext>
                  </a:extLst>
                </a:gridCol>
              </a:tblGrid>
              <a:tr h="128045">
                <a:tc rowSpan="2">
                  <a:txBody>
                    <a:bodyPr/>
                    <a:lstStyle/>
                    <a:p>
                      <a:pPr algn="ctr"/>
                      <a:r>
                        <a:rPr lang="sv-SE" sz="1100" b="1">
                          <a:solidFill>
                            <a:schemeClr val="bg1"/>
                          </a:solidFill>
                        </a:rPr>
                        <a:t>Enhet</a:t>
                      </a:r>
                    </a:p>
                  </a:txBody>
                  <a:tcPr marL="18000" marR="18000" marT="18000" marB="18000" anchor="b">
                    <a:lnL w="6350" cap="flat" cmpd="sng" algn="ctr">
                      <a:solidFill>
                        <a:srgbClr val="C7C7C6"/>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rowSpan="2">
                  <a:txBody>
                    <a:bodyPr/>
                    <a:lstStyle/>
                    <a:p>
                      <a:pPr algn="ctr"/>
                      <a:r>
                        <a:rPr lang="sv-SE" sz="1100" b="1">
                          <a:solidFill>
                            <a:schemeClr val="bg1"/>
                          </a:solidFill>
                        </a:rPr>
                        <a:t>Förekommer gemensamma föräldragrupper innan barnet är fött?</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rowSpan="2">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sv-SE" sz="1100" b="1">
                          <a:solidFill>
                            <a:schemeClr val="bg1"/>
                          </a:solidFill>
                        </a:rPr>
                        <a:t>Om ja: Erbjuds alla att delta?</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gridSpan="5">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sv-SE" sz="1100" b="1">
                          <a:solidFill>
                            <a:schemeClr val="bg1"/>
                          </a:solidFill>
                        </a:rPr>
                        <a:t>Om ja: Vilka av FC verksamheter är delaktiga i föräldragrupperna?</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493795754"/>
                  </a:ext>
                </a:extLst>
              </a:tr>
              <a:tr h="233453">
                <a:tc vMerge="1">
                  <a:txBody>
                    <a:bodyPr/>
                    <a:lstStyle/>
                    <a:p>
                      <a:endParaRPr/>
                    </a:p>
                  </a:txBody>
                  <a:tcPr marL="18000" marR="18000" marT="18000" marB="18000" anchor="b">
                    <a:lnL w="6350" cap="flat" cmpd="sng" algn="ctr">
                      <a:solidFill>
                        <a:srgbClr val="C7C7C6"/>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vMerge="1">
                  <a:txBody>
                    <a:bodyPr/>
                    <a:lstStyle/>
                    <a:p>
                      <a:endParaRP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vMerge="1">
                  <a:txBody>
                    <a:bodyPr/>
                    <a:lstStyle/>
                    <a:p>
                      <a:pPr algn="ctr"/>
                      <a:endParaRPr lang="sv-SE" sz="1100" b="1">
                        <a:solidFill>
                          <a:schemeClr val="bg1"/>
                        </a:solidFill>
                      </a:endParaRP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BMM</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BVC</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Öppen förskola</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Förebyggande socialtjänst</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Annat</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extLst>
                  <a:ext uri="{0D108BD9-81ED-4DB2-BD59-A6C34878D82A}">
                    <a16:rowId xmlns:a16="http://schemas.microsoft.com/office/drawing/2014/main" val="3332252134"/>
                  </a:ext>
                </a:extLst>
              </a:tr>
              <a:tr h="128045">
                <a:tc>
                  <a:txBody>
                    <a:bodyPr/>
                    <a:lstStyle/>
                    <a:p>
                      <a:pPr algn="l" fontAlgn="ctr"/>
                      <a:r>
                        <a:rPr lang="sv-SE" sz="1200" b="0" i="0" u="none" strike="noStrike">
                          <a:solidFill>
                            <a:srgbClr val="000000"/>
                          </a:solidFill>
                          <a:effectLst/>
                          <a:latin typeface="Arial" panose="020B0604020202020204" pitchFamily="34" charset="0"/>
                        </a:rPr>
                        <a:t>Östernärke (Odensbacken)</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5837103"/>
                  </a:ext>
                </a:extLst>
              </a:tr>
              <a:tr h="128045">
                <a:tc>
                  <a:txBody>
                    <a:bodyPr/>
                    <a:lstStyle/>
                    <a:p>
                      <a:pPr algn="l" fontAlgn="ctr"/>
                      <a:r>
                        <a:rPr lang="sv-SE" sz="1200" b="0" i="0" u="none" strike="noStrike">
                          <a:solidFill>
                            <a:srgbClr val="000000"/>
                          </a:solidFill>
                          <a:effectLst/>
                          <a:latin typeface="Arial" panose="020B0604020202020204" pitchFamily="34" charset="0"/>
                        </a:rPr>
                        <a:t>Baronbacken</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0070958"/>
                  </a:ext>
                </a:extLst>
              </a:tr>
              <a:tr h="128045">
                <a:tc>
                  <a:txBody>
                    <a:bodyPr/>
                    <a:lstStyle/>
                    <a:p>
                      <a:pPr algn="l" fontAlgn="ctr"/>
                      <a:r>
                        <a:rPr lang="sv-SE" sz="1200" b="0" i="0" u="none" strike="noStrike">
                          <a:solidFill>
                            <a:srgbClr val="000000"/>
                          </a:solidFill>
                          <a:effectLst/>
                          <a:latin typeface="Arial" panose="020B0604020202020204" pitchFamily="34" charset="0"/>
                        </a:rPr>
                        <a:t>Lindesbergs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1816438"/>
                  </a:ext>
                </a:extLst>
              </a:tr>
              <a:tr h="128045">
                <a:tc>
                  <a:txBody>
                    <a:bodyPr/>
                    <a:lstStyle/>
                    <a:p>
                      <a:pPr algn="l" fontAlgn="ctr"/>
                      <a:r>
                        <a:rPr lang="sv-SE" sz="1200" b="0" i="0" u="none" strike="noStrike">
                          <a:solidFill>
                            <a:srgbClr val="000000"/>
                          </a:solidFill>
                          <a:effectLst/>
                          <a:latin typeface="Arial" panose="020B0604020202020204" pitchFamily="34" charset="0"/>
                        </a:rPr>
                        <a:t>Askersunds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792980"/>
                  </a:ext>
                </a:extLst>
              </a:tr>
              <a:tr h="128045">
                <a:tc>
                  <a:txBody>
                    <a:bodyPr/>
                    <a:lstStyle/>
                    <a:p>
                      <a:pPr algn="l" fontAlgn="ctr"/>
                      <a:r>
                        <a:rPr lang="sv-SE" sz="1200" b="0" i="0" u="none" strike="noStrike">
                          <a:solidFill>
                            <a:srgbClr val="000000"/>
                          </a:solidFill>
                          <a:effectLst/>
                          <a:latin typeface="Arial" panose="020B0604020202020204" pitchFamily="34" charset="0"/>
                        </a:rPr>
                        <a:t>Karlskoga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683843"/>
                  </a:ext>
                </a:extLst>
              </a:tr>
              <a:tr h="128045">
                <a:tc>
                  <a:txBody>
                    <a:bodyPr/>
                    <a:lstStyle/>
                    <a:p>
                      <a:pPr algn="l" fontAlgn="ctr"/>
                      <a:r>
                        <a:rPr lang="sv-SE" sz="1200" b="0" i="0" u="none" strike="noStrike">
                          <a:solidFill>
                            <a:srgbClr val="000000"/>
                          </a:solidFill>
                          <a:effectLst/>
                          <a:latin typeface="Arial" panose="020B0604020202020204" pitchFamily="34" charset="0"/>
                        </a:rPr>
                        <a:t>Lekebergs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5217415"/>
                  </a:ext>
                </a:extLst>
              </a:tr>
              <a:tr h="128045">
                <a:tc>
                  <a:txBody>
                    <a:bodyPr/>
                    <a:lstStyle/>
                    <a:p>
                      <a:pPr algn="l" fontAlgn="ctr"/>
                      <a:r>
                        <a:rPr lang="sv-SE" sz="1200" b="0" i="0" u="none" strike="noStrike">
                          <a:solidFill>
                            <a:srgbClr val="000000"/>
                          </a:solidFill>
                          <a:effectLst/>
                          <a:latin typeface="Arial" panose="020B0604020202020204" pitchFamily="34" charset="0"/>
                        </a:rPr>
                        <a:t>Varberga</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0709360"/>
                  </a:ext>
                </a:extLst>
              </a:tr>
              <a:tr h="128045">
                <a:tc>
                  <a:txBody>
                    <a:bodyPr/>
                    <a:lstStyle/>
                    <a:p>
                      <a:pPr algn="l" fontAlgn="ctr"/>
                      <a:r>
                        <a:rPr lang="sv-SE" sz="1200" b="0" i="0" u="none" strike="noStrike">
                          <a:solidFill>
                            <a:srgbClr val="000000"/>
                          </a:solidFill>
                          <a:effectLst/>
                          <a:latin typeface="Arial" panose="020B0604020202020204" pitchFamily="34" charset="0"/>
                        </a:rPr>
                        <a:t>Hallbergs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0489482"/>
                  </a:ext>
                </a:extLst>
              </a:tr>
              <a:tr h="128045">
                <a:tc>
                  <a:txBody>
                    <a:bodyPr/>
                    <a:lstStyle/>
                    <a:p>
                      <a:pPr algn="l" fontAlgn="ctr"/>
                      <a:r>
                        <a:rPr lang="sv-SE" sz="1200" b="0" i="0" u="none" strike="noStrike">
                          <a:solidFill>
                            <a:srgbClr val="000000"/>
                          </a:solidFill>
                          <a:effectLst/>
                          <a:latin typeface="Arial" panose="020B0604020202020204" pitchFamily="34" charset="0"/>
                        </a:rPr>
                        <a:t>Laxå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1461165"/>
                  </a:ext>
                </a:extLst>
              </a:tr>
              <a:tr h="128045">
                <a:tc>
                  <a:txBody>
                    <a:bodyPr/>
                    <a:lstStyle/>
                    <a:p>
                      <a:pPr algn="l" fontAlgn="ctr"/>
                      <a:r>
                        <a:rPr lang="sv-SE" sz="1200" b="0" i="0" u="none" strike="noStrike">
                          <a:solidFill>
                            <a:srgbClr val="000000"/>
                          </a:solidFill>
                          <a:effectLst/>
                          <a:latin typeface="Arial" panose="020B0604020202020204" pitchFamily="34" charset="0"/>
                        </a:rPr>
                        <a:t>Degerfors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9597015"/>
                  </a:ext>
                </a:extLst>
              </a:tr>
              <a:tr h="128045">
                <a:tc>
                  <a:txBody>
                    <a:bodyPr/>
                    <a:lstStyle/>
                    <a:p>
                      <a:pPr algn="l" fontAlgn="ctr"/>
                      <a:r>
                        <a:rPr lang="sv-SE" sz="1200" b="0" i="0" u="none" strike="noStrike">
                          <a:solidFill>
                            <a:srgbClr val="000000"/>
                          </a:solidFill>
                          <a:effectLst/>
                          <a:latin typeface="Arial" panose="020B0604020202020204" pitchFamily="34" charset="0"/>
                        </a:rPr>
                        <a:t>Kumla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05300"/>
                  </a:ext>
                </a:extLst>
              </a:tr>
            </a:tbl>
          </a:graphicData>
        </a:graphic>
      </p:graphicFrame>
      <p:sp>
        <p:nvSpPr>
          <p:cNvPr id="9" name="Rubrik 8">
            <a:extLst>
              <a:ext uri="{FF2B5EF4-FFF2-40B4-BE49-F238E27FC236}">
                <a16:creationId xmlns:a16="http://schemas.microsoft.com/office/drawing/2014/main" id="{E49DA3A8-B0F5-0FEE-7EEC-023F9AEDE5BE}"/>
              </a:ext>
            </a:extLst>
          </p:cNvPr>
          <p:cNvSpPr>
            <a:spLocks noGrp="1"/>
          </p:cNvSpPr>
          <p:nvPr>
            <p:ph type="title"/>
          </p:nvPr>
        </p:nvSpPr>
        <p:spPr/>
        <p:txBody>
          <a:bodyPr/>
          <a:lstStyle/>
          <a:p>
            <a:r>
              <a:rPr lang="sv-SE"/>
              <a:t>Gemensamma föräldragrupper innan födsel</a:t>
            </a:r>
          </a:p>
        </p:txBody>
      </p:sp>
    </p:spTree>
    <p:extLst>
      <p:ext uri="{BB962C8B-B14F-4D97-AF65-F5344CB8AC3E}">
        <p14:creationId xmlns:p14="http://schemas.microsoft.com/office/powerpoint/2010/main" val="358345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a:t>Insamlingen har skett via en webbenkät som kunnat besvaras via en unik länk per deltagande familjecentral. Länkar har tagits fram av </a:t>
            </a:r>
            <a:r>
              <a:rPr lang="sv-SE" sz="1400" err="1"/>
              <a:t>Lysio</a:t>
            </a:r>
            <a:r>
              <a:rPr lang="sv-SE" sz="1400"/>
              <a:t> Research, och dessa har sedan distribuerats till enheterna via en kontaktperson hos regionen. </a:t>
            </a:r>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extLst>
              <p:ext uri="{D42A27DB-BD31-4B8C-83A1-F6EECF244321}">
                <p14:modId xmlns:p14="http://schemas.microsoft.com/office/powerpoint/2010/main" val="3774531854"/>
              </p:ext>
            </p:extLst>
          </p:nvPr>
        </p:nvGraphicFramePr>
        <p:xfrm>
          <a:off x="489274" y="4215984"/>
          <a:ext cx="873600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gridCol w="1158240">
                  <a:extLst>
                    <a:ext uri="{9D8B030D-6E8A-4147-A177-3AD203B41FA5}">
                      <a16:colId xmlns:a16="http://schemas.microsoft.com/office/drawing/2014/main" val="354442134"/>
                    </a:ext>
                  </a:extLst>
                </a:gridCol>
                <a:gridCol w="3434080">
                  <a:extLst>
                    <a:ext uri="{9D8B030D-6E8A-4147-A177-3AD203B41FA5}">
                      <a16:colId xmlns:a16="http://schemas.microsoft.com/office/drawing/2014/main" val="2237399408"/>
                    </a:ext>
                  </a:extLst>
                </a:gridCol>
              </a:tblGrid>
              <a:tr h="356217">
                <a:tc>
                  <a:txBody>
                    <a:bodyPr/>
                    <a:lstStyle/>
                    <a:p>
                      <a:r>
                        <a:rPr lang="sv-SE" sz="1100" dirty="0"/>
                        <a:t>Enkät </a:t>
                      </a:r>
                    </a:p>
                  </a:txBody>
                  <a:tcPr anchor="ctr"/>
                </a:tc>
                <a:tc>
                  <a:txBody>
                    <a:bodyPr/>
                    <a:lstStyle/>
                    <a:p>
                      <a:r>
                        <a:rPr lang="sv-SE" sz="1100"/>
                        <a:t>Insamling start</a:t>
                      </a:r>
                    </a:p>
                  </a:txBody>
                  <a:tcPr anchor="ctr"/>
                </a:tc>
                <a:tc>
                  <a:txBody>
                    <a:bodyPr/>
                    <a:lstStyle/>
                    <a:p>
                      <a:r>
                        <a:rPr lang="sv-SE" sz="1100"/>
                        <a:t>Insamling slut </a:t>
                      </a:r>
                    </a:p>
                  </a:txBody>
                  <a:tcPr anchor="ctr"/>
                </a:tc>
                <a:tc>
                  <a:txBody>
                    <a:bodyPr/>
                    <a:lstStyle/>
                    <a:p>
                      <a:r>
                        <a:rPr lang="sv-SE" sz="1100"/>
                        <a:t>Antal svar</a:t>
                      </a:r>
                    </a:p>
                  </a:txBody>
                  <a:tcPr anchor="ctr"/>
                </a:tc>
                <a:tc>
                  <a:txBody>
                    <a:bodyPr/>
                    <a:lstStyle/>
                    <a:p>
                      <a:r>
                        <a:rPr lang="sv-SE" sz="1100"/>
                        <a:t>Antal deltagande</a:t>
                      </a:r>
                    </a:p>
                    <a:p>
                      <a:r>
                        <a:rPr lang="sv-SE" sz="1100"/>
                        <a:t>familjecentraler</a:t>
                      </a:r>
                    </a:p>
                  </a:txBody>
                  <a:tcPr anchor="ctr"/>
                </a:tc>
                <a:extLst>
                  <a:ext uri="{0D108BD9-81ED-4DB2-BD59-A6C34878D82A}">
                    <a16:rowId xmlns:a16="http://schemas.microsoft.com/office/drawing/2014/main" val="2820031394"/>
                  </a:ext>
                </a:extLst>
              </a:tr>
              <a:tr h="475379">
                <a:tc>
                  <a:txBody>
                    <a:bodyPr/>
                    <a:lstStyle/>
                    <a:p>
                      <a:r>
                        <a:rPr lang="sv-SE" sz="1200"/>
                        <a:t>Kvalitetsuppföljningen </a:t>
                      </a:r>
                    </a:p>
                  </a:txBody>
                  <a:tcPr anchor="ctr"/>
                </a:tc>
                <a:tc>
                  <a:txBody>
                    <a:bodyPr/>
                    <a:lstStyle/>
                    <a:p>
                      <a:r>
                        <a:rPr lang="sv-SE" sz="1200" dirty="0"/>
                        <a:t>2026-01-12</a:t>
                      </a:r>
                    </a:p>
                  </a:txBody>
                  <a:tcPr anchor="ctr"/>
                </a:tc>
                <a:tc>
                  <a:txBody>
                    <a:bodyPr/>
                    <a:lstStyle/>
                    <a:p>
                      <a:r>
                        <a:rPr lang="sv-SE" sz="1200"/>
                        <a:t>2026-01-28</a:t>
                      </a:r>
                    </a:p>
                  </a:txBody>
                  <a:tcPr anchor="ctr"/>
                </a:tc>
                <a:tc>
                  <a:txBody>
                    <a:bodyPr/>
                    <a:lstStyle/>
                    <a:p>
                      <a:r>
                        <a:rPr lang="sv-SE" sz="1200"/>
                        <a:t>11</a:t>
                      </a:r>
                    </a:p>
                  </a:txBody>
                  <a:tcPr anchor="ctr"/>
                </a:tc>
                <a:tc>
                  <a:txBody>
                    <a:bodyPr/>
                    <a:lstStyle/>
                    <a:p>
                      <a:r>
                        <a:rPr lang="sv-SE" sz="1200"/>
                        <a:t>11</a:t>
                      </a:r>
                    </a:p>
                  </a:txBody>
                  <a:tcPr anchor="ctr"/>
                </a:tc>
                <a:extLst>
                  <a:ext uri="{0D108BD9-81ED-4DB2-BD59-A6C34878D82A}">
                    <a16:rowId xmlns:a16="http://schemas.microsoft.com/office/drawing/2014/main" val="2419974229"/>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Gemensamma föräldragrupper efter födsel</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377471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gemensamma föräldragrupper efter barnet är fött?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521823175"/>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953000" y="1068964"/>
            <a:ext cx="3774718"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Erbjuds alla att delta?</a:t>
            </a:r>
            <a:endParaRPr lang="sv-SE" sz="16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409478969"/>
              </p:ext>
            </p:extLst>
          </p:nvPr>
        </p:nvGraphicFramePr>
        <p:xfrm>
          <a:off x="4953000" y="1485558"/>
          <a:ext cx="2540278" cy="2233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1761098439"/>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5"/>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av FC verksamheter är delaktiga i föräldragrupperna?</a:t>
            </a:r>
          </a:p>
        </p:txBody>
      </p:sp>
    </p:spTree>
    <p:extLst>
      <p:ext uri="{BB962C8B-B14F-4D97-AF65-F5344CB8AC3E}">
        <p14:creationId xmlns:p14="http://schemas.microsoft.com/office/powerpoint/2010/main" val="1944922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82612-3E08-75F9-8366-35ACF639F7E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1DED5FC-8E39-EFB6-FFE1-9E06E81DF0BC}"/>
              </a:ext>
            </a:extLst>
          </p:cNvPr>
          <p:cNvSpPr>
            <a:spLocks noGrp="1"/>
          </p:cNvSpPr>
          <p:nvPr>
            <p:ph type="title"/>
          </p:nvPr>
        </p:nvSpPr>
        <p:spPr>
          <a:xfrm>
            <a:off x="477242" y="441325"/>
            <a:ext cx="8543925" cy="935038"/>
          </a:xfrm>
        </p:spPr>
        <p:txBody>
          <a:bodyPr/>
          <a:lstStyle/>
          <a:p>
            <a:r>
              <a:rPr lang="sv-SE"/>
              <a:t>Gemensamma föräldragrupper efter födsel</a:t>
            </a:r>
          </a:p>
        </p:txBody>
      </p:sp>
      <p:sp>
        <p:nvSpPr>
          <p:cNvPr id="3" name="Platshållare för text 2">
            <a:extLst>
              <a:ext uri="{FF2B5EF4-FFF2-40B4-BE49-F238E27FC236}">
                <a16:creationId xmlns:a16="http://schemas.microsoft.com/office/drawing/2014/main" id="{1B001F35-8ADC-8FCB-AB81-1043397655FD}"/>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nej, vilka får inte delta? </a:t>
            </a:r>
          </a:p>
          <a:p>
            <a:r>
              <a:rPr lang="sv-SE" b="0"/>
              <a:t> </a:t>
            </a:r>
            <a:endParaRPr lang="sv-SE" sz="1600"/>
          </a:p>
        </p:txBody>
      </p:sp>
      <p:sp>
        <p:nvSpPr>
          <p:cNvPr id="5" name="Fritext">
            <a:extLst>
              <a:ext uri="{FF2B5EF4-FFF2-40B4-BE49-F238E27FC236}">
                <a16:creationId xmlns:a16="http://schemas.microsoft.com/office/drawing/2014/main" id="{8D202F4C-A622-98A4-C973-C982C8058D9A}"/>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a:t>Vem som erbjuds föräldragrupper är individuellt. Alla första gångs föräldrar erbjuds. Har vi inte fullt i föräldragrupperna fyller vi på med de som önskar som har fler barn. En del kan vara en mamma med flera barn sedan tidigare men en ny pappa som får sitt första barn och önskar vara med i föräldragrupp.
De som har fler barn.
De som inte varit med på föräldragrupp innan barnet föds.</a:t>
            </a:r>
          </a:p>
        </p:txBody>
      </p:sp>
    </p:spTree>
    <p:extLst>
      <p:ext uri="{BB962C8B-B14F-4D97-AF65-F5344CB8AC3E}">
        <p14:creationId xmlns:p14="http://schemas.microsoft.com/office/powerpoint/2010/main" val="34845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 6">
            <a:extLst>
              <a:ext uri="{FF2B5EF4-FFF2-40B4-BE49-F238E27FC236}">
                <a16:creationId xmlns:a16="http://schemas.microsoft.com/office/drawing/2014/main" id="{5ABED77F-38CB-66D4-6BD2-6264484D5ACC}"/>
              </a:ext>
            </a:extLst>
          </p:cNvPr>
          <p:cNvGraphicFramePr>
            <a:graphicFrameLocks noGrp="1"/>
          </p:cNvGraphicFramePr>
          <p:nvPr>
            <p:extLst>
              <p:ext uri="{D42A27DB-BD31-4B8C-83A1-F6EECF244321}">
                <p14:modId xmlns:p14="http://schemas.microsoft.com/office/powerpoint/2010/main" val="1666485396"/>
              </p:ext>
            </p:extLst>
          </p:nvPr>
        </p:nvGraphicFramePr>
        <p:xfrm>
          <a:off x="518138" y="1256074"/>
          <a:ext cx="8869724" cy="1066605"/>
        </p:xfrm>
        <a:graphic>
          <a:graphicData uri="http://schemas.openxmlformats.org/drawingml/2006/table">
            <a:tbl>
              <a:tblPr>
                <a:tableStyleId>{9D7B26C5-4107-4FEC-AEDC-1716B250A1EF}</a:tableStyleId>
              </a:tblPr>
              <a:tblGrid>
                <a:gridCol w="2301262">
                  <a:extLst>
                    <a:ext uri="{9D8B030D-6E8A-4147-A177-3AD203B41FA5}">
                      <a16:colId xmlns:a16="http://schemas.microsoft.com/office/drawing/2014/main" val="1506776994"/>
                    </a:ext>
                  </a:extLst>
                </a:gridCol>
                <a:gridCol w="1244600">
                  <a:extLst>
                    <a:ext uri="{9D8B030D-6E8A-4147-A177-3AD203B41FA5}">
                      <a16:colId xmlns:a16="http://schemas.microsoft.com/office/drawing/2014/main" val="3674372285"/>
                    </a:ext>
                  </a:extLst>
                </a:gridCol>
                <a:gridCol w="895376">
                  <a:extLst>
                    <a:ext uri="{9D8B030D-6E8A-4147-A177-3AD203B41FA5}">
                      <a16:colId xmlns:a16="http://schemas.microsoft.com/office/drawing/2014/main" val="370282812"/>
                    </a:ext>
                  </a:extLst>
                </a:gridCol>
                <a:gridCol w="748917">
                  <a:extLst>
                    <a:ext uri="{9D8B030D-6E8A-4147-A177-3AD203B41FA5}">
                      <a16:colId xmlns:a16="http://schemas.microsoft.com/office/drawing/2014/main" val="3588202440"/>
                    </a:ext>
                  </a:extLst>
                </a:gridCol>
                <a:gridCol w="748917">
                  <a:extLst>
                    <a:ext uri="{9D8B030D-6E8A-4147-A177-3AD203B41FA5}">
                      <a16:colId xmlns:a16="http://schemas.microsoft.com/office/drawing/2014/main" val="3023012047"/>
                    </a:ext>
                  </a:extLst>
                </a:gridCol>
                <a:gridCol w="1079238">
                  <a:extLst>
                    <a:ext uri="{9D8B030D-6E8A-4147-A177-3AD203B41FA5}">
                      <a16:colId xmlns:a16="http://schemas.microsoft.com/office/drawing/2014/main" val="891014943"/>
                    </a:ext>
                  </a:extLst>
                </a:gridCol>
                <a:gridCol w="1079238">
                  <a:extLst>
                    <a:ext uri="{9D8B030D-6E8A-4147-A177-3AD203B41FA5}">
                      <a16:colId xmlns:a16="http://schemas.microsoft.com/office/drawing/2014/main" val="2971406489"/>
                    </a:ext>
                  </a:extLst>
                </a:gridCol>
                <a:gridCol w="772176">
                  <a:extLst>
                    <a:ext uri="{9D8B030D-6E8A-4147-A177-3AD203B41FA5}">
                      <a16:colId xmlns:a16="http://schemas.microsoft.com/office/drawing/2014/main" val="2007665762"/>
                    </a:ext>
                  </a:extLst>
                </a:gridCol>
              </a:tblGrid>
              <a:tr h="128045">
                <a:tc rowSpan="2">
                  <a:txBody>
                    <a:bodyPr/>
                    <a:lstStyle/>
                    <a:p>
                      <a:pPr algn="ctr"/>
                      <a:r>
                        <a:rPr lang="sv-SE" sz="1100" b="1">
                          <a:solidFill>
                            <a:schemeClr val="bg1"/>
                          </a:solidFill>
                        </a:rPr>
                        <a:t>Enhet</a:t>
                      </a:r>
                    </a:p>
                  </a:txBody>
                  <a:tcPr marL="18000" marR="18000" marT="18000" marB="18000" anchor="b">
                    <a:lnL w="6350" cap="flat" cmpd="sng" algn="ctr">
                      <a:solidFill>
                        <a:srgbClr val="C7C7C6"/>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rowSpan="2">
                  <a:txBody>
                    <a:bodyPr/>
                    <a:lstStyle/>
                    <a:p>
                      <a:pPr algn="ctr"/>
                      <a:r>
                        <a:rPr lang="sv-SE" sz="1100" b="1">
                          <a:solidFill>
                            <a:schemeClr val="bg1"/>
                          </a:solidFill>
                        </a:rPr>
                        <a:t>Förekommer gemensamma föräldragrupper efter barnet är fött?</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rowSpan="2">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sv-SE" sz="1100" b="1">
                          <a:solidFill>
                            <a:schemeClr val="bg1"/>
                          </a:solidFill>
                        </a:rPr>
                        <a:t>Om ja: Erbjuds alla att delta?</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gridSpan="5">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sv-SE" sz="1100" b="1">
                          <a:solidFill>
                            <a:schemeClr val="bg1"/>
                          </a:solidFill>
                        </a:rPr>
                        <a:t>Om ja: Vilka av FC verksamheter är delaktiga i föräldragrupperna?</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493795754"/>
                  </a:ext>
                </a:extLst>
              </a:tr>
              <a:tr h="233453">
                <a:tc vMerge="1">
                  <a:txBody>
                    <a:bodyPr/>
                    <a:lstStyle/>
                    <a:p>
                      <a:endParaRPr/>
                    </a:p>
                  </a:txBody>
                  <a:tcPr marL="18000" marR="18000" marT="18000" marB="18000" anchor="b">
                    <a:lnL w="6350" cap="flat" cmpd="sng" algn="ctr">
                      <a:solidFill>
                        <a:srgbClr val="C7C7C6"/>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vMerge="1">
                  <a:txBody>
                    <a:bodyPr/>
                    <a:lstStyle/>
                    <a:p>
                      <a:endParaRP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vMerge="1">
                  <a:txBody>
                    <a:bodyPr/>
                    <a:lstStyle/>
                    <a:p>
                      <a:pPr algn="ctr"/>
                      <a:endParaRPr lang="sv-SE" sz="1100" b="1">
                        <a:solidFill>
                          <a:schemeClr val="bg1"/>
                        </a:solidFill>
                      </a:endParaRP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BMM</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BVC</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Öppen förskola</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Förebyggande socialtjänst</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Annat</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extLst>
                  <a:ext uri="{0D108BD9-81ED-4DB2-BD59-A6C34878D82A}">
                    <a16:rowId xmlns:a16="http://schemas.microsoft.com/office/drawing/2014/main" val="3332252134"/>
                  </a:ext>
                </a:extLst>
              </a:tr>
              <a:tr h="128045">
                <a:tc>
                  <a:txBody>
                    <a:bodyPr/>
                    <a:lstStyle/>
                    <a:p>
                      <a:pPr algn="l" fontAlgn="ctr"/>
                      <a:r>
                        <a:rPr lang="sv-SE" sz="1200" b="0" i="0" u="none" strike="noStrike">
                          <a:solidFill>
                            <a:srgbClr val="000000"/>
                          </a:solidFill>
                          <a:effectLst/>
                          <a:latin typeface="Arial" panose="020B0604020202020204" pitchFamily="34" charset="0"/>
                        </a:rPr>
                        <a:t>Östernärke (Odensbacken)</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5837103"/>
                  </a:ext>
                </a:extLst>
              </a:tr>
              <a:tr h="128045">
                <a:tc>
                  <a:txBody>
                    <a:bodyPr/>
                    <a:lstStyle/>
                    <a:p>
                      <a:pPr algn="l" fontAlgn="ctr"/>
                      <a:r>
                        <a:rPr lang="sv-SE" sz="1200" b="0" i="0" u="none" strike="noStrike">
                          <a:solidFill>
                            <a:srgbClr val="000000"/>
                          </a:solidFill>
                          <a:effectLst/>
                          <a:latin typeface="Arial" panose="020B0604020202020204" pitchFamily="34" charset="0"/>
                        </a:rPr>
                        <a:t>Baronbacken</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305895"/>
                  </a:ext>
                </a:extLst>
              </a:tr>
              <a:tr h="128045">
                <a:tc>
                  <a:txBody>
                    <a:bodyPr/>
                    <a:lstStyle/>
                    <a:p>
                      <a:pPr algn="l" fontAlgn="ctr"/>
                      <a:r>
                        <a:rPr lang="sv-SE" sz="1200" b="0" i="0" u="none" strike="noStrike">
                          <a:solidFill>
                            <a:srgbClr val="000000"/>
                          </a:solidFill>
                          <a:effectLst/>
                          <a:latin typeface="Arial" panose="020B0604020202020204" pitchFamily="34" charset="0"/>
                        </a:rPr>
                        <a:t>Lindesbergs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729349"/>
                  </a:ext>
                </a:extLst>
              </a:tr>
              <a:tr h="128045">
                <a:tc>
                  <a:txBody>
                    <a:bodyPr/>
                    <a:lstStyle/>
                    <a:p>
                      <a:pPr algn="l" fontAlgn="ctr"/>
                      <a:r>
                        <a:rPr lang="sv-SE" sz="1200" b="0" i="0" u="none" strike="noStrike">
                          <a:solidFill>
                            <a:srgbClr val="000000"/>
                          </a:solidFill>
                          <a:effectLst/>
                          <a:latin typeface="Arial" panose="020B0604020202020204" pitchFamily="34" charset="0"/>
                        </a:rPr>
                        <a:t>Askersunds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9707091"/>
                  </a:ext>
                </a:extLst>
              </a:tr>
              <a:tr h="128045">
                <a:tc>
                  <a:txBody>
                    <a:bodyPr/>
                    <a:lstStyle/>
                    <a:p>
                      <a:pPr algn="l" fontAlgn="ctr"/>
                      <a:r>
                        <a:rPr lang="sv-SE" sz="1200" b="0" i="0" u="none" strike="noStrike">
                          <a:solidFill>
                            <a:srgbClr val="000000"/>
                          </a:solidFill>
                          <a:effectLst/>
                          <a:latin typeface="Arial" panose="020B0604020202020204" pitchFamily="34" charset="0"/>
                        </a:rPr>
                        <a:t>Karlskoga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3252496"/>
                  </a:ext>
                </a:extLst>
              </a:tr>
              <a:tr h="128045">
                <a:tc>
                  <a:txBody>
                    <a:bodyPr/>
                    <a:lstStyle/>
                    <a:p>
                      <a:pPr algn="l" fontAlgn="ctr"/>
                      <a:r>
                        <a:rPr lang="sv-SE" sz="1200" b="0" i="0" u="none" strike="noStrike">
                          <a:solidFill>
                            <a:srgbClr val="000000"/>
                          </a:solidFill>
                          <a:effectLst/>
                          <a:latin typeface="Arial" panose="020B0604020202020204" pitchFamily="34" charset="0"/>
                        </a:rPr>
                        <a:t>Lekebergs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8259544"/>
                  </a:ext>
                </a:extLst>
              </a:tr>
              <a:tr h="128045">
                <a:tc>
                  <a:txBody>
                    <a:bodyPr/>
                    <a:lstStyle/>
                    <a:p>
                      <a:pPr algn="l" fontAlgn="ctr"/>
                      <a:r>
                        <a:rPr lang="sv-SE" sz="1200" b="0" i="0" u="none" strike="noStrike">
                          <a:solidFill>
                            <a:srgbClr val="000000"/>
                          </a:solidFill>
                          <a:effectLst/>
                          <a:latin typeface="Arial" panose="020B0604020202020204" pitchFamily="34" charset="0"/>
                        </a:rPr>
                        <a:t>Varberga</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6088107"/>
                  </a:ext>
                </a:extLst>
              </a:tr>
              <a:tr h="128045">
                <a:tc>
                  <a:txBody>
                    <a:bodyPr/>
                    <a:lstStyle/>
                    <a:p>
                      <a:pPr algn="l" fontAlgn="ctr"/>
                      <a:r>
                        <a:rPr lang="sv-SE" sz="1200" b="0" i="0" u="none" strike="noStrike">
                          <a:solidFill>
                            <a:srgbClr val="000000"/>
                          </a:solidFill>
                          <a:effectLst/>
                          <a:latin typeface="Arial" panose="020B0604020202020204" pitchFamily="34" charset="0"/>
                        </a:rPr>
                        <a:t>Hallbergs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3368661"/>
                  </a:ext>
                </a:extLst>
              </a:tr>
              <a:tr h="128045">
                <a:tc>
                  <a:txBody>
                    <a:bodyPr/>
                    <a:lstStyle/>
                    <a:p>
                      <a:pPr algn="l" fontAlgn="ctr"/>
                      <a:r>
                        <a:rPr lang="sv-SE" sz="1200" b="0" i="0" u="none" strike="noStrike">
                          <a:solidFill>
                            <a:srgbClr val="000000"/>
                          </a:solidFill>
                          <a:effectLst/>
                          <a:latin typeface="Arial" panose="020B0604020202020204" pitchFamily="34" charset="0"/>
                        </a:rPr>
                        <a:t>Laxå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8095810"/>
                  </a:ext>
                </a:extLst>
              </a:tr>
              <a:tr h="128045">
                <a:tc>
                  <a:txBody>
                    <a:bodyPr/>
                    <a:lstStyle/>
                    <a:p>
                      <a:pPr algn="l" fontAlgn="ctr"/>
                      <a:r>
                        <a:rPr lang="sv-SE" sz="1200" b="0" i="0" u="none" strike="noStrike">
                          <a:solidFill>
                            <a:srgbClr val="000000"/>
                          </a:solidFill>
                          <a:effectLst/>
                          <a:latin typeface="Arial" panose="020B0604020202020204" pitchFamily="34" charset="0"/>
                        </a:rPr>
                        <a:t>Degerfors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190908"/>
                  </a:ext>
                </a:extLst>
              </a:tr>
              <a:tr h="128045">
                <a:tc>
                  <a:txBody>
                    <a:bodyPr/>
                    <a:lstStyle/>
                    <a:p>
                      <a:pPr algn="l" fontAlgn="ctr"/>
                      <a:r>
                        <a:rPr lang="sv-SE" sz="1200" b="0" i="0" u="none" strike="noStrike">
                          <a:solidFill>
                            <a:srgbClr val="000000"/>
                          </a:solidFill>
                          <a:effectLst/>
                          <a:latin typeface="Arial" panose="020B0604020202020204" pitchFamily="34" charset="0"/>
                        </a:rPr>
                        <a:t>Kumla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090544"/>
                  </a:ext>
                </a:extLst>
              </a:tr>
            </a:tbl>
          </a:graphicData>
        </a:graphic>
      </p:graphicFrame>
      <p:sp>
        <p:nvSpPr>
          <p:cNvPr id="9" name="Rubrik 8">
            <a:extLst>
              <a:ext uri="{FF2B5EF4-FFF2-40B4-BE49-F238E27FC236}">
                <a16:creationId xmlns:a16="http://schemas.microsoft.com/office/drawing/2014/main" id="{E49DA3A8-B0F5-0FEE-7EEC-023F9AEDE5BE}"/>
              </a:ext>
            </a:extLst>
          </p:cNvPr>
          <p:cNvSpPr>
            <a:spLocks noGrp="1"/>
          </p:cNvSpPr>
          <p:nvPr>
            <p:ph type="title"/>
          </p:nvPr>
        </p:nvSpPr>
        <p:spPr/>
        <p:txBody>
          <a:bodyPr/>
          <a:lstStyle/>
          <a:p>
            <a:r>
              <a:rPr lang="sv-SE"/>
              <a:t>Gemensamma föräldragrupper efter födsel</a:t>
            </a:r>
          </a:p>
        </p:txBody>
      </p:sp>
    </p:spTree>
    <p:extLst>
      <p:ext uri="{BB962C8B-B14F-4D97-AF65-F5344CB8AC3E}">
        <p14:creationId xmlns:p14="http://schemas.microsoft.com/office/powerpoint/2010/main" val="3580514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en-US" b="1" err="1"/>
              <a:t>Föräldraskapsstödsprogram</a:t>
            </a:r>
            <a:endParaRPr lang="sv-SE"/>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500915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Erbjuder/använder ni något universellt föräldraskapsstödsprogram i sin helhet?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978439544"/>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33E4669A-CD57-7689-129E-F656BF4ABAA8}"/>
              </a:ext>
            </a:extLst>
          </p:cNvPr>
          <p:cNvSpPr txBox="1">
            <a:spLocks/>
          </p:cNvSpPr>
          <p:nvPr/>
        </p:nvSpPr>
        <p:spPr>
          <a:xfrm>
            <a:off x="4953000" y="1068965"/>
            <a:ext cx="3609380" cy="519805"/>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a:t>De fem mest använda föräldraskapsstödsprogrammen</a:t>
            </a:r>
            <a:endParaRPr lang="sv-SE" sz="1700"/>
          </a:p>
        </p:txBody>
      </p:sp>
      <p:sp>
        <p:nvSpPr>
          <p:cNvPr id="7" name="Platshållare för text 2">
            <a:extLst>
              <a:ext uri="{FF2B5EF4-FFF2-40B4-BE49-F238E27FC236}">
                <a16:creationId xmlns:a16="http://schemas.microsoft.com/office/drawing/2014/main" id="{2A06F141-45B3-20DF-8C47-9A5B40AECB2C}"/>
              </a:ext>
            </a:extLst>
          </p:cNvPr>
          <p:cNvSpPr txBox="1">
            <a:spLocks/>
          </p:cNvSpPr>
          <p:nvPr/>
        </p:nvSpPr>
        <p:spPr>
          <a:xfrm>
            <a:off x="4953000" y="1931662"/>
            <a:ext cx="3609380" cy="519805"/>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buClr>
                <a:schemeClr val="tx1"/>
              </a:buClr>
              <a:buSzPct val="100000"/>
              <a:buFont typeface="+mj-lt"/>
              <a:buAutoNum type="arabicPeriod"/>
            </a:pPr>
            <a:r>
              <a:rPr lang="sv-SE" sz="1600" b="0">
                <a:latin typeface="+mn-lt"/>
              </a:rPr>
              <a:t>ABC
ABC 3-12 år
ABC 0-2 och ABC 3-12 år samt ICDP
ABC 0-2 år och ABC 3-12 år
ABC 3-12</a:t>
            </a:r>
          </a:p>
        </p:txBody>
      </p:sp>
    </p:spTree>
    <p:extLst>
      <p:ext uri="{BB962C8B-B14F-4D97-AF65-F5344CB8AC3E}">
        <p14:creationId xmlns:p14="http://schemas.microsoft.com/office/powerpoint/2010/main" val="1213297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Riktade grupper</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1" y="1068964"/>
            <a:ext cx="6315445"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Har ni några riktade grupper, dvs selektiv eller indikerad nivå såsom riskgrupper eller barn/ föräldrar med specifika behov?</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853125017"/>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4184607283"/>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4"/>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verksamheter är delaktiga i gruppen eller grupperna?</a:t>
            </a:r>
          </a:p>
        </p:txBody>
      </p:sp>
    </p:spTree>
    <p:extLst>
      <p:ext uri="{BB962C8B-B14F-4D97-AF65-F5344CB8AC3E}">
        <p14:creationId xmlns:p14="http://schemas.microsoft.com/office/powerpoint/2010/main" val="3697764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 6">
            <a:extLst>
              <a:ext uri="{FF2B5EF4-FFF2-40B4-BE49-F238E27FC236}">
                <a16:creationId xmlns:a16="http://schemas.microsoft.com/office/drawing/2014/main" id="{5ABED77F-38CB-66D4-6BD2-6264484D5ACC}"/>
              </a:ext>
            </a:extLst>
          </p:cNvPr>
          <p:cNvGraphicFramePr>
            <a:graphicFrameLocks noGrp="1"/>
          </p:cNvGraphicFramePr>
          <p:nvPr>
            <p:extLst>
              <p:ext uri="{D42A27DB-BD31-4B8C-83A1-F6EECF244321}">
                <p14:modId xmlns:p14="http://schemas.microsoft.com/office/powerpoint/2010/main" val="822408137"/>
              </p:ext>
            </p:extLst>
          </p:nvPr>
        </p:nvGraphicFramePr>
        <p:xfrm>
          <a:off x="518138" y="1376363"/>
          <a:ext cx="8869724" cy="898965"/>
        </p:xfrm>
        <a:graphic>
          <a:graphicData uri="http://schemas.openxmlformats.org/drawingml/2006/table">
            <a:tbl>
              <a:tblPr>
                <a:tableStyleId>{9D7B26C5-4107-4FEC-AEDC-1716B250A1EF}</a:tableStyleId>
              </a:tblPr>
              <a:tblGrid>
                <a:gridCol w="2072662">
                  <a:extLst>
                    <a:ext uri="{9D8B030D-6E8A-4147-A177-3AD203B41FA5}">
                      <a16:colId xmlns:a16="http://schemas.microsoft.com/office/drawing/2014/main" val="1506776994"/>
                    </a:ext>
                  </a:extLst>
                </a:gridCol>
                <a:gridCol w="2235200">
                  <a:extLst>
                    <a:ext uri="{9D8B030D-6E8A-4147-A177-3AD203B41FA5}">
                      <a16:colId xmlns:a16="http://schemas.microsoft.com/office/drawing/2014/main" val="3674372285"/>
                    </a:ext>
                  </a:extLst>
                </a:gridCol>
                <a:gridCol w="680470">
                  <a:extLst>
                    <a:ext uri="{9D8B030D-6E8A-4147-A177-3AD203B41FA5}">
                      <a16:colId xmlns:a16="http://schemas.microsoft.com/office/drawing/2014/main" val="3588202440"/>
                    </a:ext>
                  </a:extLst>
                </a:gridCol>
                <a:gridCol w="680470">
                  <a:extLst>
                    <a:ext uri="{9D8B030D-6E8A-4147-A177-3AD203B41FA5}">
                      <a16:colId xmlns:a16="http://schemas.microsoft.com/office/drawing/2014/main" val="3023012047"/>
                    </a:ext>
                  </a:extLst>
                </a:gridCol>
                <a:gridCol w="1178767">
                  <a:extLst>
                    <a:ext uri="{9D8B030D-6E8A-4147-A177-3AD203B41FA5}">
                      <a16:colId xmlns:a16="http://schemas.microsoft.com/office/drawing/2014/main" val="891014943"/>
                    </a:ext>
                  </a:extLst>
                </a:gridCol>
                <a:gridCol w="1178767">
                  <a:extLst>
                    <a:ext uri="{9D8B030D-6E8A-4147-A177-3AD203B41FA5}">
                      <a16:colId xmlns:a16="http://schemas.microsoft.com/office/drawing/2014/main" val="2971406489"/>
                    </a:ext>
                  </a:extLst>
                </a:gridCol>
                <a:gridCol w="843388">
                  <a:extLst>
                    <a:ext uri="{9D8B030D-6E8A-4147-A177-3AD203B41FA5}">
                      <a16:colId xmlns:a16="http://schemas.microsoft.com/office/drawing/2014/main" val="2007665762"/>
                    </a:ext>
                  </a:extLst>
                </a:gridCol>
              </a:tblGrid>
              <a:tr h="128045">
                <a:tc rowSpan="2">
                  <a:txBody>
                    <a:bodyPr/>
                    <a:lstStyle/>
                    <a:p>
                      <a:pPr algn="ctr"/>
                      <a:r>
                        <a:rPr lang="sv-SE" sz="1100" b="1">
                          <a:solidFill>
                            <a:schemeClr val="bg1"/>
                          </a:solidFill>
                        </a:rPr>
                        <a:t>Enhet</a:t>
                      </a:r>
                    </a:p>
                  </a:txBody>
                  <a:tcPr marL="18000" marR="18000" marT="18000" marB="18000" anchor="b">
                    <a:lnL w="6350" cap="flat" cmpd="sng" algn="ctr">
                      <a:solidFill>
                        <a:srgbClr val="C7C7C6"/>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rowSpan="2">
                  <a:txBody>
                    <a:bodyPr/>
                    <a:lstStyle/>
                    <a:p>
                      <a:pPr algn="ctr"/>
                      <a:r>
                        <a:rPr lang="sv-SE" sz="1100" b="1">
                          <a:solidFill>
                            <a:schemeClr val="bg1"/>
                          </a:solidFill>
                        </a:rPr>
                        <a:t>Har ni några riktade grupper, dvs selektiv eller indikerad nivå såsom riskgrupper eller barn/ föräldrar med specifika behov?</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gridSpan="5">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sv-SE" sz="1100" b="1">
                          <a:solidFill>
                            <a:schemeClr val="bg1"/>
                          </a:solidFill>
                        </a:rPr>
                        <a:t>Om ja: Vilka verksamheter är delaktiga i gruppen eller grupperna?</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493795754"/>
                  </a:ext>
                </a:extLst>
              </a:tr>
              <a:tr h="233453">
                <a:tc vMerge="1">
                  <a:txBody>
                    <a:bodyPr/>
                    <a:lstStyle/>
                    <a:p>
                      <a:endParaRPr/>
                    </a:p>
                  </a:txBody>
                  <a:tcPr marL="18000" marR="18000" marT="18000" marB="18000" anchor="b">
                    <a:lnL w="6350" cap="flat" cmpd="sng" algn="ctr">
                      <a:solidFill>
                        <a:srgbClr val="C7C7C6"/>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vMerge="1">
                  <a:txBody>
                    <a:bodyPr/>
                    <a:lstStyle/>
                    <a:p>
                      <a:endParaRP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BMM</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BVC</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Öppen förskola</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Förebyggande socialtjänst</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Annat</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extLst>
                  <a:ext uri="{0D108BD9-81ED-4DB2-BD59-A6C34878D82A}">
                    <a16:rowId xmlns:a16="http://schemas.microsoft.com/office/drawing/2014/main" val="3332252134"/>
                  </a:ext>
                </a:extLst>
              </a:tr>
              <a:tr h="128045">
                <a:tc>
                  <a:txBody>
                    <a:bodyPr/>
                    <a:lstStyle/>
                    <a:p>
                      <a:pPr algn="l" fontAlgn="ctr"/>
                      <a:r>
                        <a:rPr lang="sv-SE" sz="1200" b="0" i="0" u="none" strike="noStrike">
                          <a:solidFill>
                            <a:srgbClr val="000000"/>
                          </a:solidFill>
                          <a:effectLst/>
                          <a:latin typeface="Arial" panose="020B0604020202020204" pitchFamily="34" charset="0"/>
                        </a:rPr>
                        <a:t>Östernärke (Odensbacken)</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5837103"/>
                  </a:ext>
                </a:extLst>
              </a:tr>
              <a:tr h="128045">
                <a:tc>
                  <a:txBody>
                    <a:bodyPr/>
                    <a:lstStyle/>
                    <a:p>
                      <a:pPr algn="l" fontAlgn="ctr"/>
                      <a:r>
                        <a:rPr lang="sv-SE" sz="1200" b="0" i="0" u="none" strike="noStrike">
                          <a:solidFill>
                            <a:srgbClr val="000000"/>
                          </a:solidFill>
                          <a:effectLst/>
                          <a:latin typeface="Arial" panose="020B0604020202020204" pitchFamily="34" charset="0"/>
                        </a:rPr>
                        <a:t>Baronbacken</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9160512"/>
                  </a:ext>
                </a:extLst>
              </a:tr>
              <a:tr h="128045">
                <a:tc>
                  <a:txBody>
                    <a:bodyPr/>
                    <a:lstStyle/>
                    <a:p>
                      <a:pPr algn="l" fontAlgn="ctr"/>
                      <a:r>
                        <a:rPr lang="sv-SE" sz="1200" b="0" i="0" u="none" strike="noStrike">
                          <a:solidFill>
                            <a:srgbClr val="000000"/>
                          </a:solidFill>
                          <a:effectLst/>
                          <a:latin typeface="Arial" panose="020B0604020202020204" pitchFamily="34" charset="0"/>
                        </a:rPr>
                        <a:t>Lindesbergs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697565"/>
                  </a:ext>
                </a:extLst>
              </a:tr>
              <a:tr h="128045">
                <a:tc>
                  <a:txBody>
                    <a:bodyPr/>
                    <a:lstStyle/>
                    <a:p>
                      <a:pPr algn="l" fontAlgn="ctr"/>
                      <a:r>
                        <a:rPr lang="sv-SE" sz="1200" b="0" i="0" u="none" strike="noStrike">
                          <a:solidFill>
                            <a:srgbClr val="000000"/>
                          </a:solidFill>
                          <a:effectLst/>
                          <a:latin typeface="Arial" panose="020B0604020202020204" pitchFamily="34" charset="0"/>
                        </a:rPr>
                        <a:t>Askersunds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9738995"/>
                  </a:ext>
                </a:extLst>
              </a:tr>
              <a:tr h="128045">
                <a:tc>
                  <a:txBody>
                    <a:bodyPr/>
                    <a:lstStyle/>
                    <a:p>
                      <a:pPr algn="l" fontAlgn="ctr"/>
                      <a:r>
                        <a:rPr lang="sv-SE" sz="1200" b="0" i="0" u="none" strike="noStrike">
                          <a:solidFill>
                            <a:srgbClr val="000000"/>
                          </a:solidFill>
                          <a:effectLst/>
                          <a:latin typeface="Arial" panose="020B0604020202020204" pitchFamily="34" charset="0"/>
                        </a:rPr>
                        <a:t>Karlskoga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8819944"/>
                  </a:ext>
                </a:extLst>
              </a:tr>
              <a:tr h="128045">
                <a:tc>
                  <a:txBody>
                    <a:bodyPr/>
                    <a:lstStyle/>
                    <a:p>
                      <a:pPr algn="l" fontAlgn="ctr"/>
                      <a:r>
                        <a:rPr lang="sv-SE" sz="1200" b="0" i="0" u="none" strike="noStrike">
                          <a:solidFill>
                            <a:srgbClr val="000000"/>
                          </a:solidFill>
                          <a:effectLst/>
                          <a:latin typeface="Arial" panose="020B0604020202020204" pitchFamily="34" charset="0"/>
                        </a:rPr>
                        <a:t>Lekebergs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1441487"/>
                  </a:ext>
                </a:extLst>
              </a:tr>
              <a:tr h="128045">
                <a:tc>
                  <a:txBody>
                    <a:bodyPr/>
                    <a:lstStyle/>
                    <a:p>
                      <a:pPr algn="l" fontAlgn="ctr"/>
                      <a:r>
                        <a:rPr lang="sv-SE" sz="1200" b="0" i="0" u="none" strike="noStrike">
                          <a:solidFill>
                            <a:srgbClr val="000000"/>
                          </a:solidFill>
                          <a:effectLst/>
                          <a:latin typeface="Arial" panose="020B0604020202020204" pitchFamily="34" charset="0"/>
                        </a:rPr>
                        <a:t>Varberga</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3752619"/>
                  </a:ext>
                </a:extLst>
              </a:tr>
              <a:tr h="128045">
                <a:tc>
                  <a:txBody>
                    <a:bodyPr/>
                    <a:lstStyle/>
                    <a:p>
                      <a:pPr algn="l" fontAlgn="ctr"/>
                      <a:r>
                        <a:rPr lang="sv-SE" sz="1200" b="0" i="0" u="none" strike="noStrike">
                          <a:solidFill>
                            <a:srgbClr val="000000"/>
                          </a:solidFill>
                          <a:effectLst/>
                          <a:latin typeface="Arial" panose="020B0604020202020204" pitchFamily="34" charset="0"/>
                        </a:rPr>
                        <a:t>Hallbergs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204031"/>
                  </a:ext>
                </a:extLst>
              </a:tr>
              <a:tr h="128045">
                <a:tc>
                  <a:txBody>
                    <a:bodyPr/>
                    <a:lstStyle/>
                    <a:p>
                      <a:pPr algn="l" fontAlgn="ctr"/>
                      <a:r>
                        <a:rPr lang="sv-SE" sz="1200" b="0" i="0" u="none" strike="noStrike">
                          <a:solidFill>
                            <a:srgbClr val="000000"/>
                          </a:solidFill>
                          <a:effectLst/>
                          <a:latin typeface="Arial" panose="020B0604020202020204" pitchFamily="34" charset="0"/>
                        </a:rPr>
                        <a:t>Laxå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4760900"/>
                  </a:ext>
                </a:extLst>
              </a:tr>
              <a:tr h="128045">
                <a:tc>
                  <a:txBody>
                    <a:bodyPr/>
                    <a:lstStyle/>
                    <a:p>
                      <a:pPr algn="l" fontAlgn="ctr"/>
                      <a:r>
                        <a:rPr lang="sv-SE" sz="1200" b="0" i="0" u="none" strike="noStrike">
                          <a:solidFill>
                            <a:srgbClr val="000000"/>
                          </a:solidFill>
                          <a:effectLst/>
                          <a:latin typeface="Arial" panose="020B0604020202020204" pitchFamily="34" charset="0"/>
                        </a:rPr>
                        <a:t>Degerfors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263157"/>
                  </a:ext>
                </a:extLst>
              </a:tr>
              <a:tr h="128045">
                <a:tc>
                  <a:txBody>
                    <a:bodyPr/>
                    <a:lstStyle/>
                    <a:p>
                      <a:pPr algn="l" fontAlgn="ctr"/>
                      <a:r>
                        <a:rPr lang="sv-SE" sz="1200" b="0" i="0" u="none" strike="noStrike">
                          <a:solidFill>
                            <a:srgbClr val="000000"/>
                          </a:solidFill>
                          <a:effectLst/>
                          <a:latin typeface="Arial" panose="020B0604020202020204" pitchFamily="34" charset="0"/>
                        </a:rPr>
                        <a:t>Kumla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3948098"/>
                  </a:ext>
                </a:extLst>
              </a:tr>
            </a:tbl>
          </a:graphicData>
        </a:graphic>
      </p:graphicFrame>
      <p:sp>
        <p:nvSpPr>
          <p:cNvPr id="9" name="Rubrik 8">
            <a:extLst>
              <a:ext uri="{FF2B5EF4-FFF2-40B4-BE49-F238E27FC236}">
                <a16:creationId xmlns:a16="http://schemas.microsoft.com/office/drawing/2014/main" id="{E49DA3A8-B0F5-0FEE-7EEC-023F9AEDE5BE}"/>
              </a:ext>
            </a:extLst>
          </p:cNvPr>
          <p:cNvSpPr>
            <a:spLocks noGrp="1"/>
          </p:cNvSpPr>
          <p:nvPr>
            <p:ph type="title"/>
          </p:nvPr>
        </p:nvSpPr>
        <p:spPr/>
        <p:txBody>
          <a:bodyPr/>
          <a:lstStyle/>
          <a:p>
            <a:r>
              <a:rPr lang="sv-SE"/>
              <a:t>Riktade grupper</a:t>
            </a:r>
          </a:p>
        </p:txBody>
      </p:sp>
    </p:spTree>
    <p:extLst>
      <p:ext uri="{BB962C8B-B14F-4D97-AF65-F5344CB8AC3E}">
        <p14:creationId xmlns:p14="http://schemas.microsoft.com/office/powerpoint/2010/main" val="2141436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 6">
            <a:extLst>
              <a:ext uri="{FF2B5EF4-FFF2-40B4-BE49-F238E27FC236}">
                <a16:creationId xmlns:a16="http://schemas.microsoft.com/office/drawing/2014/main" id="{5ABED77F-38CB-66D4-6BD2-6264484D5ACC}"/>
              </a:ext>
            </a:extLst>
          </p:cNvPr>
          <p:cNvGraphicFramePr>
            <a:graphicFrameLocks noGrp="1"/>
          </p:cNvGraphicFramePr>
          <p:nvPr>
            <p:extLst>
              <p:ext uri="{D42A27DB-BD31-4B8C-83A1-F6EECF244321}">
                <p14:modId xmlns:p14="http://schemas.microsoft.com/office/powerpoint/2010/main" val="2388741723"/>
              </p:ext>
            </p:extLst>
          </p:nvPr>
        </p:nvGraphicFramePr>
        <p:xfrm>
          <a:off x="514464" y="1384236"/>
          <a:ext cx="8877072" cy="797138"/>
        </p:xfrm>
        <a:graphic>
          <a:graphicData uri="http://schemas.openxmlformats.org/drawingml/2006/table">
            <a:tbl>
              <a:tblPr>
                <a:tableStyleId>{9D7B26C5-4107-4FEC-AEDC-1716B250A1EF}</a:tableStyleId>
              </a:tblPr>
              <a:tblGrid>
                <a:gridCol w="2510034">
                  <a:extLst>
                    <a:ext uri="{9D8B030D-6E8A-4147-A177-3AD203B41FA5}">
                      <a16:colId xmlns:a16="http://schemas.microsoft.com/office/drawing/2014/main" val="1506776994"/>
                    </a:ext>
                  </a:extLst>
                </a:gridCol>
                <a:gridCol w="1850311">
                  <a:extLst>
                    <a:ext uri="{9D8B030D-6E8A-4147-A177-3AD203B41FA5}">
                      <a16:colId xmlns:a16="http://schemas.microsoft.com/office/drawing/2014/main" val="3588202440"/>
                    </a:ext>
                  </a:extLst>
                </a:gridCol>
                <a:gridCol w="1850311">
                  <a:extLst>
                    <a:ext uri="{9D8B030D-6E8A-4147-A177-3AD203B41FA5}">
                      <a16:colId xmlns:a16="http://schemas.microsoft.com/office/drawing/2014/main" val="3023012047"/>
                    </a:ext>
                  </a:extLst>
                </a:gridCol>
                <a:gridCol w="2666416">
                  <a:extLst>
                    <a:ext uri="{9D8B030D-6E8A-4147-A177-3AD203B41FA5}">
                      <a16:colId xmlns:a16="http://schemas.microsoft.com/office/drawing/2014/main" val="891014943"/>
                    </a:ext>
                  </a:extLst>
                </a:gridCol>
              </a:tblGrid>
              <a:tr h="128045">
                <a:tc rowSpan="2">
                  <a:txBody>
                    <a:bodyPr/>
                    <a:lstStyle/>
                    <a:p>
                      <a:pPr algn="ctr"/>
                      <a:r>
                        <a:rPr lang="sv-SE" sz="1100" b="1">
                          <a:solidFill>
                            <a:schemeClr val="bg1"/>
                          </a:solidFill>
                        </a:rPr>
                        <a:t>Enhet</a:t>
                      </a:r>
                    </a:p>
                  </a:txBody>
                  <a:tcPr marL="18000" marR="18000" marT="18000" marB="18000" anchor="b">
                    <a:lnL w="6350" cap="flat" cmpd="sng" algn="ctr">
                      <a:solidFill>
                        <a:srgbClr val="C7C7C6"/>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gridSpan="3">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sv-SE" sz="1100" b="1">
                          <a:solidFill>
                            <a:schemeClr val="bg1"/>
                          </a:solidFill>
                        </a:rPr>
                        <a:t>Har ni mottagningsbesök där flera av FC verksamheterna medverkar (ex BMM och förebyggande socialtjänst eller BVC och öppen förskola)?</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493795754"/>
                  </a:ext>
                </a:extLst>
              </a:tr>
              <a:tr h="233453">
                <a:tc vMerge="1">
                  <a:txBody>
                    <a:bodyPr/>
                    <a:lstStyle/>
                    <a:p>
                      <a:endParaRPr/>
                    </a:p>
                  </a:txBody>
                  <a:tcPr marL="18000" marR="18000" marT="18000" marB="18000" anchor="b">
                    <a:lnL w="6350" cap="flat" cmpd="sng" algn="ctr">
                      <a:solidFill>
                        <a:srgbClr val="C7C7C6"/>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Ja, till alla</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Ja, vid behov</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Nej</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extLst>
                  <a:ext uri="{0D108BD9-81ED-4DB2-BD59-A6C34878D82A}">
                    <a16:rowId xmlns:a16="http://schemas.microsoft.com/office/drawing/2014/main" val="3332252134"/>
                  </a:ext>
                </a:extLst>
              </a:tr>
              <a:tr h="128045">
                <a:tc>
                  <a:txBody>
                    <a:bodyPr/>
                    <a:lstStyle/>
                    <a:p>
                      <a:pPr algn="l" fontAlgn="ctr"/>
                      <a:r>
                        <a:rPr lang="sv-SE" sz="1200" b="0" i="0" u="none" strike="noStrike">
                          <a:solidFill>
                            <a:srgbClr val="000000"/>
                          </a:solidFill>
                          <a:effectLst/>
                          <a:latin typeface="Arial" panose="020B0604020202020204" pitchFamily="34" charset="0"/>
                        </a:rPr>
                        <a:t>Östernärke (Odensbacken)</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5837103"/>
                  </a:ext>
                </a:extLst>
              </a:tr>
              <a:tr h="128045">
                <a:tc>
                  <a:txBody>
                    <a:bodyPr/>
                    <a:lstStyle/>
                    <a:p>
                      <a:pPr algn="l" fontAlgn="ctr"/>
                      <a:r>
                        <a:rPr lang="sv-SE" sz="1200" b="0" i="0" u="none" strike="noStrike">
                          <a:solidFill>
                            <a:srgbClr val="000000"/>
                          </a:solidFill>
                          <a:effectLst/>
                          <a:latin typeface="Arial" panose="020B0604020202020204" pitchFamily="34" charset="0"/>
                        </a:rPr>
                        <a:t>Baronbacken</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882198"/>
                  </a:ext>
                </a:extLst>
              </a:tr>
              <a:tr h="128045">
                <a:tc>
                  <a:txBody>
                    <a:bodyPr/>
                    <a:lstStyle/>
                    <a:p>
                      <a:pPr algn="l" fontAlgn="ctr"/>
                      <a:r>
                        <a:rPr lang="sv-SE" sz="1200" b="0" i="0" u="none" strike="noStrike">
                          <a:solidFill>
                            <a:srgbClr val="000000"/>
                          </a:solidFill>
                          <a:effectLst/>
                          <a:latin typeface="Arial" panose="020B0604020202020204" pitchFamily="34" charset="0"/>
                        </a:rPr>
                        <a:t>Lindesbergs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076203"/>
                  </a:ext>
                </a:extLst>
              </a:tr>
              <a:tr h="128045">
                <a:tc>
                  <a:txBody>
                    <a:bodyPr/>
                    <a:lstStyle/>
                    <a:p>
                      <a:pPr algn="l" fontAlgn="ctr"/>
                      <a:r>
                        <a:rPr lang="sv-SE" sz="1200" b="0" i="0" u="none" strike="noStrike">
                          <a:solidFill>
                            <a:srgbClr val="000000"/>
                          </a:solidFill>
                          <a:effectLst/>
                          <a:latin typeface="Arial" panose="020B0604020202020204" pitchFamily="34" charset="0"/>
                        </a:rPr>
                        <a:t>Askersunds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921185"/>
                  </a:ext>
                </a:extLst>
              </a:tr>
              <a:tr h="128045">
                <a:tc>
                  <a:txBody>
                    <a:bodyPr/>
                    <a:lstStyle/>
                    <a:p>
                      <a:pPr algn="l" fontAlgn="ctr"/>
                      <a:r>
                        <a:rPr lang="sv-SE" sz="1200" b="0" i="0" u="none" strike="noStrike">
                          <a:solidFill>
                            <a:srgbClr val="000000"/>
                          </a:solidFill>
                          <a:effectLst/>
                          <a:latin typeface="Arial" panose="020B0604020202020204" pitchFamily="34" charset="0"/>
                        </a:rPr>
                        <a:t>Karlskoga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2569773"/>
                  </a:ext>
                </a:extLst>
              </a:tr>
              <a:tr h="128045">
                <a:tc>
                  <a:txBody>
                    <a:bodyPr/>
                    <a:lstStyle/>
                    <a:p>
                      <a:pPr algn="l" fontAlgn="ctr"/>
                      <a:r>
                        <a:rPr lang="sv-SE" sz="1200" b="0" i="0" u="none" strike="noStrike">
                          <a:solidFill>
                            <a:srgbClr val="000000"/>
                          </a:solidFill>
                          <a:effectLst/>
                          <a:latin typeface="Arial" panose="020B0604020202020204" pitchFamily="34" charset="0"/>
                        </a:rPr>
                        <a:t>Lekebergs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1074267"/>
                  </a:ext>
                </a:extLst>
              </a:tr>
              <a:tr h="128045">
                <a:tc>
                  <a:txBody>
                    <a:bodyPr/>
                    <a:lstStyle/>
                    <a:p>
                      <a:pPr algn="l" fontAlgn="ctr"/>
                      <a:r>
                        <a:rPr lang="sv-SE" sz="1200" b="0" i="0" u="none" strike="noStrike">
                          <a:solidFill>
                            <a:srgbClr val="000000"/>
                          </a:solidFill>
                          <a:effectLst/>
                          <a:latin typeface="Arial" panose="020B0604020202020204" pitchFamily="34" charset="0"/>
                        </a:rPr>
                        <a:t>Varberga</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666917"/>
                  </a:ext>
                </a:extLst>
              </a:tr>
              <a:tr h="128045">
                <a:tc>
                  <a:txBody>
                    <a:bodyPr/>
                    <a:lstStyle/>
                    <a:p>
                      <a:pPr algn="l" fontAlgn="ctr"/>
                      <a:r>
                        <a:rPr lang="sv-SE" sz="1200" b="0" i="0" u="none" strike="noStrike">
                          <a:solidFill>
                            <a:srgbClr val="000000"/>
                          </a:solidFill>
                          <a:effectLst/>
                          <a:latin typeface="Arial" panose="020B0604020202020204" pitchFamily="34" charset="0"/>
                        </a:rPr>
                        <a:t>Hallbergs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8580245"/>
                  </a:ext>
                </a:extLst>
              </a:tr>
              <a:tr h="128045">
                <a:tc>
                  <a:txBody>
                    <a:bodyPr/>
                    <a:lstStyle/>
                    <a:p>
                      <a:pPr algn="l" fontAlgn="ctr"/>
                      <a:r>
                        <a:rPr lang="sv-SE" sz="1200" b="0" i="0" u="none" strike="noStrike">
                          <a:solidFill>
                            <a:srgbClr val="000000"/>
                          </a:solidFill>
                          <a:effectLst/>
                          <a:latin typeface="Arial" panose="020B0604020202020204" pitchFamily="34" charset="0"/>
                        </a:rPr>
                        <a:t>Laxå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7772613"/>
                  </a:ext>
                </a:extLst>
              </a:tr>
              <a:tr h="128045">
                <a:tc>
                  <a:txBody>
                    <a:bodyPr/>
                    <a:lstStyle/>
                    <a:p>
                      <a:pPr algn="l" fontAlgn="ctr"/>
                      <a:r>
                        <a:rPr lang="sv-SE" sz="1200" b="0" i="0" u="none" strike="noStrike">
                          <a:solidFill>
                            <a:srgbClr val="000000"/>
                          </a:solidFill>
                          <a:effectLst/>
                          <a:latin typeface="Arial" panose="020B0604020202020204" pitchFamily="34" charset="0"/>
                        </a:rPr>
                        <a:t>Degerfors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3134799"/>
                  </a:ext>
                </a:extLst>
              </a:tr>
              <a:tr h="128045">
                <a:tc>
                  <a:txBody>
                    <a:bodyPr/>
                    <a:lstStyle/>
                    <a:p>
                      <a:pPr algn="l" fontAlgn="ctr"/>
                      <a:r>
                        <a:rPr lang="sv-SE" sz="1200" b="0" i="0" u="none" strike="noStrike">
                          <a:solidFill>
                            <a:srgbClr val="000000"/>
                          </a:solidFill>
                          <a:effectLst/>
                          <a:latin typeface="Arial" panose="020B0604020202020204" pitchFamily="34" charset="0"/>
                        </a:rPr>
                        <a:t>Kumla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2125936"/>
                  </a:ext>
                </a:extLst>
              </a:tr>
            </a:tbl>
          </a:graphicData>
        </a:graphic>
      </p:graphicFrame>
      <p:sp>
        <p:nvSpPr>
          <p:cNvPr id="9" name="Rubrik 8">
            <a:extLst>
              <a:ext uri="{FF2B5EF4-FFF2-40B4-BE49-F238E27FC236}">
                <a16:creationId xmlns:a16="http://schemas.microsoft.com/office/drawing/2014/main" id="{E49DA3A8-B0F5-0FEE-7EEC-023F9AEDE5BE}"/>
              </a:ext>
            </a:extLst>
          </p:cNvPr>
          <p:cNvSpPr>
            <a:spLocks noGrp="1"/>
          </p:cNvSpPr>
          <p:nvPr>
            <p:ph type="title"/>
          </p:nvPr>
        </p:nvSpPr>
        <p:spPr/>
        <p:txBody>
          <a:bodyPr/>
          <a:lstStyle/>
          <a:p>
            <a:r>
              <a:rPr lang="en-US" sz="2000"/>
              <a:t>Har ni mottagningsbesök där flera av FC verksamheterna medverkar (ex BMM och förebyggande socialtjänst eller BVC och öppen förskola)?</a:t>
            </a:r>
            <a:endParaRPr lang="sv-SE" sz="2000"/>
          </a:p>
        </p:txBody>
      </p:sp>
    </p:spTree>
    <p:extLst>
      <p:ext uri="{BB962C8B-B14F-4D97-AF65-F5344CB8AC3E}">
        <p14:creationId xmlns:p14="http://schemas.microsoft.com/office/powerpoint/2010/main" val="2216767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0FEBA5C-3924-F609-7A5F-1F75D218CCA7}"/>
              </a:ext>
            </a:extLst>
          </p:cNvPr>
          <p:cNvSpPr>
            <a:spLocks noGrp="1"/>
          </p:cNvSpPr>
          <p:nvPr>
            <p:ph type="title"/>
          </p:nvPr>
        </p:nvSpPr>
        <p:spPr/>
        <p:txBody>
          <a:bodyPr/>
          <a:lstStyle/>
          <a:p>
            <a:r>
              <a:rPr lang="sv-SE">
                <a:effectLst/>
                <a:latin typeface="Arial" panose="020B0604020202020204" pitchFamily="34" charset="0"/>
                <a:ea typeface="Calibri" panose="020F0502020204030204" pitchFamily="34" charset="0"/>
                <a:cs typeface="Arial" panose="020B0604020202020204" pitchFamily="34" charset="0"/>
              </a:rPr>
              <a:t>Om ja till alla, när erbjuder ni det?</a:t>
            </a:r>
            <a:br>
              <a:rPr lang="sv-SE">
                <a:effectLst/>
                <a:latin typeface="Arial" panose="020B0604020202020204" pitchFamily="34" charset="0"/>
                <a:ea typeface="Calibri" panose="020F0502020204030204" pitchFamily="34" charset="0"/>
                <a:cs typeface="Arial" panose="020B0604020202020204" pitchFamily="34" charset="0"/>
              </a:rPr>
            </a:br>
            <a:endParaRPr lang="sv-SE">
              <a:latin typeface="Arial" panose="020B0604020202020204" pitchFamily="34" charset="0"/>
              <a:cs typeface="Arial" panose="020B0604020202020204" pitchFamily="34" charset="0"/>
            </a:endParaRPr>
          </a:p>
        </p:txBody>
      </p:sp>
      <p:sp>
        <p:nvSpPr>
          <p:cNvPr id="7" name="Fritext">
            <a:extLst>
              <a:ext uri="{FF2B5EF4-FFF2-40B4-BE49-F238E27FC236}">
                <a16:creationId xmlns:a16="http://schemas.microsoft.com/office/drawing/2014/main" id="{9B0B9F87-4AFB-F878-3150-E9ADD2B06E15}"/>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a:t>BVC och pedagog erbjuder 3-årsbesök till alla. Fokus på samspel och språkutveckling. Vid behov deltar kurator eller pedagog vid besök hos BMM och BVC. BVC kan också delta på besök hos BMM innan barnet föds med syfte att få en trygg överlämning.</a:t>
            </a:r>
          </a:p>
        </p:txBody>
      </p:sp>
    </p:spTree>
    <p:extLst>
      <p:ext uri="{BB962C8B-B14F-4D97-AF65-F5344CB8AC3E}">
        <p14:creationId xmlns:p14="http://schemas.microsoft.com/office/powerpoint/2010/main" val="10256818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C5C30-892B-3373-AC15-9D3B8F5B7573}"/>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33CA3ABC-E6DF-BC5E-AEE5-B2459204BB50}"/>
              </a:ext>
            </a:extLst>
          </p:cNvPr>
          <p:cNvSpPr>
            <a:spLocks noGrp="1"/>
          </p:cNvSpPr>
          <p:nvPr>
            <p:ph type="title"/>
          </p:nvPr>
        </p:nvSpPr>
        <p:spPr/>
        <p:txBody>
          <a:bodyPr/>
          <a:lstStyle/>
          <a:p>
            <a:r>
              <a:rPr lang="sv-SE">
                <a:effectLst/>
                <a:latin typeface="Arial" panose="020B0604020202020204" pitchFamily="34" charset="0"/>
                <a:ea typeface="Calibri" panose="020F0502020204030204" pitchFamily="34" charset="0"/>
                <a:cs typeface="Arial" panose="020B0604020202020204" pitchFamily="34" charset="0"/>
              </a:rPr>
              <a:t>Om ja vid behov, ge exempel </a:t>
            </a:r>
            <a:br>
              <a:rPr lang="sv-SE">
                <a:effectLst/>
                <a:latin typeface="Arial" panose="020B0604020202020204" pitchFamily="34" charset="0"/>
                <a:ea typeface="Calibri" panose="020F0502020204030204" pitchFamily="34" charset="0"/>
                <a:cs typeface="Arial" panose="020B0604020202020204" pitchFamily="34" charset="0"/>
              </a:rPr>
            </a:br>
            <a:endParaRPr lang="sv-SE"/>
          </a:p>
        </p:txBody>
      </p:sp>
      <p:sp>
        <p:nvSpPr>
          <p:cNvPr id="7" name="Fritext">
            <a:extLst>
              <a:ext uri="{FF2B5EF4-FFF2-40B4-BE49-F238E27FC236}">
                <a16:creationId xmlns:a16="http://schemas.microsoft.com/office/drawing/2014/main" id="{CF5F20B2-FB8D-0E50-F2B8-14A1945F44C6}"/>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a:t>Uppstår behov är vi flexibla och samverkar för att ta emot familjer på bästa sätt. Ibland kan det vara BVC och pedagoger från öppna förskolan, andra gånger barnmorska och förebyggande socialtjänst.. Allt beror på situation och behov.
vid behov och möjlighet
Förebyggande socialtjänst eller pedagog träffar familjer tillsammans med BMM eller BVC för att presentera vilket stöd vi kan erbjuda/verksamheter. Träffar familjer tillsammans då vi har samtycke att samarbeta.
Stöd från socialrådgivare.
Uppmärksammade behov av extra stöd och vid speciella omständigheter
Förebyggande socialtjänst kan vid behov delta på BVC besök
När föräldrar behöver extra stöd i någon form.
Mini-bron som är ett samarbete mellan olika aktörer såsom BVC, förskola och socialtjänstens öppenvård.</a:t>
            </a:r>
          </a:p>
        </p:txBody>
      </p:sp>
    </p:spTree>
    <p:extLst>
      <p:ext uri="{BB962C8B-B14F-4D97-AF65-F5344CB8AC3E}">
        <p14:creationId xmlns:p14="http://schemas.microsoft.com/office/powerpoint/2010/main" val="35702430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 6">
            <a:extLst>
              <a:ext uri="{FF2B5EF4-FFF2-40B4-BE49-F238E27FC236}">
                <a16:creationId xmlns:a16="http://schemas.microsoft.com/office/drawing/2014/main" id="{5ABED77F-38CB-66D4-6BD2-6264484D5ACC}"/>
              </a:ext>
            </a:extLst>
          </p:cNvPr>
          <p:cNvGraphicFramePr>
            <a:graphicFrameLocks noGrp="1"/>
          </p:cNvGraphicFramePr>
          <p:nvPr>
            <p:extLst>
              <p:ext uri="{D42A27DB-BD31-4B8C-83A1-F6EECF244321}">
                <p14:modId xmlns:p14="http://schemas.microsoft.com/office/powerpoint/2010/main" val="3820068833"/>
              </p:ext>
            </p:extLst>
          </p:nvPr>
        </p:nvGraphicFramePr>
        <p:xfrm>
          <a:off x="514464" y="1384236"/>
          <a:ext cx="8877072" cy="797138"/>
        </p:xfrm>
        <a:graphic>
          <a:graphicData uri="http://schemas.openxmlformats.org/drawingml/2006/table">
            <a:tbl>
              <a:tblPr>
                <a:tableStyleId>{9D7B26C5-4107-4FEC-AEDC-1716B250A1EF}</a:tableStyleId>
              </a:tblPr>
              <a:tblGrid>
                <a:gridCol w="2510034">
                  <a:extLst>
                    <a:ext uri="{9D8B030D-6E8A-4147-A177-3AD203B41FA5}">
                      <a16:colId xmlns:a16="http://schemas.microsoft.com/office/drawing/2014/main" val="1506776994"/>
                    </a:ext>
                  </a:extLst>
                </a:gridCol>
                <a:gridCol w="1850311">
                  <a:extLst>
                    <a:ext uri="{9D8B030D-6E8A-4147-A177-3AD203B41FA5}">
                      <a16:colId xmlns:a16="http://schemas.microsoft.com/office/drawing/2014/main" val="3588202440"/>
                    </a:ext>
                  </a:extLst>
                </a:gridCol>
                <a:gridCol w="1850311">
                  <a:extLst>
                    <a:ext uri="{9D8B030D-6E8A-4147-A177-3AD203B41FA5}">
                      <a16:colId xmlns:a16="http://schemas.microsoft.com/office/drawing/2014/main" val="3023012047"/>
                    </a:ext>
                  </a:extLst>
                </a:gridCol>
                <a:gridCol w="2666416">
                  <a:extLst>
                    <a:ext uri="{9D8B030D-6E8A-4147-A177-3AD203B41FA5}">
                      <a16:colId xmlns:a16="http://schemas.microsoft.com/office/drawing/2014/main" val="891014943"/>
                    </a:ext>
                  </a:extLst>
                </a:gridCol>
              </a:tblGrid>
              <a:tr h="128045">
                <a:tc rowSpan="2">
                  <a:txBody>
                    <a:bodyPr/>
                    <a:lstStyle/>
                    <a:p>
                      <a:pPr algn="ctr"/>
                      <a:r>
                        <a:rPr lang="sv-SE" sz="1100" b="1">
                          <a:solidFill>
                            <a:schemeClr val="bg1"/>
                          </a:solidFill>
                        </a:rPr>
                        <a:t>Enhet</a:t>
                      </a:r>
                    </a:p>
                  </a:txBody>
                  <a:tcPr marL="18000" marR="18000" marT="18000" marB="18000" anchor="b">
                    <a:lnL w="6350" cap="flat" cmpd="sng" algn="ctr">
                      <a:solidFill>
                        <a:srgbClr val="C7C7C6"/>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gridSpan="3">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sv-SE" sz="1100" b="1">
                          <a:solidFill>
                            <a:schemeClr val="bg1"/>
                          </a:solidFill>
                        </a:rPr>
                        <a:t>Erbjuder ni hembesök där flera av FC verksamheterna medverkar (ex BMM och förebyggande socialtjänst eller BVC och öppen förskola)?</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493795754"/>
                  </a:ext>
                </a:extLst>
              </a:tr>
              <a:tr h="233453">
                <a:tc vMerge="1">
                  <a:txBody>
                    <a:bodyPr/>
                    <a:lstStyle/>
                    <a:p>
                      <a:endParaRPr/>
                    </a:p>
                  </a:txBody>
                  <a:tcPr marL="18000" marR="18000" marT="18000" marB="18000" anchor="b">
                    <a:lnL w="6350" cap="flat" cmpd="sng" algn="ctr">
                      <a:solidFill>
                        <a:srgbClr val="C7C7C6"/>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Ja, till alla</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Ja, vid behov</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Nej</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extLst>
                  <a:ext uri="{0D108BD9-81ED-4DB2-BD59-A6C34878D82A}">
                    <a16:rowId xmlns:a16="http://schemas.microsoft.com/office/drawing/2014/main" val="3332252134"/>
                  </a:ext>
                </a:extLst>
              </a:tr>
              <a:tr h="128045">
                <a:tc>
                  <a:txBody>
                    <a:bodyPr/>
                    <a:lstStyle/>
                    <a:p>
                      <a:pPr algn="l" fontAlgn="ctr"/>
                      <a:r>
                        <a:rPr lang="sv-SE" sz="1200" b="0" i="0" u="none" strike="noStrike">
                          <a:solidFill>
                            <a:srgbClr val="000000"/>
                          </a:solidFill>
                          <a:effectLst/>
                          <a:latin typeface="Arial" panose="020B0604020202020204" pitchFamily="34" charset="0"/>
                        </a:rPr>
                        <a:t>Östernärke (Odensbacken)</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5837103"/>
                  </a:ext>
                </a:extLst>
              </a:tr>
              <a:tr h="128045">
                <a:tc>
                  <a:txBody>
                    <a:bodyPr/>
                    <a:lstStyle/>
                    <a:p>
                      <a:pPr algn="l" fontAlgn="ctr"/>
                      <a:r>
                        <a:rPr lang="sv-SE" sz="1200" b="0" i="0" u="none" strike="noStrike">
                          <a:solidFill>
                            <a:srgbClr val="000000"/>
                          </a:solidFill>
                          <a:effectLst/>
                          <a:latin typeface="Arial" panose="020B0604020202020204" pitchFamily="34" charset="0"/>
                        </a:rPr>
                        <a:t>Baronbacken</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4518907"/>
                  </a:ext>
                </a:extLst>
              </a:tr>
              <a:tr h="128045">
                <a:tc>
                  <a:txBody>
                    <a:bodyPr/>
                    <a:lstStyle/>
                    <a:p>
                      <a:pPr algn="l" fontAlgn="ctr"/>
                      <a:r>
                        <a:rPr lang="sv-SE" sz="1200" b="0" i="0" u="none" strike="noStrike">
                          <a:solidFill>
                            <a:srgbClr val="000000"/>
                          </a:solidFill>
                          <a:effectLst/>
                          <a:latin typeface="Arial" panose="020B0604020202020204" pitchFamily="34" charset="0"/>
                        </a:rPr>
                        <a:t>Lindesbergs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6320382"/>
                  </a:ext>
                </a:extLst>
              </a:tr>
              <a:tr h="128045">
                <a:tc>
                  <a:txBody>
                    <a:bodyPr/>
                    <a:lstStyle/>
                    <a:p>
                      <a:pPr algn="l" fontAlgn="ctr"/>
                      <a:r>
                        <a:rPr lang="sv-SE" sz="1200" b="0" i="0" u="none" strike="noStrike">
                          <a:solidFill>
                            <a:srgbClr val="000000"/>
                          </a:solidFill>
                          <a:effectLst/>
                          <a:latin typeface="Arial" panose="020B0604020202020204" pitchFamily="34" charset="0"/>
                        </a:rPr>
                        <a:t>Askersunds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2206371"/>
                  </a:ext>
                </a:extLst>
              </a:tr>
              <a:tr h="128045">
                <a:tc>
                  <a:txBody>
                    <a:bodyPr/>
                    <a:lstStyle/>
                    <a:p>
                      <a:pPr algn="l" fontAlgn="ctr"/>
                      <a:r>
                        <a:rPr lang="sv-SE" sz="1200" b="0" i="0" u="none" strike="noStrike">
                          <a:solidFill>
                            <a:srgbClr val="000000"/>
                          </a:solidFill>
                          <a:effectLst/>
                          <a:latin typeface="Arial" panose="020B0604020202020204" pitchFamily="34" charset="0"/>
                        </a:rPr>
                        <a:t>Karlskoga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022323"/>
                  </a:ext>
                </a:extLst>
              </a:tr>
              <a:tr h="128045">
                <a:tc>
                  <a:txBody>
                    <a:bodyPr/>
                    <a:lstStyle/>
                    <a:p>
                      <a:pPr algn="l" fontAlgn="ctr"/>
                      <a:r>
                        <a:rPr lang="sv-SE" sz="1200" b="0" i="0" u="none" strike="noStrike">
                          <a:solidFill>
                            <a:srgbClr val="000000"/>
                          </a:solidFill>
                          <a:effectLst/>
                          <a:latin typeface="Arial" panose="020B0604020202020204" pitchFamily="34" charset="0"/>
                        </a:rPr>
                        <a:t>Lekebergs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0095213"/>
                  </a:ext>
                </a:extLst>
              </a:tr>
              <a:tr h="128045">
                <a:tc>
                  <a:txBody>
                    <a:bodyPr/>
                    <a:lstStyle/>
                    <a:p>
                      <a:pPr algn="l" fontAlgn="ctr"/>
                      <a:r>
                        <a:rPr lang="sv-SE" sz="1200" b="0" i="0" u="none" strike="noStrike">
                          <a:solidFill>
                            <a:srgbClr val="000000"/>
                          </a:solidFill>
                          <a:effectLst/>
                          <a:latin typeface="Arial" panose="020B0604020202020204" pitchFamily="34" charset="0"/>
                        </a:rPr>
                        <a:t>Varberga</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566192"/>
                  </a:ext>
                </a:extLst>
              </a:tr>
              <a:tr h="128045">
                <a:tc>
                  <a:txBody>
                    <a:bodyPr/>
                    <a:lstStyle/>
                    <a:p>
                      <a:pPr algn="l" fontAlgn="ctr"/>
                      <a:r>
                        <a:rPr lang="sv-SE" sz="1200" b="0" i="0" u="none" strike="noStrike">
                          <a:solidFill>
                            <a:srgbClr val="000000"/>
                          </a:solidFill>
                          <a:effectLst/>
                          <a:latin typeface="Arial" panose="020B0604020202020204" pitchFamily="34" charset="0"/>
                        </a:rPr>
                        <a:t>Hallbergs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6057257"/>
                  </a:ext>
                </a:extLst>
              </a:tr>
              <a:tr h="128045">
                <a:tc>
                  <a:txBody>
                    <a:bodyPr/>
                    <a:lstStyle/>
                    <a:p>
                      <a:pPr algn="l" fontAlgn="ctr"/>
                      <a:r>
                        <a:rPr lang="sv-SE" sz="1200" b="0" i="0" u="none" strike="noStrike">
                          <a:solidFill>
                            <a:srgbClr val="000000"/>
                          </a:solidFill>
                          <a:effectLst/>
                          <a:latin typeface="Arial" panose="020B0604020202020204" pitchFamily="34" charset="0"/>
                        </a:rPr>
                        <a:t>Laxå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0575"/>
                  </a:ext>
                </a:extLst>
              </a:tr>
              <a:tr h="128045">
                <a:tc>
                  <a:txBody>
                    <a:bodyPr/>
                    <a:lstStyle/>
                    <a:p>
                      <a:pPr algn="l" fontAlgn="ctr"/>
                      <a:r>
                        <a:rPr lang="sv-SE" sz="1200" b="0" i="0" u="none" strike="noStrike">
                          <a:solidFill>
                            <a:srgbClr val="000000"/>
                          </a:solidFill>
                          <a:effectLst/>
                          <a:latin typeface="Arial" panose="020B0604020202020204" pitchFamily="34" charset="0"/>
                        </a:rPr>
                        <a:t>Degerfors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98182708"/>
                  </a:ext>
                </a:extLst>
              </a:tr>
              <a:tr h="128045">
                <a:tc>
                  <a:txBody>
                    <a:bodyPr/>
                    <a:lstStyle/>
                    <a:p>
                      <a:pPr algn="l" fontAlgn="ctr"/>
                      <a:r>
                        <a:rPr lang="sv-SE" sz="1200" b="0" i="0" u="none" strike="noStrike">
                          <a:solidFill>
                            <a:srgbClr val="000000"/>
                          </a:solidFill>
                          <a:effectLst/>
                          <a:latin typeface="Arial" panose="020B0604020202020204" pitchFamily="34" charset="0"/>
                        </a:rPr>
                        <a:t>Kumla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9885812"/>
                  </a:ext>
                </a:extLst>
              </a:tr>
            </a:tbl>
          </a:graphicData>
        </a:graphic>
      </p:graphicFrame>
      <p:sp>
        <p:nvSpPr>
          <p:cNvPr id="9" name="Rubrik 8">
            <a:extLst>
              <a:ext uri="{FF2B5EF4-FFF2-40B4-BE49-F238E27FC236}">
                <a16:creationId xmlns:a16="http://schemas.microsoft.com/office/drawing/2014/main" id="{E49DA3A8-B0F5-0FEE-7EEC-023F9AEDE5BE}"/>
              </a:ext>
            </a:extLst>
          </p:cNvPr>
          <p:cNvSpPr>
            <a:spLocks noGrp="1"/>
          </p:cNvSpPr>
          <p:nvPr>
            <p:ph type="title"/>
          </p:nvPr>
        </p:nvSpPr>
        <p:spPr/>
        <p:txBody>
          <a:bodyPr/>
          <a:lstStyle/>
          <a:p>
            <a:r>
              <a:rPr lang="en-US" sz="2000"/>
              <a:t>Erbjuder ni hembesök där flera av FC verksamheterna medverkar (ex BMM och förebyggande socialtjänst eller BVC och öppen förskola)?</a:t>
            </a:r>
            <a:endParaRPr lang="sv-SE" sz="2000"/>
          </a:p>
        </p:txBody>
      </p:sp>
    </p:spTree>
    <p:extLst>
      <p:ext uri="{BB962C8B-B14F-4D97-AF65-F5344CB8AC3E}">
        <p14:creationId xmlns:p14="http://schemas.microsoft.com/office/powerpoint/2010/main" val="3348165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a:t>Resultat kvalitetsuppföljning</a:t>
            </a:r>
          </a:p>
        </p:txBody>
      </p:sp>
    </p:spTree>
    <p:extLst>
      <p:ext uri="{BB962C8B-B14F-4D97-AF65-F5344CB8AC3E}">
        <p14:creationId xmlns:p14="http://schemas.microsoft.com/office/powerpoint/2010/main" val="2350867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D77C1-B77D-5B74-DE83-5B2B00FACF70}"/>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7B505B26-CB71-AEF3-0B8F-79394396A596}"/>
              </a:ext>
            </a:extLst>
          </p:cNvPr>
          <p:cNvSpPr>
            <a:spLocks noGrp="1"/>
          </p:cNvSpPr>
          <p:nvPr>
            <p:ph type="title"/>
          </p:nvPr>
        </p:nvSpPr>
        <p:spPr/>
        <p:txBody>
          <a:bodyPr/>
          <a:lstStyle/>
          <a:p>
            <a:r>
              <a:rPr lang="sv-SE">
                <a:effectLst/>
                <a:latin typeface="Arial" panose="020B0604020202020204" pitchFamily="34" charset="0"/>
                <a:ea typeface="Calibri" panose="020F0502020204030204" pitchFamily="34" charset="0"/>
                <a:cs typeface="Arial" panose="020B0604020202020204" pitchFamily="34" charset="0"/>
              </a:rPr>
              <a:t>Om ja till alla, när erbjuder ni det?</a:t>
            </a:r>
            <a:br>
              <a:rPr lang="sv-SE">
                <a:effectLst/>
                <a:latin typeface="Arial" panose="020B0604020202020204" pitchFamily="34" charset="0"/>
                <a:ea typeface="Calibri" panose="020F0502020204030204" pitchFamily="34" charset="0"/>
                <a:cs typeface="Arial" panose="020B0604020202020204" pitchFamily="34" charset="0"/>
              </a:rPr>
            </a:br>
            <a:endParaRPr lang="sv-SE">
              <a:latin typeface="Arial" panose="020B0604020202020204" pitchFamily="34" charset="0"/>
              <a:cs typeface="Arial" panose="020B0604020202020204" pitchFamily="34" charset="0"/>
            </a:endParaRPr>
          </a:p>
        </p:txBody>
      </p:sp>
      <p:sp>
        <p:nvSpPr>
          <p:cNvPr id="7" name="Fritext">
            <a:extLst>
              <a:ext uri="{FF2B5EF4-FFF2-40B4-BE49-F238E27FC236}">
                <a16:creationId xmlns:a16="http://schemas.microsoft.com/office/drawing/2014/main" id="{6DD7DCA6-F9AC-A4C7-7271-595B5AE4369B}"/>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a:t>Nyfödd till alla, BVC och förebyggande socialtjänst gör tillsammans med 4-månader och 8-månader i de fall BVC bedömer det nödvändigt.
vid 8 mnd. strävar vi alltid efter att socialtjänsten ska följa med BVC i mån av tid
8-månaders hembesök
BVC och kurator gör hembesök till nyfödda, vid 4 och 10 månader
Vid nyfödd och 8 månader.</a:t>
            </a:r>
          </a:p>
        </p:txBody>
      </p:sp>
    </p:spTree>
    <p:extLst>
      <p:ext uri="{BB962C8B-B14F-4D97-AF65-F5344CB8AC3E}">
        <p14:creationId xmlns:p14="http://schemas.microsoft.com/office/powerpoint/2010/main" val="1905818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9038-996B-EC4B-A4A6-C72F31B774E5}"/>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CFBAFABA-3F62-E937-A233-E8AC78DE2502}"/>
              </a:ext>
            </a:extLst>
          </p:cNvPr>
          <p:cNvSpPr>
            <a:spLocks noGrp="1"/>
          </p:cNvSpPr>
          <p:nvPr>
            <p:ph type="title"/>
          </p:nvPr>
        </p:nvSpPr>
        <p:spPr/>
        <p:txBody>
          <a:bodyPr/>
          <a:lstStyle/>
          <a:p>
            <a:r>
              <a:rPr lang="sv-SE">
                <a:effectLst/>
                <a:latin typeface="Arial" panose="020B0604020202020204" pitchFamily="34" charset="0"/>
                <a:ea typeface="Calibri" panose="020F0502020204030204" pitchFamily="34" charset="0"/>
                <a:cs typeface="Arial" panose="020B0604020202020204" pitchFamily="34" charset="0"/>
              </a:rPr>
              <a:t>Om ja vid behov, ge exempel </a:t>
            </a:r>
            <a:br>
              <a:rPr lang="sv-SE">
                <a:effectLst/>
                <a:latin typeface="Arial" panose="020B0604020202020204" pitchFamily="34" charset="0"/>
                <a:ea typeface="Calibri" panose="020F0502020204030204" pitchFamily="34" charset="0"/>
                <a:cs typeface="Arial" panose="020B0604020202020204" pitchFamily="34" charset="0"/>
              </a:rPr>
            </a:br>
            <a:endParaRPr lang="sv-SE"/>
          </a:p>
        </p:txBody>
      </p:sp>
      <p:sp>
        <p:nvSpPr>
          <p:cNvPr id="7" name="Fritext">
            <a:extLst>
              <a:ext uri="{FF2B5EF4-FFF2-40B4-BE49-F238E27FC236}">
                <a16:creationId xmlns:a16="http://schemas.microsoft.com/office/drawing/2014/main" id="{1367D86C-D405-0115-5800-4C8CE0156185}"/>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a:t>Pågående samarbete runt familjer där vi har samtycke att göra gemensamt hembesök.
Gemensamma hembesök till förstagångsföräldrar när barnet är nyfött - BVC+MVC Utökade hembesök till särskilt utvalda adresser - BVC+Socialrådgivare
BVC och förebyggande socialtjänst erbjuder utökade hembesök vid behov. Dessa erbjuds de familjer som bedöms ha extra behov av stöd t ex psykisk ohälsa, funktionsnedsättning, ensamstående, våld, missbruk mm). Enstaka gemensamma besök BMM/ BVC förekommer, även där vid behov.
Utökade hembesök som BVC och kurator gör. BVC kan följa med när förbyggande socialtjänst gör hembesök i familjer som vill ha råd och stöd. Pedagog och kurator kan göra hembesök tillsammans där det finns behov av att båda professionerna samverkar.
För stöttning i föräldraskapet.</a:t>
            </a:r>
          </a:p>
        </p:txBody>
      </p:sp>
    </p:spTree>
    <p:extLst>
      <p:ext uri="{BB962C8B-B14F-4D97-AF65-F5344CB8AC3E}">
        <p14:creationId xmlns:p14="http://schemas.microsoft.com/office/powerpoint/2010/main" val="4144038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Skrivelser</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113045"/>
            <a:ext cx="455195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Skriver ni gemensam verksamhetsplan årligen för FC?</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1730101908"/>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77242" y="3924558"/>
            <a:ext cx="4475758"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Skriver ni gemensam verksamhetsberättelse årligen för FC?</a:t>
            </a:r>
            <a:endParaRPr lang="sv-SE" sz="14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974678413"/>
              </p:ext>
            </p:extLst>
          </p:nvPr>
        </p:nvGraphicFramePr>
        <p:xfrm>
          <a:off x="477242" y="4282433"/>
          <a:ext cx="2540278" cy="2233328"/>
        </p:xfrm>
        <a:graphic>
          <a:graphicData uri="http://schemas.openxmlformats.org/drawingml/2006/chart">
            <c:chart xmlns:c="http://schemas.openxmlformats.org/drawingml/2006/chart" xmlns:r="http://schemas.openxmlformats.org/officeDocument/2006/relationships" r:id="rId4"/>
          </a:graphicData>
        </a:graphic>
      </p:graphicFrame>
      <p:sp>
        <p:nvSpPr>
          <p:cNvPr id="3" name="Platshållare för text 2">
            <a:extLst>
              <a:ext uri="{FF2B5EF4-FFF2-40B4-BE49-F238E27FC236}">
                <a16:creationId xmlns:a16="http://schemas.microsoft.com/office/drawing/2014/main" id="{213C7704-F980-8FA6-F782-112162E48F58}"/>
              </a:ext>
            </a:extLst>
          </p:cNvPr>
          <p:cNvSpPr txBox="1">
            <a:spLocks/>
          </p:cNvSpPr>
          <p:nvPr/>
        </p:nvSpPr>
        <p:spPr>
          <a:xfrm>
            <a:off x="5029200" y="1113045"/>
            <a:ext cx="4475758"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Finns det ett aktuellt samverkansavtal/överenskommelser?</a:t>
            </a:r>
            <a:endParaRPr lang="sv-SE" sz="1400"/>
          </a:p>
        </p:txBody>
      </p:sp>
      <p:graphicFrame>
        <p:nvGraphicFramePr>
          <p:cNvPr id="8" name="Platshållare för innehåll 3">
            <a:extLst>
              <a:ext uri="{FF2B5EF4-FFF2-40B4-BE49-F238E27FC236}">
                <a16:creationId xmlns:a16="http://schemas.microsoft.com/office/drawing/2014/main" id="{5C0B96FB-AB9B-AD28-61C7-F2701A53FB0B}"/>
              </a:ext>
            </a:extLst>
          </p:cNvPr>
          <p:cNvGraphicFramePr>
            <a:graphicFrameLocks/>
          </p:cNvGraphicFramePr>
          <p:nvPr>
            <p:extLst>
              <p:ext uri="{D42A27DB-BD31-4B8C-83A1-F6EECF244321}">
                <p14:modId xmlns:p14="http://schemas.microsoft.com/office/powerpoint/2010/main" val="1669114242"/>
              </p:ext>
            </p:extLst>
          </p:nvPr>
        </p:nvGraphicFramePr>
        <p:xfrm>
          <a:off x="5029200" y="1470920"/>
          <a:ext cx="2540278" cy="22333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75056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Barnkonventionen</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411240"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Arbetar ni med att stärka kunskapen till föräldrar och barn om FN:s konvention för barnets rättigheter?</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1984451485"/>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55751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25D42-9F2E-1168-3AC4-25DFE8AC0F5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83C80F8-DE5D-02F1-3265-C5F27BF1CE2D}"/>
              </a:ext>
            </a:extLst>
          </p:cNvPr>
          <p:cNvSpPr>
            <a:spLocks noGrp="1"/>
          </p:cNvSpPr>
          <p:nvPr>
            <p:ph type="title"/>
          </p:nvPr>
        </p:nvSpPr>
        <p:spPr>
          <a:xfrm>
            <a:off x="477242" y="441325"/>
            <a:ext cx="8543925" cy="935038"/>
          </a:xfrm>
        </p:spPr>
        <p:txBody>
          <a:bodyPr/>
          <a:lstStyle/>
          <a:p>
            <a:r>
              <a:rPr lang="sv-SE"/>
              <a:t>Barnkonventionen</a:t>
            </a:r>
          </a:p>
        </p:txBody>
      </p:sp>
      <p:sp>
        <p:nvSpPr>
          <p:cNvPr id="3" name="Platshållare för text 2">
            <a:extLst>
              <a:ext uri="{FF2B5EF4-FFF2-40B4-BE49-F238E27FC236}">
                <a16:creationId xmlns:a16="http://schemas.microsoft.com/office/drawing/2014/main" id="{4C7189F0-B638-AA79-D55B-360E70038967}"/>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Fritext">
            <a:extLst>
              <a:ext uri="{FF2B5EF4-FFF2-40B4-BE49-F238E27FC236}">
                <a16:creationId xmlns:a16="http://schemas.microsoft.com/office/drawing/2014/main" id="{3985A340-48A9-A631-3386-6FD7B6B072C4}"/>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a:t>tema, samtal
Genom information som anslås samt genom tematräffar där vi bjuder in en gäst som föreläser.
vi har den i ryggraden och pratar ofta om det i alla samanhang
Samtal med föräldrar under öppen förskola och babycafé. Planscher om ämnet synligt på väggarna i öppna verksamhetens lokaler.
I det dagliga arbetet. Böcker, affischer, bilder på väggar för både barn och vuxna. På samlingen 2-3 ggr/år. Uppmärksammar Barnkonventionens dag lite extra varje år. Personal är utbildad.
Finns med i föräldrautbildning för gravida, finns med som tema på Småbarnsöppet för föräldrar med barn 0-18 månader, finns med i Barnhälsovårdsprogrammet, finns anslag och information i vår gemensamma lokal, samarbete med fler aktörer i närområdet kring en familjekväll med tema Mänskliga rättigheter och Barnkonventionen
Information (affischer, broschyrer) och böcker på temat inne på Öppna förskolan både för barn och vuxna, uppmärksammar barnkonventionens dag tillsammans i vårt väntrum, samtal i det dagliga arbetet
I samtal om samspel och i alla teman utgår vi från de fyra huvudartiklarna och relaterar till dem. Det är en integrerad daglig del av verksamheten.
Vi pratar om artiklarna med föräldrar och barn. Har en tavla uppsatt i Öppna förskolans lokaler med de olika artiklarna.</a:t>
            </a:r>
          </a:p>
        </p:txBody>
      </p:sp>
    </p:spTree>
    <p:extLst>
      <p:ext uri="{BB962C8B-B14F-4D97-AF65-F5344CB8AC3E}">
        <p14:creationId xmlns:p14="http://schemas.microsoft.com/office/powerpoint/2010/main" val="3102870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3C80F8-DE5D-02F1-3265-C5F27BF1CE2D}"/>
              </a:ext>
            </a:extLst>
          </p:cNvPr>
          <p:cNvSpPr>
            <a:spLocks noGrp="1"/>
          </p:cNvSpPr>
          <p:nvPr>
            <p:ph type="title"/>
          </p:nvPr>
        </p:nvSpPr>
        <p:spPr>
          <a:xfrm>
            <a:off x="477242" y="441325"/>
            <a:ext cx="8543925" cy="935038"/>
          </a:xfrm>
        </p:spPr>
        <p:txBody>
          <a:bodyPr/>
          <a:lstStyle/>
          <a:p>
            <a:r>
              <a:rPr lang="sv-SE"/>
              <a:t>Barnkonventionen</a:t>
            </a:r>
          </a:p>
        </p:txBody>
      </p:sp>
      <p:sp>
        <p:nvSpPr>
          <p:cNvPr id="3" name="Platshållare för text 2">
            <a:extLst>
              <a:ext uri="{FF2B5EF4-FFF2-40B4-BE49-F238E27FC236}">
                <a16:creationId xmlns:a16="http://schemas.microsoft.com/office/drawing/2014/main" id="{4C7189F0-B638-AA79-D55B-360E70038967}"/>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Fritext">
            <a:extLst>
              <a:ext uri="{FF2B5EF4-FFF2-40B4-BE49-F238E27FC236}">
                <a16:creationId xmlns:a16="http://schemas.microsoft.com/office/drawing/2014/main" id="{3985A340-48A9-A631-3386-6FD7B6B072C4}"/>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a:t>Framförallt på Öppna förskolan där barnkonventionen genomsyrar vårt arbete.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Integration</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Arbetar ni med att stärka integrationen?</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07629616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8597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49EFB-709D-04CD-71BC-5532AD42EA2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F3125CF-A244-0054-907B-CCC838EA98D0}"/>
              </a:ext>
            </a:extLst>
          </p:cNvPr>
          <p:cNvSpPr>
            <a:spLocks noGrp="1"/>
          </p:cNvSpPr>
          <p:nvPr>
            <p:ph type="title"/>
          </p:nvPr>
        </p:nvSpPr>
        <p:spPr>
          <a:xfrm>
            <a:off x="477242" y="441325"/>
            <a:ext cx="8543925" cy="935038"/>
          </a:xfrm>
        </p:spPr>
        <p:txBody>
          <a:bodyPr/>
          <a:lstStyle/>
          <a:p>
            <a:r>
              <a:rPr lang="sv-SE"/>
              <a:t>Integration</a:t>
            </a:r>
          </a:p>
        </p:txBody>
      </p:sp>
      <p:sp>
        <p:nvSpPr>
          <p:cNvPr id="3" name="Platshållare för text 2">
            <a:extLst>
              <a:ext uri="{FF2B5EF4-FFF2-40B4-BE49-F238E27FC236}">
                <a16:creationId xmlns:a16="http://schemas.microsoft.com/office/drawing/2014/main" id="{EF2E1BF8-5140-FC41-4740-E6626C3307D7}"/>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Fritext">
            <a:extLst>
              <a:ext uri="{FF2B5EF4-FFF2-40B4-BE49-F238E27FC236}">
                <a16:creationId xmlns:a16="http://schemas.microsoft.com/office/drawing/2014/main" id="{C52C1CA5-0C23-5357-3A43-E0DD7B30DA7F}"/>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a:t>samtal tema
Genom öppna förskolans mötesplats samt genom att erbjuda svenskundervisning med lärare från SFI på en öppen förskola-öppettid per vecka.
uppmuntrar till att komma och delta på öppna förskolan
Samverkan med integrations samordnare.
Utökade hembesök. Introduktion Öppna förskolan.
Har nyligen haft ett års språkprojekt med extra personal på Öppna förskolan. Vi samverkar med kommunen; SFI och NIA Ser över behov av Föräldraskap i Sverige 2 ggr/år
Genomsyrar all verksamhet på familjecentralen, med möten mellan barn och föräldrar, samhällsinformation mm
Har en kulturvärd anställd på 20%, kulturkvällar på Öppna förskolan, information på olika språk
Vi bjuder in och jobbar medvetet med inkludering av utlandsfödda familjer. Försöker på olika sätt att underlätta deltagande i vår verksamhet. Tolk vid behov. BVC följer med nya familjer in till öppna fsk. Vi jobbar medvetet för att ALLA ska känna sig välkomna och inkluderade i samtal.</a:t>
            </a:r>
          </a:p>
        </p:txBody>
      </p:sp>
    </p:spTree>
    <p:extLst>
      <p:ext uri="{BB962C8B-B14F-4D97-AF65-F5344CB8AC3E}">
        <p14:creationId xmlns:p14="http://schemas.microsoft.com/office/powerpoint/2010/main" val="28849816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3125CF-A244-0054-907B-CCC838EA98D0}"/>
              </a:ext>
            </a:extLst>
          </p:cNvPr>
          <p:cNvSpPr>
            <a:spLocks noGrp="1"/>
          </p:cNvSpPr>
          <p:nvPr>
            <p:ph type="title"/>
          </p:nvPr>
        </p:nvSpPr>
        <p:spPr>
          <a:xfrm>
            <a:off x="477242" y="441325"/>
            <a:ext cx="8543925" cy="935038"/>
          </a:xfrm>
        </p:spPr>
        <p:txBody>
          <a:bodyPr/>
          <a:lstStyle/>
          <a:p>
            <a:r>
              <a:rPr lang="sv-SE"/>
              <a:t>Integration</a:t>
            </a:r>
          </a:p>
        </p:txBody>
      </p:sp>
      <p:sp>
        <p:nvSpPr>
          <p:cNvPr id="3" name="Platshållare för text 2">
            <a:extLst>
              <a:ext uri="{FF2B5EF4-FFF2-40B4-BE49-F238E27FC236}">
                <a16:creationId xmlns:a16="http://schemas.microsoft.com/office/drawing/2014/main" id="{EF2E1BF8-5140-FC41-4740-E6626C3307D7}"/>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Fritext">
            <a:extLst>
              <a:ext uri="{FF2B5EF4-FFF2-40B4-BE49-F238E27FC236}">
                <a16:creationId xmlns:a16="http://schemas.microsoft.com/office/drawing/2014/main" id="{C52C1CA5-0C23-5357-3A43-E0DD7B30DA7F}"/>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a:t>Vi har under hösten 2024 och våren 2025 haft ett projekt för språkstöd och språkutveckling på Öppna förskolan, dit utrikesfödda varit speciellt inbjudna till de träffarna på Öppna förskolan.
Vi samarbetar med Mamma United och är med och delger samhällsinformation och promotar vår verksamhet Familjens hus.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3F380-156C-CBE0-307B-6364FD03F8B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675190D-9B7E-BB04-07D1-080904A2FCFD}"/>
              </a:ext>
            </a:extLst>
          </p:cNvPr>
          <p:cNvSpPr>
            <a:spLocks noGrp="1"/>
          </p:cNvSpPr>
          <p:nvPr>
            <p:ph type="title"/>
          </p:nvPr>
        </p:nvSpPr>
        <p:spPr>
          <a:xfrm>
            <a:off x="477242" y="441325"/>
            <a:ext cx="8543925" cy="935038"/>
          </a:xfrm>
        </p:spPr>
        <p:txBody>
          <a:bodyPr/>
          <a:lstStyle/>
          <a:p>
            <a:r>
              <a:rPr lang="sv-SE"/>
              <a:t>Språkutveckling</a:t>
            </a:r>
          </a:p>
        </p:txBody>
      </p:sp>
      <p:sp>
        <p:nvSpPr>
          <p:cNvPr id="4" name="Platshållare för text 2">
            <a:extLst>
              <a:ext uri="{FF2B5EF4-FFF2-40B4-BE49-F238E27FC236}">
                <a16:creationId xmlns:a16="http://schemas.microsoft.com/office/drawing/2014/main" id="{6C8D6BB7-97DB-B278-03EC-185EE3162161}"/>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ct val="107000"/>
              </a:lnSpc>
              <a:spcAft>
                <a:spcPts val="800"/>
              </a:spcAft>
            </a:pPr>
            <a:r>
              <a:rPr lang="sv-SE" sz="1800" b="0">
                <a:effectLst/>
                <a:latin typeface="Calibri" panose="020F0502020204030204" pitchFamily="34" charset="0"/>
                <a:ea typeface="Calibri" panose="020F0502020204030204" pitchFamily="34" charset="0"/>
                <a:cs typeface="Arial" panose="020B0604020202020204" pitchFamily="34" charset="0"/>
              </a:rPr>
              <a:t>Arbetar ni med att stärka barns språkutveckling?</a:t>
            </a:r>
          </a:p>
        </p:txBody>
      </p:sp>
      <p:graphicFrame>
        <p:nvGraphicFramePr>
          <p:cNvPr id="5" name="Platshållare för innehåll 3">
            <a:extLst>
              <a:ext uri="{FF2B5EF4-FFF2-40B4-BE49-F238E27FC236}">
                <a16:creationId xmlns:a16="http://schemas.microsoft.com/office/drawing/2014/main" id="{D646C264-171F-6E7C-0F9F-3B323EAB392C}"/>
              </a:ext>
            </a:extLst>
          </p:cNvPr>
          <p:cNvGraphicFramePr>
            <a:graphicFrameLocks/>
          </p:cNvGraphicFramePr>
          <p:nvPr>
            <p:extLst>
              <p:ext uri="{D42A27DB-BD31-4B8C-83A1-F6EECF244321}">
                <p14:modId xmlns:p14="http://schemas.microsoft.com/office/powerpoint/2010/main" val="68760020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9388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Deltagande familjecentraler</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extLst>
              <p:ext uri="{D42A27DB-BD31-4B8C-83A1-F6EECF244321}">
                <p14:modId xmlns:p14="http://schemas.microsoft.com/office/powerpoint/2010/main" val="698222943"/>
              </p:ext>
            </p:extLst>
          </p:nvPr>
        </p:nvGraphicFramePr>
        <p:xfrm>
          <a:off x="489276" y="1118745"/>
          <a:ext cx="2095880" cy="3291840"/>
        </p:xfrm>
        <a:graphic>
          <a:graphicData uri="http://schemas.openxmlformats.org/drawingml/2006/table">
            <a:tbl>
              <a:tblPr firstRow="1" bandRow="1">
                <a:tableStyleId>{5C22544A-7EE6-4342-B048-85BDC9FD1C3A}</a:tableStyleId>
              </a:tblPr>
              <a:tblGrid>
                <a:gridCol w="2095880">
                  <a:extLst>
                    <a:ext uri="{9D8B030D-6E8A-4147-A177-3AD203B41FA5}">
                      <a16:colId xmlns:a16="http://schemas.microsoft.com/office/drawing/2014/main" val="1159429802"/>
                    </a:ext>
                  </a:extLst>
                </a:gridCol>
              </a:tblGrid>
              <a:tr h="210849">
                <a:tc>
                  <a:txBody>
                    <a:bodyPr/>
                    <a:lstStyle/>
                    <a:p>
                      <a:pPr algn="l"/>
                      <a:r>
                        <a:rPr lang="sv-SE" sz="1200"/>
                        <a:t>Familjecentral</a:t>
                      </a:r>
                    </a:p>
                  </a:txBody>
                  <a:tcPr anchor="ctr"/>
                </a:tc>
                <a:extLst>
                  <a:ext uri="{0D108BD9-81ED-4DB2-BD59-A6C34878D82A}">
                    <a16:rowId xmlns:a16="http://schemas.microsoft.com/office/drawing/2014/main" val="2820031394"/>
                  </a:ext>
                </a:extLst>
              </a:tr>
              <a:tr h="223252">
                <a:tc>
                  <a:txBody>
                    <a:bodyPr/>
                    <a:lstStyle/>
                    <a:p>
                      <a:pPr algn="l" fontAlgn="b">
                        <a:buNone/>
                      </a:pPr>
                      <a:r>
                        <a:rPr lang="sv-SE" sz="1200" b="0" i="0" u="none" strike="noStrike">
                          <a:solidFill>
                            <a:srgbClr val="000000"/>
                          </a:solidFill>
                          <a:effectLst/>
                          <a:latin typeface="Arial" panose="020B0604020202020204" pitchFamily="34" charset="0"/>
                        </a:rPr>
                        <a:t>Askersunds familjecentral</a:t>
                      </a:r>
                    </a:p>
                  </a:txBody>
                  <a:tcPr anchor="b"/>
                </a:tc>
                <a:extLst>
                  <a:ext uri="{0D108BD9-81ED-4DB2-BD59-A6C34878D82A}">
                    <a16:rowId xmlns:a16="http://schemas.microsoft.com/office/drawing/2014/main" val="698318234"/>
                  </a:ext>
                </a:extLst>
              </a:tr>
              <a:tr h="223252">
                <a:tc>
                  <a:txBody>
                    <a:bodyPr/>
                    <a:lstStyle/>
                    <a:p>
                      <a:pPr algn="l" fontAlgn="b">
                        <a:buNone/>
                      </a:pPr>
                      <a:r>
                        <a:rPr lang="sv-SE" sz="1200" b="0" i="0" u="none" strike="noStrike">
                          <a:solidFill>
                            <a:srgbClr val="000000"/>
                          </a:solidFill>
                          <a:effectLst/>
                          <a:latin typeface="Arial" panose="020B0604020202020204" pitchFamily="34" charset="0"/>
                        </a:rPr>
                        <a:t>Baronbacken</a:t>
                      </a:r>
                    </a:p>
                  </a:txBody>
                  <a:tcPr anchor="b"/>
                </a:tc>
                <a:extLst>
                  <a:ext uri="{0D108BD9-81ED-4DB2-BD59-A6C34878D82A}">
                    <a16:rowId xmlns:a16="http://schemas.microsoft.com/office/drawing/2014/main" val="860178393"/>
                  </a:ext>
                </a:extLst>
              </a:tr>
              <a:tr h="223252">
                <a:tc>
                  <a:txBody>
                    <a:bodyPr/>
                    <a:lstStyle/>
                    <a:p>
                      <a:pPr algn="l" fontAlgn="b">
                        <a:buNone/>
                      </a:pPr>
                      <a:r>
                        <a:rPr lang="sv-SE" sz="1200" b="0" i="0" u="none" strike="noStrike">
                          <a:solidFill>
                            <a:srgbClr val="000000"/>
                          </a:solidFill>
                          <a:effectLst/>
                          <a:latin typeface="Arial" panose="020B0604020202020204" pitchFamily="34" charset="0"/>
                        </a:rPr>
                        <a:t>Degerfors familjecentral</a:t>
                      </a:r>
                    </a:p>
                  </a:txBody>
                  <a:tcPr anchor="b"/>
                </a:tc>
                <a:extLst>
                  <a:ext uri="{0D108BD9-81ED-4DB2-BD59-A6C34878D82A}">
                    <a16:rowId xmlns:a16="http://schemas.microsoft.com/office/drawing/2014/main" val="656861194"/>
                  </a:ext>
                </a:extLst>
              </a:tr>
              <a:tr h="223252">
                <a:tc>
                  <a:txBody>
                    <a:bodyPr/>
                    <a:lstStyle/>
                    <a:p>
                      <a:pPr algn="l" fontAlgn="b">
                        <a:buNone/>
                      </a:pPr>
                      <a:r>
                        <a:rPr lang="sv-SE" sz="1200" b="0" i="0" u="none" strike="noStrike">
                          <a:solidFill>
                            <a:srgbClr val="000000"/>
                          </a:solidFill>
                          <a:effectLst/>
                          <a:latin typeface="Arial" panose="020B0604020202020204" pitchFamily="34" charset="0"/>
                        </a:rPr>
                        <a:t>Hallbergs familjecentral</a:t>
                      </a:r>
                    </a:p>
                  </a:txBody>
                  <a:tcPr anchor="b"/>
                </a:tc>
                <a:extLst>
                  <a:ext uri="{0D108BD9-81ED-4DB2-BD59-A6C34878D82A}">
                    <a16:rowId xmlns:a16="http://schemas.microsoft.com/office/drawing/2014/main" val="1163470243"/>
                  </a:ext>
                </a:extLst>
              </a:tr>
              <a:tr h="223252">
                <a:tc>
                  <a:txBody>
                    <a:bodyPr/>
                    <a:lstStyle/>
                    <a:p>
                      <a:pPr algn="l" fontAlgn="b">
                        <a:buNone/>
                      </a:pPr>
                      <a:r>
                        <a:rPr lang="sv-SE" sz="1200" b="0" i="0" u="none" strike="noStrike">
                          <a:solidFill>
                            <a:srgbClr val="000000"/>
                          </a:solidFill>
                          <a:effectLst/>
                          <a:latin typeface="Arial" panose="020B0604020202020204" pitchFamily="34" charset="0"/>
                        </a:rPr>
                        <a:t>Karlskoga familjecentral</a:t>
                      </a:r>
                    </a:p>
                  </a:txBody>
                  <a:tcPr anchor="b"/>
                </a:tc>
                <a:extLst>
                  <a:ext uri="{0D108BD9-81ED-4DB2-BD59-A6C34878D82A}">
                    <a16:rowId xmlns:a16="http://schemas.microsoft.com/office/drawing/2014/main" val="2002207794"/>
                  </a:ext>
                </a:extLst>
              </a:tr>
              <a:tr h="223252">
                <a:tc>
                  <a:txBody>
                    <a:bodyPr/>
                    <a:lstStyle/>
                    <a:p>
                      <a:pPr algn="l" fontAlgn="b">
                        <a:buNone/>
                      </a:pPr>
                      <a:r>
                        <a:rPr lang="sv-SE" sz="1200" b="0" i="0" u="none" strike="noStrike">
                          <a:solidFill>
                            <a:srgbClr val="000000"/>
                          </a:solidFill>
                          <a:effectLst/>
                          <a:latin typeface="Arial" panose="020B0604020202020204" pitchFamily="34" charset="0"/>
                        </a:rPr>
                        <a:t>Kumla familjecentral</a:t>
                      </a:r>
                    </a:p>
                  </a:txBody>
                  <a:tcPr anchor="b"/>
                </a:tc>
                <a:extLst>
                  <a:ext uri="{0D108BD9-81ED-4DB2-BD59-A6C34878D82A}">
                    <a16:rowId xmlns:a16="http://schemas.microsoft.com/office/drawing/2014/main" val="14567630"/>
                  </a:ext>
                </a:extLst>
              </a:tr>
              <a:tr h="223252">
                <a:tc>
                  <a:txBody>
                    <a:bodyPr/>
                    <a:lstStyle/>
                    <a:p>
                      <a:pPr algn="l" fontAlgn="b">
                        <a:buNone/>
                      </a:pPr>
                      <a:r>
                        <a:rPr lang="sv-SE" sz="1200" b="0" i="0" u="none" strike="noStrike">
                          <a:solidFill>
                            <a:srgbClr val="000000"/>
                          </a:solidFill>
                          <a:effectLst/>
                          <a:latin typeface="Arial" panose="020B0604020202020204" pitchFamily="34" charset="0"/>
                        </a:rPr>
                        <a:t>Laxå familjecentral</a:t>
                      </a:r>
                    </a:p>
                  </a:txBody>
                  <a:tcPr anchor="b"/>
                </a:tc>
                <a:extLst>
                  <a:ext uri="{0D108BD9-81ED-4DB2-BD59-A6C34878D82A}">
                    <a16:rowId xmlns:a16="http://schemas.microsoft.com/office/drawing/2014/main" val="2054819900"/>
                  </a:ext>
                </a:extLst>
              </a:tr>
              <a:tr h="223252">
                <a:tc>
                  <a:txBody>
                    <a:bodyPr/>
                    <a:lstStyle/>
                    <a:p>
                      <a:pPr algn="l" fontAlgn="b">
                        <a:buNone/>
                      </a:pPr>
                      <a:r>
                        <a:rPr lang="sv-SE" sz="1200" b="0" i="0" u="none" strike="noStrike">
                          <a:solidFill>
                            <a:srgbClr val="000000"/>
                          </a:solidFill>
                          <a:effectLst/>
                          <a:latin typeface="Arial" panose="020B0604020202020204" pitchFamily="34" charset="0"/>
                        </a:rPr>
                        <a:t>Lekebergs familjecentral</a:t>
                      </a:r>
                    </a:p>
                  </a:txBody>
                  <a:tcPr anchor="b"/>
                </a:tc>
                <a:extLst>
                  <a:ext uri="{0D108BD9-81ED-4DB2-BD59-A6C34878D82A}">
                    <a16:rowId xmlns:a16="http://schemas.microsoft.com/office/drawing/2014/main" val="99280962"/>
                  </a:ext>
                </a:extLst>
              </a:tr>
              <a:tr h="223252">
                <a:tc>
                  <a:txBody>
                    <a:bodyPr/>
                    <a:lstStyle/>
                    <a:p>
                      <a:pPr algn="l" fontAlgn="b">
                        <a:buNone/>
                      </a:pPr>
                      <a:r>
                        <a:rPr lang="sv-SE" sz="1200" b="0" i="0" u="none" strike="noStrike">
                          <a:solidFill>
                            <a:srgbClr val="000000"/>
                          </a:solidFill>
                          <a:effectLst/>
                          <a:latin typeface="Arial" panose="020B0604020202020204" pitchFamily="34" charset="0"/>
                        </a:rPr>
                        <a:t>Lindesbergs familjecentral</a:t>
                      </a:r>
                    </a:p>
                  </a:txBody>
                  <a:tcPr anchor="b"/>
                </a:tc>
                <a:extLst>
                  <a:ext uri="{0D108BD9-81ED-4DB2-BD59-A6C34878D82A}">
                    <a16:rowId xmlns:a16="http://schemas.microsoft.com/office/drawing/2014/main" val="944687081"/>
                  </a:ext>
                </a:extLst>
              </a:tr>
              <a:tr h="223252">
                <a:tc>
                  <a:txBody>
                    <a:bodyPr/>
                    <a:lstStyle/>
                    <a:p>
                      <a:pPr algn="l" fontAlgn="b">
                        <a:buNone/>
                      </a:pPr>
                      <a:r>
                        <a:rPr lang="sv-SE" sz="1200" b="0" i="0" u="none" strike="noStrike">
                          <a:solidFill>
                            <a:srgbClr val="000000"/>
                          </a:solidFill>
                          <a:effectLst/>
                          <a:latin typeface="Arial" panose="020B0604020202020204" pitchFamily="34" charset="0"/>
                        </a:rPr>
                        <a:t>Varberga</a:t>
                      </a:r>
                    </a:p>
                  </a:txBody>
                  <a:tcPr anchor="b"/>
                </a:tc>
                <a:extLst>
                  <a:ext uri="{0D108BD9-81ED-4DB2-BD59-A6C34878D82A}">
                    <a16:rowId xmlns:a16="http://schemas.microsoft.com/office/drawing/2014/main" val="4166970121"/>
                  </a:ext>
                </a:extLst>
              </a:tr>
              <a:tr h="223252">
                <a:tc>
                  <a:txBody>
                    <a:bodyPr/>
                    <a:lstStyle/>
                    <a:p>
                      <a:pPr algn="l" fontAlgn="b">
                        <a:buNone/>
                      </a:pPr>
                      <a:r>
                        <a:rPr lang="sv-SE" sz="1200" b="0" i="0" u="none" strike="noStrike">
                          <a:solidFill>
                            <a:srgbClr val="000000"/>
                          </a:solidFill>
                          <a:effectLst/>
                          <a:latin typeface="Arial" panose="020B0604020202020204" pitchFamily="34" charset="0"/>
                        </a:rPr>
                        <a:t>Östernärke (Odensbacken)</a:t>
                      </a:r>
                    </a:p>
                  </a:txBody>
                  <a:tcPr anchor="b"/>
                </a:tc>
                <a:extLst>
                  <a:ext uri="{0D108BD9-81ED-4DB2-BD59-A6C34878D82A}">
                    <a16:rowId xmlns:a16="http://schemas.microsoft.com/office/drawing/2014/main" val="1309959806"/>
                  </a:ext>
                </a:extLst>
              </a:tr>
            </a:tbl>
          </a:graphicData>
        </a:graphic>
      </p:graphicFrame>
    </p:spTree>
    <p:extLst>
      <p:ext uri="{BB962C8B-B14F-4D97-AF65-F5344CB8AC3E}">
        <p14:creationId xmlns:p14="http://schemas.microsoft.com/office/powerpoint/2010/main" val="3852546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3CBE7-35C0-44DE-4025-FFC2488C984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909A9C2-9136-DD38-BE1C-0A90A58E923D}"/>
              </a:ext>
            </a:extLst>
          </p:cNvPr>
          <p:cNvSpPr>
            <a:spLocks noGrp="1"/>
          </p:cNvSpPr>
          <p:nvPr>
            <p:ph type="title"/>
          </p:nvPr>
        </p:nvSpPr>
        <p:spPr>
          <a:xfrm>
            <a:off x="477242" y="441325"/>
            <a:ext cx="8543925" cy="935038"/>
          </a:xfrm>
        </p:spPr>
        <p:txBody>
          <a:bodyPr/>
          <a:lstStyle/>
          <a:p>
            <a:r>
              <a:rPr lang="sv-SE"/>
              <a:t>Språkutveckling</a:t>
            </a:r>
          </a:p>
        </p:txBody>
      </p:sp>
      <p:sp>
        <p:nvSpPr>
          <p:cNvPr id="3" name="Platshållare för text 2">
            <a:extLst>
              <a:ext uri="{FF2B5EF4-FFF2-40B4-BE49-F238E27FC236}">
                <a16:creationId xmlns:a16="http://schemas.microsoft.com/office/drawing/2014/main" id="{0DE53CE7-EFC7-C113-F0AB-6A92914B962A}"/>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Fritext">
            <a:extLst>
              <a:ext uri="{FF2B5EF4-FFF2-40B4-BE49-F238E27FC236}">
                <a16:creationId xmlns:a16="http://schemas.microsoft.com/office/drawing/2014/main" id="{9D4D77CC-2265-B45F-CE5F-86D491659478}"/>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a:t>samverkan med biblioteket, bildstöd, högläsning mm
Sångsamling, sagosamling, Kom i tid-kurs.
nära samarbete med biblioteket och logopeder
Bjuder in ex logoped, barnbibliotekarie, specialpedagog till öppen förskola och babycafé.
Babybokisgrupper. Delar ut gåvoböcker. Samlingar med sång, rim och ramsor. Sagostunder. Bildstöd.
Barnbok delas ut till gravida i v 24, fem barnböcker delas ut av BVC under barnets första år, barnböcker finns nära och tillgängliga på Öppna förskolan och lässtimulerande aktiviteter genomförs, bibliotekarie besöker Småbarnsöppet och Språkskolan, logoped finns med i Barnhälsoteamet och gör individuella besök på BVC
BVC info, språkteman, sångsamlingar, lässtunder, samarbete med logoped, samarbete med biblioteket, bokpåsar för utlån till
T ex sångsamling med rekvisita varje öppet tillfälle. Bildstöd. TAKK. Logoped deltar minst en gång per termin. Förskolans specialpedagog deltar några tillfällen varje termin. Teman som syftar till att göra föräldrar medvetna om barns språkutveckling. Nära samarbete med bibliotekspedagog som är med på öppna förskolan/babycafé en gång v a vecka då föräldrar får handfasta tips på hur de läser MED barn, och inte bara för barn. Sagostunder tillsammans på biblioteket för barn 0-6 år. Babybokis - bokklubb för föräldrar och barn 4-12 månader.
Genom att logoped kommer regelbundet på besök till verksamheten och att vi pratar mycket med föräldrar att det är viktigt för barns språkutveckling att prata mycket med sitt barn, sjunga tillsammans och läsa och titta i böcker tillsammans. Vi har sångstund tillsammans på Öppna förskolan samt möjlighet att låna med sig bokkasse hem.</a:t>
            </a:r>
          </a:p>
        </p:txBody>
      </p:sp>
    </p:spTree>
    <p:extLst>
      <p:ext uri="{BB962C8B-B14F-4D97-AF65-F5344CB8AC3E}">
        <p14:creationId xmlns:p14="http://schemas.microsoft.com/office/powerpoint/2010/main" val="495405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09A9C2-9136-DD38-BE1C-0A90A58E923D}"/>
              </a:ext>
            </a:extLst>
          </p:cNvPr>
          <p:cNvSpPr>
            <a:spLocks noGrp="1"/>
          </p:cNvSpPr>
          <p:nvPr>
            <p:ph type="title"/>
          </p:nvPr>
        </p:nvSpPr>
        <p:spPr>
          <a:xfrm>
            <a:off x="477242" y="441325"/>
            <a:ext cx="8543925" cy="935038"/>
          </a:xfrm>
        </p:spPr>
        <p:txBody>
          <a:bodyPr/>
          <a:lstStyle/>
          <a:p>
            <a:r>
              <a:rPr lang="sv-SE"/>
              <a:t>Språkutveckling</a:t>
            </a:r>
          </a:p>
        </p:txBody>
      </p:sp>
      <p:sp>
        <p:nvSpPr>
          <p:cNvPr id="3" name="Platshållare för text 2">
            <a:extLst>
              <a:ext uri="{FF2B5EF4-FFF2-40B4-BE49-F238E27FC236}">
                <a16:creationId xmlns:a16="http://schemas.microsoft.com/office/drawing/2014/main" id="{0DE53CE7-EFC7-C113-F0AB-6A92914B962A}"/>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Fritext">
            <a:extLst>
              <a:ext uri="{FF2B5EF4-FFF2-40B4-BE49-F238E27FC236}">
                <a16:creationId xmlns:a16="http://schemas.microsoft.com/office/drawing/2014/main" id="{9D4D77CC-2265-B45F-CE5F-86D491659478}"/>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a:t>Nära samarbete med både logoped som kommer till vår verksamhet samt nära samarbete med biblioteket i form av utlåning av språkpåsar för att träna språkljud, bokstart och vi har även Babybokklubb för barn 0-18 månader också ett samarbete mellan Öppna förskolan och biblioteket. Vi samarbetar även några veckor under sommaren med biblioteket och deras biblioteksbuss i form av bibblo-picnic.</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34952-DAE5-FB1C-C626-3F638653615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DD2D1D2-422E-CA6A-70E0-CF9ADBA96D98}"/>
              </a:ext>
            </a:extLst>
          </p:cNvPr>
          <p:cNvSpPr>
            <a:spLocks noGrp="1"/>
          </p:cNvSpPr>
          <p:nvPr>
            <p:ph type="title"/>
          </p:nvPr>
        </p:nvSpPr>
        <p:spPr>
          <a:xfrm>
            <a:off x="477242" y="441325"/>
            <a:ext cx="8543925" cy="935038"/>
          </a:xfrm>
        </p:spPr>
        <p:txBody>
          <a:bodyPr/>
          <a:lstStyle/>
          <a:p>
            <a:r>
              <a:rPr lang="sv-SE"/>
              <a:t>Tillgänglighet</a:t>
            </a:r>
          </a:p>
        </p:txBody>
      </p:sp>
      <p:sp>
        <p:nvSpPr>
          <p:cNvPr id="4" name="Platshållare för text 2">
            <a:extLst>
              <a:ext uri="{FF2B5EF4-FFF2-40B4-BE49-F238E27FC236}">
                <a16:creationId xmlns:a16="http://schemas.microsoft.com/office/drawing/2014/main" id="{E7A4B950-F3AB-429D-2B2D-C5C4EBD05EEF}"/>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800" b="0"/>
              <a:t>Arbetar ni med att nå de familjer som är svåra att nå?</a:t>
            </a:r>
            <a:endParaRPr lang="sv-SE" sz="1600"/>
          </a:p>
        </p:txBody>
      </p:sp>
      <p:graphicFrame>
        <p:nvGraphicFramePr>
          <p:cNvPr id="5" name="Platshållare för innehåll 3">
            <a:extLst>
              <a:ext uri="{FF2B5EF4-FFF2-40B4-BE49-F238E27FC236}">
                <a16:creationId xmlns:a16="http://schemas.microsoft.com/office/drawing/2014/main" id="{BA990A6E-4A42-EFEE-9B57-7A32C75000B5}"/>
              </a:ext>
            </a:extLst>
          </p:cNvPr>
          <p:cNvGraphicFramePr>
            <a:graphicFrameLocks/>
          </p:cNvGraphicFramePr>
          <p:nvPr>
            <p:extLst>
              <p:ext uri="{D42A27DB-BD31-4B8C-83A1-F6EECF244321}">
                <p14:modId xmlns:p14="http://schemas.microsoft.com/office/powerpoint/2010/main" val="20391126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2344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78814-0519-17B9-BDCA-34D1E5769CB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89F4418-422A-7671-8046-AFF3686379A8}"/>
              </a:ext>
            </a:extLst>
          </p:cNvPr>
          <p:cNvSpPr>
            <a:spLocks noGrp="1"/>
          </p:cNvSpPr>
          <p:nvPr>
            <p:ph type="title"/>
          </p:nvPr>
        </p:nvSpPr>
        <p:spPr>
          <a:xfrm>
            <a:off x="477242" y="441325"/>
            <a:ext cx="8543925" cy="935038"/>
          </a:xfrm>
        </p:spPr>
        <p:txBody>
          <a:bodyPr/>
          <a:lstStyle/>
          <a:p>
            <a:r>
              <a:rPr lang="sv-SE"/>
              <a:t>Tillgänglighet</a:t>
            </a:r>
          </a:p>
        </p:txBody>
      </p:sp>
      <p:sp>
        <p:nvSpPr>
          <p:cNvPr id="3" name="Platshållare för text 2">
            <a:extLst>
              <a:ext uri="{FF2B5EF4-FFF2-40B4-BE49-F238E27FC236}">
                <a16:creationId xmlns:a16="http://schemas.microsoft.com/office/drawing/2014/main" id="{D1B613E5-6978-E4A4-97C7-5934BB4EBC55}"/>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Fritext">
            <a:extLst>
              <a:ext uri="{FF2B5EF4-FFF2-40B4-BE49-F238E27FC236}">
                <a16:creationId xmlns:a16="http://schemas.microsoft.com/office/drawing/2014/main" id="{0C2AF017-FE36-8BD1-D272-00616C6DBE10}"/>
              </a:ext>
            </a:extLst>
          </p:cNvPr>
          <p:cNvSpPr txBox="1">
            <a:spLocks/>
          </p:cNvSpPr>
          <p:nvPr/>
        </p:nvSpPr>
        <p:spPr>
          <a:xfrm>
            <a:off x="490890" y="1654175"/>
            <a:ext cx="8951516" cy="4762499"/>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a:t>möta dem i hallen
Samarbete med BVC där BVC strategiskt kan boka in BVC-besök på tider då vi har öppen förskola och försöka motivera till att komma in på öppettiden.
men vi kan bli bättre, BVC träffar alla där kan man nå ut med mera riktitad information
Deltar på föräldramöten i skolor/förskolor för att presentera vad vi erbjuder för stöd. Regelbundna träffar med specialpedagoger för att tillsammans fånga upp och erbjuda familjer som är svåra att nå råd och stöd. Förebyggande socialtjänst deltar på konsultations träffar med BVC/elevhälsa FSK. Samverkan med socialsekreterare barn o familj.
Utökade hembesök. Erbjuder särskild öppen verksamhet för pappor. Erbjuder särskild öppen verksamhet för tvilling- och trillingföräldrar.
Ringer upprepade gånger, bokar extra besök hos BVC, gör extra hembesök, gör orosanmälan vid behov, försöker motivera föräldrar som är tveksamma vid gemensamma hembesök
Vara synliga i samhället och i andra verksamheter, samarbete med förskolor, planerade aktiviteter i områden där familjer är svåra att nå, information på sociala medier, information på olika språk
Samverkan mellan professioner. T ex träffar familjer tillsammans. BMM och BVC går med familjer till öppna fsk. Samverkan med fsk/skola vid behov. Socialsekreterare bjuder in pedagog/kurator till möten med föräldrar för att underlätta för familjer att komma till familjecentralen.
Genom att vara med på hembesök och berätta om familjecentralen och vad som erbjuds där, att barnmorska och bvc-sköterska följer med familjer in till Öppna förskolan för att visa lokaler och verksamheten. Skickar inbjudan per post till ABC träffar och Öppna förskolans verksamhet. Socialtjänstens Öppenvård kan följa med familjer till Öppna förskolan vid de första besöken.</a:t>
            </a:r>
          </a:p>
        </p:txBody>
      </p:sp>
    </p:spTree>
    <p:extLst>
      <p:ext uri="{BB962C8B-B14F-4D97-AF65-F5344CB8AC3E}">
        <p14:creationId xmlns:p14="http://schemas.microsoft.com/office/powerpoint/2010/main" val="2613739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a:t>Bakom rapporten</a:t>
            </a:r>
          </a:p>
        </p:txBody>
      </p:sp>
    </p:spTree>
    <p:extLst>
      <p:ext uri="{BB962C8B-B14F-4D97-AF65-F5344CB8AC3E}">
        <p14:creationId xmlns:p14="http://schemas.microsoft.com/office/powerpoint/2010/main" val="254141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1">
            <a:extLst>
              <a:ext uri="{FF2B5EF4-FFF2-40B4-BE49-F238E27FC236}">
                <a16:creationId xmlns:a16="http://schemas.microsoft.com/office/drawing/2014/main" id="{49F65E7D-C370-F94D-9088-10051F6891E9}"/>
              </a:ext>
            </a:extLst>
          </p:cNvPr>
          <p:cNvSpPr txBox="1">
            <a:spLocks/>
          </p:cNvSpPr>
          <p:nvPr/>
        </p:nvSpPr>
        <p:spPr>
          <a:xfrm>
            <a:off x="5494259"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a:t>Projektgrupp</a:t>
            </a:r>
          </a:p>
        </p:txBody>
      </p:sp>
      <p:sp>
        <p:nvSpPr>
          <p:cNvPr id="3" name="Platshållare för innehåll 2">
            <a:extLst>
              <a:ext uri="{FF2B5EF4-FFF2-40B4-BE49-F238E27FC236}">
                <a16:creationId xmlns:a16="http://schemas.microsoft.com/office/drawing/2014/main" id="{AFA55ACC-A68C-F744-AEF7-6E2DD5D75B68}"/>
              </a:ext>
            </a:extLst>
          </p:cNvPr>
          <p:cNvSpPr>
            <a:spLocks noGrp="1"/>
          </p:cNvSpPr>
          <p:nvPr>
            <p:ph sz="half" idx="2"/>
          </p:nvPr>
        </p:nvSpPr>
        <p:spPr>
          <a:xfrm>
            <a:off x="541012" y="2219556"/>
            <a:ext cx="3970830" cy="3684588"/>
          </a:xfrm>
        </p:spPr>
        <p:txBody>
          <a:bodyPr>
            <a:normAutofit/>
          </a:bodyPr>
          <a:lstStyle/>
          <a:p>
            <a:pPr marL="0" indent="0">
              <a:buNone/>
            </a:pPr>
            <a:r>
              <a:rPr lang="sv-SE" sz="1400" err="1"/>
              <a:t>Lysio</a:t>
            </a:r>
            <a:r>
              <a:rPr lang="sv-SE" sz="1400"/>
              <a:t> Researchs mål är att genomföra undersökningar som leder till utveckling. Med forskningsbaserade arbetsmetoder och många års erfarenhet av undersökningsprocesser erbjuder vi lösningar som leder till välgrundade beslutsunderlag för organisationer och företag. </a:t>
            </a:r>
          </a:p>
          <a:p>
            <a:pPr marL="0" indent="0">
              <a:buNone/>
            </a:pPr>
            <a:r>
              <a:rPr lang="sv-SE" sz="1400" err="1"/>
              <a:t>Lysio</a:t>
            </a:r>
            <a:r>
              <a:rPr lang="sv-SE" sz="1400"/>
              <a:t> Research grundades 2009 och arbetar med undersökningar åt kunder i offentlig, akademisk, privat och ideell sektor.</a:t>
            </a:r>
          </a:p>
          <a:p>
            <a:pPr marL="0" indent="0">
              <a:buNone/>
            </a:pPr>
            <a:r>
              <a:rPr lang="sv-SE" sz="1400"/>
              <a:t>Vi finns i Göteborg, Lund och Stockholm. </a:t>
            </a:r>
          </a:p>
          <a:p>
            <a:endParaRPr lang="sv-SE" sz="1600"/>
          </a:p>
        </p:txBody>
      </p:sp>
      <p:sp>
        <p:nvSpPr>
          <p:cNvPr id="2" name="Platshållare för text 1">
            <a:extLst>
              <a:ext uri="{FF2B5EF4-FFF2-40B4-BE49-F238E27FC236}">
                <a16:creationId xmlns:a16="http://schemas.microsoft.com/office/drawing/2014/main" id="{9F1D8022-E332-CC4A-B3B9-9BF1CA0355AB}"/>
              </a:ext>
            </a:extLst>
          </p:cNvPr>
          <p:cNvSpPr>
            <a:spLocks noGrp="1"/>
          </p:cNvSpPr>
          <p:nvPr>
            <p:ph type="body" idx="1"/>
          </p:nvPr>
        </p:nvSpPr>
        <p:spPr/>
        <p:txBody>
          <a:bodyPr/>
          <a:lstStyle/>
          <a:p>
            <a:r>
              <a:rPr lang="sv-SE"/>
              <a:t>Enkäter, insamling och analys</a:t>
            </a:r>
          </a:p>
        </p:txBody>
      </p:sp>
      <p:sp>
        <p:nvSpPr>
          <p:cNvPr id="4" name="Rubrik 3">
            <a:extLst>
              <a:ext uri="{FF2B5EF4-FFF2-40B4-BE49-F238E27FC236}">
                <a16:creationId xmlns:a16="http://schemas.microsoft.com/office/drawing/2014/main" id="{5FF5F028-778A-374A-8A18-3A1AEF946B4D}"/>
              </a:ext>
            </a:extLst>
          </p:cNvPr>
          <p:cNvSpPr>
            <a:spLocks noGrp="1"/>
          </p:cNvSpPr>
          <p:nvPr>
            <p:ph type="title"/>
          </p:nvPr>
        </p:nvSpPr>
        <p:spPr/>
        <p:txBody>
          <a:bodyPr/>
          <a:lstStyle/>
          <a:p>
            <a:r>
              <a:rPr lang="sv-SE" err="1"/>
              <a:t>Lysio</a:t>
            </a:r>
            <a:r>
              <a:rPr lang="sv-SE"/>
              <a:t> Research</a:t>
            </a:r>
          </a:p>
        </p:txBody>
      </p:sp>
      <p:sp>
        <p:nvSpPr>
          <p:cNvPr id="6" name="Rektangel 5">
            <a:extLst>
              <a:ext uri="{FF2B5EF4-FFF2-40B4-BE49-F238E27FC236}">
                <a16:creationId xmlns:a16="http://schemas.microsoft.com/office/drawing/2014/main" id="{C2E50E01-027C-D5BE-43BA-C0E5039B62D3}"/>
              </a:ext>
              <a:ext uri="{C183D7F6-B498-43B3-948B-1728B52AA6E4}">
                <adec:decorative xmlns:adec="http://schemas.microsoft.com/office/drawing/2017/decorative" val="1"/>
              </a:ext>
            </a:extLst>
          </p:cNvPr>
          <p:cNvSpPr/>
          <p:nvPr/>
        </p:nvSpPr>
        <p:spPr>
          <a:xfrm>
            <a:off x="6145271" y="3903384"/>
            <a:ext cx="3539690" cy="1302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8" name="textruta 7">
            <a:extLst>
              <a:ext uri="{FF2B5EF4-FFF2-40B4-BE49-F238E27FC236}">
                <a16:creationId xmlns:a16="http://schemas.microsoft.com/office/drawing/2014/main" id="{2A50931F-8FCD-D30D-351D-6E5FF61172A4}"/>
              </a:ext>
            </a:extLst>
          </p:cNvPr>
          <p:cNvSpPr txBox="1"/>
          <p:nvPr/>
        </p:nvSpPr>
        <p:spPr>
          <a:xfrm>
            <a:off x="6992202" y="4263086"/>
            <a:ext cx="3019264" cy="646331"/>
          </a:xfrm>
          <a:prstGeom prst="rect">
            <a:avLst/>
          </a:prstGeom>
          <a:noFill/>
        </p:spPr>
        <p:txBody>
          <a:bodyPr wrap="square" rtlCol="0">
            <a:spAutoFit/>
          </a:bodyPr>
          <a:lstStyle/>
          <a:p>
            <a:r>
              <a:rPr lang="sv-SE" sz="1200" b="1">
                <a:solidFill>
                  <a:schemeClr val="bg1"/>
                </a:solidFill>
                <a:latin typeface="Arial" panose="020B0604020202020204" pitchFamily="34" charset="0"/>
              </a:rPr>
              <a:t>Simon Tufvesson</a:t>
            </a:r>
          </a:p>
          <a:p>
            <a:r>
              <a:rPr lang="sv-SE" sz="1200">
                <a:solidFill>
                  <a:schemeClr val="bg1"/>
                </a:solidFill>
                <a:latin typeface="Arial" panose="020B0604020202020204" pitchFamily="34" charset="0"/>
              </a:rPr>
              <a:t>Analytiker</a:t>
            </a:r>
          </a:p>
          <a:p>
            <a:r>
              <a:rPr lang="sv-SE" sz="1200" err="1">
                <a:solidFill>
                  <a:schemeClr val="bg1"/>
                </a:solidFill>
                <a:latin typeface="Arial" panose="020B0604020202020204" pitchFamily="34" charset="0"/>
              </a:rPr>
              <a:t>simon.tufvesson@lysio.se</a:t>
            </a:r>
            <a:endParaRPr lang="sv-SE" sz="2000">
              <a:solidFill>
                <a:schemeClr val="bg1"/>
              </a:solidFill>
              <a:latin typeface="Arial" panose="020B0604020202020204" pitchFamily="34" charset="0"/>
            </a:endParaRPr>
          </a:p>
        </p:txBody>
      </p:sp>
      <p:pic>
        <p:nvPicPr>
          <p:cNvPr id="10" name="Bildobjekt 9">
            <a:extLst>
              <a:ext uri="{FF2B5EF4-FFF2-40B4-BE49-F238E27FC236}">
                <a16:creationId xmlns:a16="http://schemas.microsoft.com/office/drawing/2014/main" id="{86BC5308-1344-A3B3-49B1-BE0015BC9258}"/>
              </a:ext>
            </a:extLst>
          </p:cNvPr>
          <p:cNvPicPr>
            <a:picLocks noChangeAspect="1"/>
          </p:cNvPicPr>
          <p:nvPr/>
        </p:nvPicPr>
        <p:blipFill>
          <a:blip r:embed="rId2"/>
          <a:srcRect/>
          <a:stretch/>
        </p:blipFill>
        <p:spPr>
          <a:xfrm>
            <a:off x="5553313" y="3903975"/>
            <a:ext cx="1302024" cy="1302024"/>
          </a:xfrm>
          <a:prstGeom prst="rect">
            <a:avLst/>
          </a:prstGeom>
        </p:spPr>
      </p:pic>
      <p:sp>
        <p:nvSpPr>
          <p:cNvPr id="12" name="Rektangel 11">
            <a:extLst>
              <a:ext uri="{FF2B5EF4-FFF2-40B4-BE49-F238E27FC236}">
                <a16:creationId xmlns:a16="http://schemas.microsoft.com/office/drawing/2014/main" id="{D543CD04-B759-CAA7-0A3C-8A388558503C}"/>
              </a:ext>
              <a:ext uri="{C183D7F6-B498-43B3-948B-1728B52AA6E4}">
                <adec:decorative xmlns:adec="http://schemas.microsoft.com/office/drawing/2017/decorative" val="1"/>
              </a:ext>
            </a:extLst>
          </p:cNvPr>
          <p:cNvSpPr/>
          <p:nvPr/>
        </p:nvSpPr>
        <p:spPr>
          <a:xfrm>
            <a:off x="6145271" y="2250613"/>
            <a:ext cx="3539690" cy="129564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13" name="textruta 12">
            <a:extLst>
              <a:ext uri="{FF2B5EF4-FFF2-40B4-BE49-F238E27FC236}">
                <a16:creationId xmlns:a16="http://schemas.microsoft.com/office/drawing/2014/main" id="{51A4F9A6-C51C-4787-FE59-7F1F60F612A0}"/>
              </a:ext>
            </a:extLst>
          </p:cNvPr>
          <p:cNvSpPr txBox="1"/>
          <p:nvPr/>
        </p:nvSpPr>
        <p:spPr>
          <a:xfrm>
            <a:off x="6980669" y="2572086"/>
            <a:ext cx="3019264" cy="646331"/>
          </a:xfrm>
          <a:prstGeom prst="rect">
            <a:avLst/>
          </a:prstGeom>
          <a:noFill/>
        </p:spPr>
        <p:txBody>
          <a:bodyPr wrap="square" rtlCol="0">
            <a:spAutoFit/>
          </a:bodyPr>
          <a:lstStyle/>
          <a:p>
            <a:r>
              <a:rPr lang="sv-SE" sz="1200" b="1">
                <a:solidFill>
                  <a:schemeClr val="bg1"/>
                </a:solidFill>
                <a:latin typeface="Arial" panose="020B0604020202020204" pitchFamily="34" charset="0"/>
              </a:rPr>
              <a:t>Elin Hoffman</a:t>
            </a:r>
            <a:br>
              <a:rPr lang="sv-SE" sz="1200" b="1">
                <a:solidFill>
                  <a:schemeClr val="bg1"/>
                </a:solidFill>
                <a:latin typeface="Arial" panose="020B0604020202020204" pitchFamily="34" charset="0"/>
              </a:rPr>
            </a:br>
            <a:r>
              <a:rPr lang="sv-SE" sz="1200">
                <a:solidFill>
                  <a:schemeClr val="bg1"/>
                </a:solidFill>
                <a:latin typeface="Arial" panose="020B0604020202020204" pitchFamily="34" charset="0"/>
              </a:rPr>
              <a:t>Projektledare</a:t>
            </a:r>
          </a:p>
          <a:p>
            <a:r>
              <a:rPr lang="sv-SE" sz="1200" err="1">
                <a:solidFill>
                  <a:schemeClr val="bg1"/>
                </a:solidFill>
                <a:latin typeface="Arial" panose="020B0604020202020204" pitchFamily="34" charset="0"/>
              </a:rPr>
              <a:t>elin.hoffman@lysio.se</a:t>
            </a:r>
            <a:endParaRPr lang="sv-SE" sz="1200">
              <a:solidFill>
                <a:schemeClr val="bg1"/>
              </a:solidFill>
              <a:latin typeface="Arial" panose="020B0604020202020204" pitchFamily="34" charset="0"/>
            </a:endParaRPr>
          </a:p>
        </p:txBody>
      </p:sp>
      <p:pic>
        <p:nvPicPr>
          <p:cNvPr id="14" name="Bildobjekt 13">
            <a:extLst>
              <a:ext uri="{FF2B5EF4-FFF2-40B4-BE49-F238E27FC236}">
                <a16:creationId xmlns:a16="http://schemas.microsoft.com/office/drawing/2014/main" id="{92C2968D-22B5-E97D-E134-35B1631D780B}"/>
              </a:ext>
            </a:extLst>
          </p:cNvPr>
          <p:cNvPicPr>
            <a:picLocks/>
          </p:cNvPicPr>
          <p:nvPr/>
        </p:nvPicPr>
        <p:blipFill>
          <a:blip r:embed="rId3"/>
          <a:srcRect/>
          <a:stretch/>
        </p:blipFill>
        <p:spPr>
          <a:xfrm>
            <a:off x="5494259" y="2251205"/>
            <a:ext cx="1302024" cy="1303200"/>
          </a:xfrm>
          <a:prstGeom prst="rect">
            <a:avLst/>
          </a:prstGeom>
        </p:spPr>
      </p:pic>
    </p:spTree>
    <p:extLst>
      <p:ext uri="{BB962C8B-B14F-4D97-AF65-F5344CB8AC3E}">
        <p14:creationId xmlns:p14="http://schemas.microsoft.com/office/powerpoint/2010/main" val="4192098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CC0AF0-7D70-E847-A2C3-48E4FDA2249E}"/>
              </a:ext>
            </a:extLst>
          </p:cNvPr>
          <p:cNvSpPr>
            <a:spLocks noGrp="1"/>
          </p:cNvSpPr>
          <p:nvPr>
            <p:ph type="ctrTitle"/>
          </p:nvPr>
        </p:nvSpPr>
        <p:spPr>
          <a:xfrm>
            <a:off x="1562100" y="2009558"/>
            <a:ext cx="6781800" cy="685517"/>
          </a:xfrm>
        </p:spPr>
        <p:txBody>
          <a:bodyPr anchor="b">
            <a:normAutofit fontScale="90000"/>
          </a:bodyPr>
          <a:lstStyle/>
          <a:p>
            <a:r>
              <a:rPr lang="en-US" sz="2800" err="1">
                <a:solidFill>
                  <a:schemeClr val="bg1"/>
                </a:solidFill>
              </a:rPr>
              <a:t>Undersökning</a:t>
            </a:r>
            <a:r>
              <a:rPr lang="en-US" sz="2800">
                <a:solidFill>
                  <a:schemeClr val="bg1"/>
                </a:solidFill>
              </a:rPr>
              <a:t> och </a:t>
            </a:r>
            <a:r>
              <a:rPr lang="en-US" sz="2800" err="1">
                <a:solidFill>
                  <a:schemeClr val="bg1"/>
                </a:solidFill>
              </a:rPr>
              <a:t>analys</a:t>
            </a:r>
            <a:r>
              <a:rPr lang="en-US" sz="2800">
                <a:solidFill>
                  <a:schemeClr val="bg1"/>
                </a:solidFill>
              </a:rPr>
              <a:t> av Lysio Research</a:t>
            </a:r>
            <a:endParaRPr lang="sv-SE"/>
          </a:p>
        </p:txBody>
      </p:sp>
      <p:sp>
        <p:nvSpPr>
          <p:cNvPr id="8" name="Subtitle 1">
            <a:extLst>
              <a:ext uri="{FF2B5EF4-FFF2-40B4-BE49-F238E27FC236}">
                <a16:creationId xmlns:a16="http://schemas.microsoft.com/office/drawing/2014/main" id="{6CB8BD4E-D835-4BD9-8FBE-672CF3191DC8}"/>
              </a:ext>
            </a:extLst>
          </p:cNvPr>
          <p:cNvSpPr>
            <a:spLocks noGrp="1"/>
          </p:cNvSpPr>
          <p:nvPr>
            <p:ph type="subTitle" idx="4294967295"/>
          </p:nvPr>
        </p:nvSpPr>
        <p:spPr>
          <a:xfrm>
            <a:off x="1955800" y="2845593"/>
            <a:ext cx="5994400" cy="1166813"/>
          </a:xfrm>
        </p:spPr>
        <p:txBody>
          <a:bodyPr anchor="t">
            <a:normAutofit/>
          </a:bodyPr>
          <a:lstStyle/>
          <a:p>
            <a:pPr marL="0" indent="0" algn="ctr">
              <a:buNone/>
            </a:pPr>
            <a:r>
              <a:rPr lang="en-US">
                <a:hlinkClick r:id="rId2"/>
              </a:rPr>
              <a:t>www.lysio.se</a:t>
            </a:r>
            <a:endParaRPr lang="en-US"/>
          </a:p>
          <a:p>
            <a:pPr algn="ctr"/>
            <a:endParaRPr lang="en-US"/>
          </a:p>
        </p:txBody>
      </p:sp>
    </p:spTree>
    <p:extLst>
      <p:ext uri="{BB962C8B-B14F-4D97-AF65-F5344CB8AC3E}">
        <p14:creationId xmlns:p14="http://schemas.microsoft.com/office/powerpoint/2010/main" val="123407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Vilka verksamheter är samlokaliserade på er familjecentral?</a:t>
            </a:r>
          </a:p>
        </p:txBody>
      </p:sp>
      <p:sp>
        <p:nvSpPr>
          <p:cNvPr id="4" name="textruta 3">
            <a:extLst>
              <a:ext uri="{FF2B5EF4-FFF2-40B4-BE49-F238E27FC236}">
                <a16:creationId xmlns:a16="http://schemas.microsoft.com/office/drawing/2014/main" id="{651911F7-C20A-D4F9-47A1-0D748A4EC8DC}"/>
              </a:ext>
            </a:extLst>
          </p:cNvPr>
          <p:cNvSpPr txBox="1"/>
          <p:nvPr/>
        </p:nvSpPr>
        <p:spPr>
          <a:xfrm>
            <a:off x="477241" y="1568841"/>
            <a:ext cx="8543925" cy="307777"/>
          </a:xfrm>
          <a:prstGeom prst="rect">
            <a:avLst/>
          </a:prstGeom>
          <a:noFill/>
        </p:spPr>
        <p:txBody>
          <a:bodyPr wrap="square">
            <a:spAutoFit/>
          </a:bodyPr>
          <a:lstStyle/>
          <a:p>
            <a:r>
              <a:rPr lang="sv-SE" sz="1400"/>
              <a:t>I Region Örebro län är BMM, BVC, Öppen förskola och Förebyggande socialtjänst samlokaliserade för samtliga deltagande enheter förutom Baronbacken och Lekebergs familjecentral där enbart BVC, Öppen förskola och Förebyggande socialtjänst är samlokaliserade.</a:t>
            </a:r>
          </a:p>
        </p:txBody>
      </p:sp>
    </p:spTree>
    <p:extLst>
      <p:ext uri="{BB962C8B-B14F-4D97-AF65-F5344CB8AC3E}">
        <p14:creationId xmlns:p14="http://schemas.microsoft.com/office/powerpoint/2010/main" val="3373135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EA2EA7-4466-3CBC-FDD5-EC051CE7E316}"/>
              </a:ext>
            </a:extLst>
          </p:cNvPr>
          <p:cNvSpPr>
            <a:spLocks noGrp="1"/>
          </p:cNvSpPr>
          <p:nvPr>
            <p:ph type="title"/>
          </p:nvPr>
        </p:nvSpPr>
        <p:spPr/>
        <p:txBody>
          <a:bodyPr/>
          <a:lstStyle/>
          <a:p>
            <a:r>
              <a:rPr lang="en-US"/>
              <a:t>Antal inskrivna barn på BVC</a:t>
            </a:r>
          </a:p>
        </p:txBody>
      </p:sp>
      <p:graphicFrame>
        <p:nvGraphicFramePr>
          <p:cNvPr id="10" name="Content Placeholder 9">
            <a:extLst>
              <a:ext uri="{FF2B5EF4-FFF2-40B4-BE49-F238E27FC236}">
                <a16:creationId xmlns:a16="http://schemas.microsoft.com/office/drawing/2014/main" id="{5C5EED40-F3CA-B8AD-3211-7309FB064847}"/>
              </a:ext>
            </a:extLst>
          </p:cNvPr>
          <p:cNvGraphicFramePr>
            <a:graphicFrameLocks noGrp="1"/>
          </p:cNvGraphicFramePr>
          <p:nvPr>
            <p:ph idx="1"/>
            <p:extLst>
              <p:ext uri="{D42A27DB-BD31-4B8C-83A1-F6EECF244321}">
                <p14:modId xmlns:p14="http://schemas.microsoft.com/office/powerpoint/2010/main" val="714890563"/>
              </p:ext>
            </p:extLst>
          </p:nvPr>
        </p:nvGraphicFramePr>
        <p:xfrm>
          <a:off x="490538" y="1654174"/>
          <a:ext cx="9113772" cy="4538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4656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97563-8AC5-9DD0-9601-47E616F9CE9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DD737EF-3A78-F0B3-1260-AB652976A75F}"/>
              </a:ext>
            </a:extLst>
          </p:cNvPr>
          <p:cNvSpPr>
            <a:spLocks noGrp="1"/>
          </p:cNvSpPr>
          <p:nvPr>
            <p:ph type="title"/>
          </p:nvPr>
        </p:nvSpPr>
        <p:spPr/>
        <p:txBody>
          <a:bodyPr/>
          <a:lstStyle/>
          <a:p>
            <a:r>
              <a:rPr lang="en-US" err="1"/>
              <a:t>Antal</a:t>
            </a:r>
            <a:r>
              <a:rPr lang="en-US"/>
              <a:t> </a:t>
            </a:r>
            <a:r>
              <a:rPr lang="en-US" err="1"/>
              <a:t>inskrivna</a:t>
            </a:r>
            <a:r>
              <a:rPr lang="en-US"/>
              <a:t> gravida per </a:t>
            </a:r>
            <a:r>
              <a:rPr lang="en-US" err="1"/>
              <a:t>heltid</a:t>
            </a:r>
            <a:r>
              <a:rPr lang="en-US"/>
              <a:t> </a:t>
            </a:r>
            <a:r>
              <a:rPr lang="en-US" err="1"/>
              <a:t>barnmorska</a:t>
            </a:r>
            <a:endParaRPr lang="en-US"/>
          </a:p>
        </p:txBody>
      </p:sp>
      <p:graphicFrame>
        <p:nvGraphicFramePr>
          <p:cNvPr id="10" name="Content Placeholder 9">
            <a:extLst>
              <a:ext uri="{FF2B5EF4-FFF2-40B4-BE49-F238E27FC236}">
                <a16:creationId xmlns:a16="http://schemas.microsoft.com/office/drawing/2014/main" id="{819DBCCC-F964-63C7-3555-458D2DEED2B2}"/>
              </a:ext>
            </a:extLst>
          </p:cNvPr>
          <p:cNvGraphicFramePr>
            <a:graphicFrameLocks noGrp="1"/>
          </p:cNvGraphicFramePr>
          <p:nvPr>
            <p:ph idx="1"/>
            <p:extLst>
              <p:ext uri="{D42A27DB-BD31-4B8C-83A1-F6EECF244321}">
                <p14:modId xmlns:p14="http://schemas.microsoft.com/office/powerpoint/2010/main" val="4285064323"/>
              </p:ext>
            </p:extLst>
          </p:nvPr>
        </p:nvGraphicFramePr>
        <p:xfrm>
          <a:off x="490538" y="1654174"/>
          <a:ext cx="9113772" cy="4538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0661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51B1E-423F-2ECA-73A1-7EA2E4C879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FF921C9-CA2E-BF04-2659-431D105CA38A}"/>
              </a:ext>
            </a:extLst>
          </p:cNvPr>
          <p:cNvSpPr>
            <a:spLocks noGrp="1"/>
          </p:cNvSpPr>
          <p:nvPr>
            <p:ph type="title"/>
          </p:nvPr>
        </p:nvSpPr>
        <p:spPr/>
        <p:txBody>
          <a:bodyPr/>
          <a:lstStyle/>
          <a:p>
            <a:r>
              <a:rPr lang="en-US"/>
              <a:t>Antal </a:t>
            </a:r>
            <a:r>
              <a:rPr lang="en-US" err="1"/>
              <a:t>inskrivna</a:t>
            </a:r>
            <a:r>
              <a:rPr lang="en-US"/>
              <a:t>/</a:t>
            </a:r>
            <a:r>
              <a:rPr lang="en-US" err="1"/>
              <a:t>listade</a:t>
            </a:r>
            <a:r>
              <a:rPr lang="en-US"/>
              <a:t> barn per </a:t>
            </a:r>
            <a:r>
              <a:rPr lang="en-US" err="1"/>
              <a:t>heltid</a:t>
            </a:r>
            <a:r>
              <a:rPr lang="en-US"/>
              <a:t> </a:t>
            </a:r>
            <a:br>
              <a:rPr lang="en-US"/>
            </a:br>
            <a:r>
              <a:rPr lang="en-US"/>
              <a:t>BHV-</a:t>
            </a:r>
            <a:r>
              <a:rPr lang="en-US" err="1"/>
              <a:t>sköterska</a:t>
            </a:r>
            <a:r>
              <a:rPr lang="en-US"/>
              <a:t> </a:t>
            </a:r>
          </a:p>
        </p:txBody>
      </p:sp>
      <p:graphicFrame>
        <p:nvGraphicFramePr>
          <p:cNvPr id="10" name="Content Placeholder 9">
            <a:extLst>
              <a:ext uri="{FF2B5EF4-FFF2-40B4-BE49-F238E27FC236}">
                <a16:creationId xmlns:a16="http://schemas.microsoft.com/office/drawing/2014/main" id="{6B9B4222-6EB8-35DC-75FD-590BD0DB0809}"/>
              </a:ext>
            </a:extLst>
          </p:cNvPr>
          <p:cNvGraphicFramePr>
            <a:graphicFrameLocks noGrp="1"/>
          </p:cNvGraphicFramePr>
          <p:nvPr>
            <p:ph idx="1"/>
            <p:extLst>
              <p:ext uri="{D42A27DB-BD31-4B8C-83A1-F6EECF244321}">
                <p14:modId xmlns:p14="http://schemas.microsoft.com/office/powerpoint/2010/main" val="3123734105"/>
              </p:ext>
            </p:extLst>
          </p:nvPr>
        </p:nvGraphicFramePr>
        <p:xfrm>
          <a:off x="490538" y="1654174"/>
          <a:ext cx="9113772" cy="4538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059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2.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8e37dbc-c6c8-4b8a-9812-2185cae5af5a">
      <Terms xmlns="http://schemas.microsoft.com/office/infopath/2007/PartnerControls"/>
    </lcf76f155ced4ddcb4097134ff3c332f>
    <TaxCatchAll xmlns="19c01820-739e-471e-80ca-26647c644fd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D69179970A534428738365F70FB50E8" ma:contentTypeVersion="15" ma:contentTypeDescription="Skapa ett nytt dokument." ma:contentTypeScope="" ma:versionID="4c359fcc6d69d48d7ed0ca9f11ed4dfa">
  <xsd:schema xmlns:xsd="http://www.w3.org/2001/XMLSchema" xmlns:xs="http://www.w3.org/2001/XMLSchema" xmlns:p="http://schemas.microsoft.com/office/2006/metadata/properties" xmlns:ns2="18e37dbc-c6c8-4b8a-9812-2185cae5af5a" xmlns:ns3="19c01820-739e-471e-80ca-26647c644fda" targetNamespace="http://schemas.microsoft.com/office/2006/metadata/properties" ma:root="true" ma:fieldsID="42f73741a19f52f6ff261159dd0a7c06" ns2:_="" ns3:_="">
    <xsd:import namespace="18e37dbc-c6c8-4b8a-9812-2185cae5af5a"/>
    <xsd:import namespace="19c01820-739e-471e-80ca-26647c644f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37dbc-c6c8-4b8a-9812-2185cae5af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Bildmarkeringar" ma:readOnly="false" ma:fieldId="{5cf76f15-5ced-4ddc-b409-7134ff3c332f}" ma:taxonomyMulti="true" ma:sspId="eaed434e-2057-4e20-9fa0-651e19c86a8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c01820-739e-471e-80ca-26647c644fda"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TaxCatchAll" ma:index="18" nillable="true" ma:displayName="Taxonomy Catch All Column" ma:hidden="true" ma:list="{0a016efe-a0ea-4c1c-8d5f-6cccf1999655}" ma:internalName="TaxCatchAll" ma:showField="CatchAllData" ma:web="19c01820-739e-471e-80ca-26647c644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C26B52-5E9D-443E-9C0D-7E2371B36E3E}">
  <ds:schemaRefs>
    <ds:schemaRef ds:uri="http://schemas.microsoft.com/office/2006/metadata/properties"/>
    <ds:schemaRef ds:uri="http://www.w3.org/XML/1998/namespace"/>
    <ds:schemaRef ds:uri="http://purl.org/dc/terms/"/>
    <ds:schemaRef ds:uri="97c4c201-fa17-49dd-9cc8-7201966f69fb"/>
    <ds:schemaRef ds:uri="http://schemas.microsoft.com/office/infopath/2007/PartnerControls"/>
    <ds:schemaRef ds:uri="http://purl.org/dc/elements/1.1/"/>
    <ds:schemaRef ds:uri="http://schemas.openxmlformats.org/package/2006/metadata/core-properties"/>
    <ds:schemaRef ds:uri="http://schemas.microsoft.com/office/2006/documentManagement/types"/>
    <ds:schemaRef ds:uri="293ca38d-8a01-4d17-99f3-6244240f344d"/>
    <ds:schemaRef ds:uri="http://purl.org/dc/dcmitype/"/>
  </ds:schemaRefs>
</ds:datastoreItem>
</file>

<file path=customXml/itemProps2.xml><?xml version="1.0" encoding="utf-8"?>
<ds:datastoreItem xmlns:ds="http://schemas.openxmlformats.org/officeDocument/2006/customXml" ds:itemID="{DDC697ED-42F7-48D0-B711-ED14F71E5143}"/>
</file>

<file path=customXml/itemProps3.xml><?xml version="1.0" encoding="utf-8"?>
<ds:datastoreItem xmlns:ds="http://schemas.openxmlformats.org/officeDocument/2006/customXml" ds:itemID="{145B70D7-91C5-472E-AE8A-62BC68D718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Office-tema</Template>
  <TotalTime>68</TotalTime>
  <Words>3409</Words>
  <Application>Microsoft Macintosh PowerPoint</Application>
  <PresentationFormat>A4 (210 x 297 mm)</PresentationFormat>
  <Paragraphs>587</Paragraphs>
  <Slides>56</Slides>
  <Notes>41</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56</vt:i4>
      </vt:variant>
    </vt:vector>
  </HeadingPairs>
  <TitlesOfParts>
    <vt:vector size="65" baseType="lpstr">
      <vt:lpstr>Aptos</vt:lpstr>
      <vt:lpstr>Arial</vt:lpstr>
      <vt:lpstr>Arial Black</vt:lpstr>
      <vt:lpstr>Calibri</vt:lpstr>
      <vt:lpstr>Courier New</vt:lpstr>
      <vt:lpstr>Systemtypsnitt normalt</vt:lpstr>
      <vt:lpstr>Verdana</vt:lpstr>
      <vt:lpstr>Office-tema</vt:lpstr>
      <vt:lpstr>1_Office-tema</vt:lpstr>
      <vt:lpstr>Enkät på familjecentraler</vt:lpstr>
      <vt:lpstr>Bakgrund</vt:lpstr>
      <vt:lpstr>Genomförande</vt:lpstr>
      <vt:lpstr>Resultat kvalitetsuppföljning</vt:lpstr>
      <vt:lpstr>Deltagande familjecentraler</vt:lpstr>
      <vt:lpstr>Vilka verksamheter är samlokaliserade på er familjecentral?</vt:lpstr>
      <vt:lpstr>Antal inskrivna barn på BVC</vt:lpstr>
      <vt:lpstr>Antal inskrivna gravida per heltid barnmorska</vt:lpstr>
      <vt:lpstr>Antal inskrivna/listade barn per heltid  BHV-sköterska </vt:lpstr>
      <vt:lpstr>Antal inskrivna/listade barn på BVC per heltid ÖF-pedagog</vt:lpstr>
      <vt:lpstr>Antal besökare på öppna förskolan per månad</vt:lpstr>
      <vt:lpstr>Antal vuxna fördelat på kvinna, man, annan/månad</vt:lpstr>
      <vt:lpstr>Öppettider (antal timmar) på öppna förskolan per vecka</vt:lpstr>
      <vt:lpstr>Öppettider (antal timmar) för de yngsta (0-1 år) på öppna förskolan per vecka</vt:lpstr>
      <vt:lpstr>Antal inskrivna barn på bvc per heltid förebyggande soc</vt:lpstr>
      <vt:lpstr>Antal besök/samtal i månaden per heltid förebyggande soc</vt:lpstr>
      <vt:lpstr>Förebyggande socialtjänst</vt:lpstr>
      <vt:lpstr>Samordnare</vt:lpstr>
      <vt:lpstr>Tjänstgöringsgrad samordnare per FC</vt:lpstr>
      <vt:lpstr>Tider</vt:lpstr>
      <vt:lpstr>Handledning</vt:lpstr>
      <vt:lpstr>Vad är syftet med handledningen? </vt:lpstr>
      <vt:lpstr>Hur många timmar/månad har ni haft för gemensamma möten på FC 2025? (ex husmöte, FC-möten eller verksamhetsmöte)</vt:lpstr>
      <vt:lpstr>Gemensamma möten</vt:lpstr>
      <vt:lpstr>Hur många timmar/år har ni haft gemensam tid för planerings och verksamhetsdag/ar 2025?</vt:lpstr>
      <vt:lpstr>Gemensamma möten</vt:lpstr>
      <vt:lpstr>Gemensamma föräldragrupper innan födsel</vt:lpstr>
      <vt:lpstr>Gemensamma föräldragrupper innan födsel</vt:lpstr>
      <vt:lpstr>Gemensamma föräldragrupper innan födsel</vt:lpstr>
      <vt:lpstr>Gemensamma föräldragrupper efter födsel</vt:lpstr>
      <vt:lpstr>Gemensamma föräldragrupper efter födsel</vt:lpstr>
      <vt:lpstr>Gemensamma föräldragrupper efter födsel</vt:lpstr>
      <vt:lpstr>Föräldraskapsstödsprogram</vt:lpstr>
      <vt:lpstr>Riktade grupper</vt:lpstr>
      <vt:lpstr>Riktade grupper</vt:lpstr>
      <vt:lpstr>Har ni mottagningsbesök där flera av FC verksamheterna medverkar (ex BMM och förebyggande socialtjänst eller BVC och öppen förskola)?</vt:lpstr>
      <vt:lpstr>Om ja till alla, när erbjuder ni det? </vt:lpstr>
      <vt:lpstr>Om ja vid behov, ge exempel  </vt:lpstr>
      <vt:lpstr>Erbjuder ni hembesök där flera av FC verksamheterna medverkar (ex BMM och förebyggande socialtjänst eller BVC och öppen förskola)?</vt:lpstr>
      <vt:lpstr>Om ja till alla, när erbjuder ni det? </vt:lpstr>
      <vt:lpstr>Om ja vid behov, ge exempel  </vt:lpstr>
      <vt:lpstr>Skrivelser</vt:lpstr>
      <vt:lpstr>Barnkonventionen</vt:lpstr>
      <vt:lpstr>Barnkonventionen</vt:lpstr>
      <vt:lpstr>Barnkonventionen</vt:lpstr>
      <vt:lpstr>Integration</vt:lpstr>
      <vt:lpstr>Integration</vt:lpstr>
      <vt:lpstr>Integration</vt:lpstr>
      <vt:lpstr>Språkutveckling</vt:lpstr>
      <vt:lpstr>Språkutveckling</vt:lpstr>
      <vt:lpstr>Språkutveckling</vt:lpstr>
      <vt:lpstr>Tillgänglighet</vt:lpstr>
      <vt:lpstr>Tillgänglighet</vt:lpstr>
      <vt:lpstr>Bakom rapporten</vt:lpstr>
      <vt:lpstr>Lysio Research</vt:lpstr>
      <vt:lpstr>Undersökning och analys av Lysio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Rapportrubrik</dc:title>
  <dc:creator>Elin Hoffman</dc:creator>
  <cp:lastModifiedBy>Lovisa Köllerström</cp:lastModifiedBy>
  <cp:revision>1</cp:revision>
  <dcterms:created xsi:type="dcterms:W3CDTF">2023-11-13T16:53:19Z</dcterms:created>
  <dcterms:modified xsi:type="dcterms:W3CDTF">2026-02-23T10:42:05Z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0x010100CD69179970A534428738365F70FB50E8</vt:lpwstr>
  </property>
  <property fmtid="{D5CDD505-2E9C-101B-9397-08002B2CF9AE}" pid="3" name="MediaServiceImageTags">
    <vt:lpwstr/>
  </property>
</Properties>
</file>