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11" r:id="rId10"/>
    <p:sldId id="296" r:id="rId11"/>
    <p:sldId id="367" r:id="rId12"/>
    <p:sldId id="298" r:id="rId13"/>
    <p:sldId id="299" r:id="rId14"/>
    <p:sldId id="300" r:id="rId15"/>
    <p:sldId id="301" r:id="rId16"/>
    <p:sldId id="302" r:id="rId17"/>
    <p:sldId id="313" r:id="rId19"/>
    <p:sldId id="303" r:id="rId20"/>
    <p:sldId id="372" r:id="rId21"/>
    <p:sldId id="304" r:id="rId22"/>
    <p:sldId id="305" r:id="rId24"/>
    <p:sldId id="306" r:id="rId25"/>
    <p:sldId id="307" r:id="rId26"/>
    <p:sldId id="374" r:id="rId28"/>
    <p:sldId id="310" r:id="rId29"/>
    <p:sldId id="308" r:id="rId30"/>
    <p:sldId id="362" r:id="rId31"/>
    <p:sldId id="316" r:id="rId32"/>
    <p:sldId id="363" r:id="rId33"/>
    <p:sldId id="364" r:id="rId34"/>
    <p:sldId id="365" r:id="rId35"/>
    <p:sldId id="366" r:id="rId36"/>
    <p:sldId id="378" r:id="rId37"/>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11"/>
            <p14:sldId id="296"/>
            <p14:sldId id="367"/>
            <p14:sldId id="298"/>
            <p14:sldId id="299"/>
            <p14:sldId id="300"/>
            <p14:sldId id="301"/>
            <p14:sldId id="302"/>
            <p14:sldId id="377"/>
            <p14:sldId id="313"/>
            <p14:sldId id="303"/>
            <p14:sldId id="372"/>
            <p14:sldId id="304"/>
            <p14:sldId id="371"/>
            <p14:sldId id="305"/>
            <p14:sldId id="306"/>
            <p14:sldId id="307"/>
            <p14:sldId id="373"/>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92B7B-0830-7949-903F-E274B5CE4682}" v="10" dt="2026-02-23T10:26:39.74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82"/>
    <p:restoredTop sz="88264"/>
  </p:normalViewPr>
  <p:slideViewPr>
    <p:cSldViewPr snapToGrid="0" snapToObjects="1" showGuides="1">
      <p:cViewPr varScale="1">
        <p:scale>
          <a:sx n="121" d="100"/>
          <a:sy n="121" d="100"/>
        </p:scale>
        <p:origin x="808" y="18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9" Type="http://schemas.openxmlformats.org/officeDocument/2006/relationships/slide" Target="slides/slide14.xml"/><Relationship Id="rId2" Type="http://schemas.openxmlformats.org/officeDocument/2006/relationships/customXml" Target="../customXml/item2.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8" Type="http://schemas.openxmlformats.org/officeDocument/2006/relationships/slide" Target="slides/slide23.xml"/><Relationship Id="rId29" Type="http://schemas.openxmlformats.org/officeDocument/2006/relationships/slide" Target="slides/slide24.xml"/><Relationship Id="rId3" Type="http://schemas.openxmlformats.org/officeDocument/2006/relationships/customXml" Target="../customXml/item3.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 Type="http://schemas.openxmlformats.org/officeDocument/2006/relationships/slideMaster" Target="slideMasters/slideMaster1.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46" Type="http://schemas.microsoft.com/office/2016/11/relationships/changesInfo" Target="changesInfos/changesInfo1.xml"/><Relationship Id="rId47" Type="http://schemas.microsoft.com/office/2015/10/relationships/revisionInfo" Target="revisionInfo.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modSld">
      <pc:chgData name="Lovisa Köllerström" userId="327e2fef-7063-4f3a-ba5f-50a5109802fd" providerId="ADAL" clId="{735F9C45-7182-50FB-8B8A-722153B1B8D2}" dt="2026-02-23T10:26:39.746" v="9"/>
      <pc:docMkLst>
        <pc:docMk/>
      </pc:docMkLst>
      <pc:sldChg chg="modSp">
        <pc:chgData name="Lovisa Köllerström" userId="327e2fef-7063-4f3a-ba5f-50a5109802fd" providerId="ADAL" clId="{735F9C45-7182-50FB-8B8A-722153B1B8D2}" dt="2026-02-23T10:26:39.746" v="9"/>
        <pc:sldMkLst>
          <pc:docMk/>
          <pc:sldMk cId="2232714395" sldId="272"/>
        </pc:sldMkLst>
        <pc:graphicFrameChg chg="mod">
          <ac:chgData name="Lovisa Köllerström" userId="327e2fef-7063-4f3a-ba5f-50a5109802fd" providerId="ADAL" clId="{735F9C45-7182-50FB-8B8A-722153B1B8D2}" dt="2026-02-23T10:26:39.746" v="9"/>
          <ac:graphicFrameMkLst>
            <pc:docMk/>
            <pc:sldMk cId="2232714395" sldId="272"/>
            <ac:graphicFrameMk id="2" creationId="{EAFECFE0-4DDA-B877-7E92-5FFF044EB178}"/>
          </ac:graphicFrameMkLst>
        </pc:graphicFrameChg>
      </pc:sldChg>
      <pc:sldChg chg="modSp">
        <pc:chgData name="Lovisa Köllerström" userId="327e2fef-7063-4f3a-ba5f-50a5109802fd" providerId="ADAL" clId="{735F9C45-7182-50FB-8B8A-722153B1B8D2}" dt="2026-02-12T10:31:06.924" v="5" actId="962"/>
        <pc:sldMkLst>
          <pc:docMk/>
          <pc:sldMk cId="404801001" sldId="362"/>
        </pc:sldMkLst>
        <pc:spChg chg="mod">
          <ac:chgData name="Lovisa Köllerström" userId="327e2fef-7063-4f3a-ba5f-50a5109802fd" providerId="ADAL" clId="{735F9C45-7182-50FB-8B8A-722153B1B8D2}" dt="2026-02-12T10:31:06.924" v="5" actId="962"/>
          <ac:spMkLst>
            <pc:docMk/>
            <pc:sldMk cId="404801001" sldId="362"/>
            <ac:spMk id="5" creationId="{3985A340-48A9-A631-3386-6FD7B6B072C4}"/>
          </ac:spMkLst>
        </pc:spChg>
      </pc:sldChg>
      <pc:sldChg chg="modSp">
        <pc:chgData name="Lovisa Köllerström" userId="327e2fef-7063-4f3a-ba5f-50a5109802fd" providerId="ADAL" clId="{735F9C45-7182-50FB-8B8A-722153B1B8D2}" dt="2026-02-12T10:31:13.211" v="6" actId="962"/>
        <pc:sldMkLst>
          <pc:docMk/>
          <pc:sldMk cId="1073319425" sldId="363"/>
        </pc:sldMkLst>
        <pc:spChg chg="mod">
          <ac:chgData name="Lovisa Köllerström" userId="327e2fef-7063-4f3a-ba5f-50a5109802fd" providerId="ADAL" clId="{735F9C45-7182-50FB-8B8A-722153B1B8D2}" dt="2026-02-12T10:31:13.211" v="6" actId="962"/>
          <ac:spMkLst>
            <pc:docMk/>
            <pc:sldMk cId="1073319425" sldId="363"/>
            <ac:spMk id="5" creationId="{C52C1CA5-0C23-5357-3A43-E0DD7B30DA7F}"/>
          </ac:spMkLst>
        </pc:spChg>
      </pc:sldChg>
      <pc:sldChg chg="modSp">
        <pc:chgData name="Lovisa Köllerström" userId="327e2fef-7063-4f3a-ba5f-50a5109802fd" providerId="ADAL" clId="{735F9C45-7182-50FB-8B8A-722153B1B8D2}" dt="2026-02-12T10:31:20.643" v="7" actId="962"/>
        <pc:sldMkLst>
          <pc:docMk/>
          <pc:sldMk cId="4110547457" sldId="365"/>
        </pc:sldMkLst>
        <pc:spChg chg="mod">
          <ac:chgData name="Lovisa Köllerström" userId="327e2fef-7063-4f3a-ba5f-50a5109802fd" providerId="ADAL" clId="{735F9C45-7182-50FB-8B8A-722153B1B8D2}" dt="2026-02-12T10:31:20.643" v="7" actId="962"/>
          <ac:spMkLst>
            <pc:docMk/>
            <pc:sldMk cId="4110547457" sldId="365"/>
            <ac:spMk id="5" creationId="{9D4D77CC-2265-B45F-CE5F-86D491659478}"/>
          </ac:spMkLst>
        </pc:spChg>
      </pc:sldChg>
      <pc:sldChg chg="modSp">
        <pc:chgData name="Lovisa Köllerström" userId="327e2fef-7063-4f3a-ba5f-50a5109802fd" providerId="ADAL" clId="{735F9C45-7182-50FB-8B8A-722153B1B8D2}" dt="2026-02-12T10:30:26.774" v="2" actId="962"/>
        <pc:sldMkLst>
          <pc:docMk/>
          <pc:sldMk cId="3114284238" sldId="371"/>
        </pc:sldMkLst>
        <pc:spChg chg="mod">
          <ac:chgData name="Lovisa Köllerström" userId="327e2fef-7063-4f3a-ba5f-50a5109802fd" providerId="ADAL" clId="{735F9C45-7182-50FB-8B8A-722153B1B8D2}" dt="2026-02-12T10:30:26.774" v="2" actId="962"/>
          <ac:spMkLst>
            <pc:docMk/>
            <pc:sldMk cId="3114284238" sldId="371"/>
            <ac:spMk id="5" creationId="{8D202F4C-A622-98A4-C973-C982C8058D9A}"/>
          </ac:spMkLst>
        </pc:spChg>
      </pc:sldChg>
      <pc:sldChg chg="modSp">
        <pc:chgData name="Lovisa Köllerström" userId="327e2fef-7063-4f3a-ba5f-50a5109802fd" providerId="ADAL" clId="{735F9C45-7182-50FB-8B8A-722153B1B8D2}" dt="2026-02-12T10:30:19.520" v="1" actId="962"/>
        <pc:sldMkLst>
          <pc:docMk/>
          <pc:sldMk cId="2376465082" sldId="372"/>
        </pc:sldMkLst>
        <pc:spChg chg="mod">
          <ac:chgData name="Lovisa Köllerström" userId="327e2fef-7063-4f3a-ba5f-50a5109802fd" providerId="ADAL" clId="{735F9C45-7182-50FB-8B8A-722153B1B8D2}" dt="2026-02-12T10:30:19.520" v="1" actId="962"/>
          <ac:spMkLst>
            <pc:docMk/>
            <pc:sldMk cId="2376465082" sldId="372"/>
            <ac:spMk id="3" creationId="{BA3B41EF-50A5-0D92-D9D7-D0C263C624F2}"/>
          </ac:spMkLst>
        </pc:spChg>
      </pc:sldChg>
      <pc:sldChg chg="modSp">
        <pc:chgData name="Lovisa Köllerström" userId="327e2fef-7063-4f3a-ba5f-50a5109802fd" providerId="ADAL" clId="{735F9C45-7182-50FB-8B8A-722153B1B8D2}" dt="2026-02-12T10:30:51.796" v="3" actId="962"/>
        <pc:sldMkLst>
          <pc:docMk/>
          <pc:sldMk cId="4175971868" sldId="373"/>
        </pc:sldMkLst>
        <pc:spChg chg="mod">
          <ac:chgData name="Lovisa Köllerström" userId="327e2fef-7063-4f3a-ba5f-50a5109802fd" providerId="ADAL" clId="{735F9C45-7182-50FB-8B8A-722153B1B8D2}" dt="2026-02-12T10:30:51.796" v="3" actId="962"/>
          <ac:spMkLst>
            <pc:docMk/>
            <pc:sldMk cId="4175971868" sldId="373"/>
            <ac:spMk id="7" creationId="{9B0B9F87-4AFB-F878-3150-E9ADD2B06E15}"/>
          </ac:spMkLst>
        </pc:spChg>
      </pc:sldChg>
      <pc:sldChg chg="modSp">
        <pc:chgData name="Lovisa Köllerström" userId="327e2fef-7063-4f3a-ba5f-50a5109802fd" providerId="ADAL" clId="{735F9C45-7182-50FB-8B8A-722153B1B8D2}" dt="2026-02-12T10:30:59.150" v="4" actId="962"/>
        <pc:sldMkLst>
          <pc:docMk/>
          <pc:sldMk cId="2298960732" sldId="374"/>
        </pc:sldMkLst>
        <pc:spChg chg="mod">
          <ac:chgData name="Lovisa Köllerström" userId="327e2fef-7063-4f3a-ba5f-50a5109802fd" providerId="ADAL" clId="{735F9C45-7182-50FB-8B8A-722153B1B8D2}" dt="2026-02-12T10:30:59.150" v="4" actId="962"/>
          <ac:spMkLst>
            <pc:docMk/>
            <pc:sldMk cId="2298960732" sldId="374"/>
            <ac:spMk id="7" creationId="{CF5F20B2-FB8D-0E50-F2B8-14A1945F44C6}"/>
          </ac:spMkLst>
        </pc:spChg>
      </pc:sldChg>
      <pc:sldChg chg="modSp">
        <pc:chgData name="Lovisa Köllerström" userId="327e2fef-7063-4f3a-ba5f-50a5109802fd" providerId="ADAL" clId="{735F9C45-7182-50FB-8B8A-722153B1B8D2}" dt="2026-02-12T10:30:08.278" v="0" actId="962"/>
        <pc:sldMkLst>
          <pc:docMk/>
          <pc:sldMk cId="3048946891" sldId="377"/>
        </pc:sldMkLst>
        <pc:spChg chg="mod">
          <ac:chgData name="Lovisa Köllerström" userId="327e2fef-7063-4f3a-ba5f-50a5109802fd" providerId="ADAL" clId="{735F9C45-7182-50FB-8B8A-722153B1B8D2}" dt="2026-02-12T10:30:08.278" v="0" actId="962"/>
          <ac:spMkLst>
            <pc:docMk/>
            <pc:sldMk cId="3048946891" sldId="377"/>
            <ac:spMk id="2" creationId="{9CB07C3C-658B-3A8C-B6BE-A0579F1D14A4}"/>
          </ac:spMkLst>
        </pc:spChg>
      </pc:sldChg>
      <pc:sldChg chg="modSp">
        <pc:chgData name="Lovisa Köllerström" userId="327e2fef-7063-4f3a-ba5f-50a5109802fd" providerId="ADAL" clId="{735F9C45-7182-50FB-8B8A-722153B1B8D2}" dt="2026-02-12T10:31:28.070" v="8" actId="962"/>
        <pc:sldMkLst>
          <pc:docMk/>
          <pc:sldMk cId="1671247346" sldId="378"/>
        </pc:sldMkLst>
        <pc:spChg chg="mod">
          <ac:chgData name="Lovisa Köllerström" userId="327e2fef-7063-4f3a-ba5f-50a5109802fd" providerId="ADAL" clId="{735F9C45-7182-50FB-8B8A-722153B1B8D2}" dt="2026-02-12T10:31:28.070" v="8" actId="962"/>
          <ac:spMkLst>
            <pc:docMk/>
            <pc:sldMk cId="1671247346" sldId="378"/>
            <ac:spMk id="5" creationId="{0C2AF017-FE36-8BD1-D272-00616C6DBE10}"/>
          </ac:spMkLst>
        </pc:sp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Ekonomi</c:v>
                </c:pt>
                <c:pt idx="3">
                  <c:v>Förberedelse graviditet</c:v>
                </c:pt>
                <c:pt idx="4">
                  <c:v>Krissamtal</c:v>
                </c:pt>
                <c:pt idx="5">
                  <c:v>Psykisk ohälsa</c:v>
                </c:pt>
                <c:pt idx="6">
                  <c:v>Migration</c:v>
                </c:pt>
                <c:pt idx="7">
                  <c:v>Samhällsinformation</c:v>
                </c:pt>
                <c:pt idx="8">
                  <c:v>Annat</c:v>
                </c:pt>
              </c:strCache>
            </c:strRef>
          </c:cat>
          <c:val>
            <c:numRef>
              <c:f>Sheet1!$B$2:$B$10</c:f>
              <c:numCache>
                <c:formatCode>General</c:formatCode>
                <c:ptCount val="9"/>
                <c:pt idx="0">
                  <c:v>1.0</c:v>
                </c:pt>
                <c:pt idx="1">
                  <c:v>1.0</c:v>
                </c:pt>
                <c:pt idx="2">
                  <c:v>1.0</c:v>
                </c:pt>
                <c:pt idx="3">
                  <c:v>0.0</c:v>
                </c:pt>
                <c:pt idx="4">
                  <c:v>0.0</c:v>
                </c:pt>
                <c:pt idx="5">
                  <c:v>0.0</c:v>
                </c:pt>
                <c:pt idx="6">
                  <c:v>0.0</c:v>
                </c:pt>
                <c:pt idx="7">
                  <c:v>0.0</c:v>
                </c:pt>
                <c:pt idx="8">
                  <c:v>0.0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1.0</c:v>
                </c:pt>
                <c:pt idx="2">
                  <c:v>1.0</c:v>
                </c:pt>
                <c:pt idx="3">
                  <c:v>1.0</c:v>
                </c:pt>
                <c:pt idx="4">
                  <c:v>1.0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1</c:v>
                </c:pt>
                <c:pt idx="1">
                  <c:v>0</c:v>
                </c:pt>
                <c:pt idx="2">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0.0</c:v>
                </c:pt>
                <c:pt idx="1">
                  <c:v>1.0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0.0</c:v>
                </c:pt>
                <c:pt idx="2">
                  <c:v>0.0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6019-4203-3F71-ADA7-4A64B8EDA98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69D376-0123-E4FC-6056-F440719A49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28A43E-3266-B618-AC35-43E22B5718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3C21242A-3F05-5D19-3858-1BECB0C75741}"/>
              </a:ext>
            </a:extLst>
          </p:cNvPr>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228382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32</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47967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309169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8BD75879-5C34-06EF-4EC8-18A73C5FAD13}"/>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A161EE63-1DCE-C7C7-DCA6-D67B503231C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4.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Varberga</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1466508703"/>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6580141"/>
                    </a:ext>
                  </a:extLst>
                </a:gridCol>
                <a:gridCol w="1781803">
                  <a:extLst>
                    <a:ext uri="{9D8B030D-6E8A-4147-A177-3AD203B41FA5}">
                      <a16:colId xmlns:a16="http://schemas.microsoft.com/office/drawing/2014/main" val="48441883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dirty="0"/>
                        <a:t>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22 %</a:t>
                      </a:r>
                    </a:p>
                  </a:txBody>
                  <a:tcPr anchor="ctr"/>
                </a:tc>
                <a:extLst>
                  <a:ext uri="{0D108BD9-81ED-4DB2-BD59-A6C34878D82A}">
                    <a16:rowId xmlns:a16="http://schemas.microsoft.com/office/drawing/2014/main" val="2180593050"/>
                  </a:ext>
                </a:extLst>
              </a:tr>
            </a:tbl>
          </a:graphicData>
        </a:graphic>
      </p:graphicFrame>
      <p:sp>
        <p:nvSpPr>
          <p:cNvPr id="7" name="textruta 6">
            <a:extLst>
              <a:ext uri="{FF2B5EF4-FFF2-40B4-BE49-F238E27FC236}">
                <a16:creationId xmlns:a16="http://schemas.microsoft.com/office/drawing/2014/main" id="{74C1AD6D-03D6-3977-BDE0-0F16B8E4CF3E}"/>
              </a:ext>
            </a:extLst>
          </p:cNvPr>
          <p:cNvSpPr txBox="1"/>
          <p:nvPr/>
        </p:nvSpPr>
        <p:spPr>
          <a:xfrm>
            <a:off x="477242" y="3733765"/>
            <a:ext cx="3805392" cy="307777"/>
          </a:xfrm>
          <a:prstGeom prst="rect">
            <a:avLst/>
          </a:prstGeom>
          <a:noFill/>
        </p:spPr>
        <p:txBody>
          <a:bodyPr wrap="square">
            <a:spAutoFit/>
          </a:bodyPr>
          <a:lstStyle/>
          <a:p>
            <a:r>
              <a:rPr lang="sv-SE" sz="1400"/>
              <a:t>saknar samordnare</a:t>
            </a:r>
          </a:p>
        </p:txBody>
      </p:sp>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3891604235"/>
              </p:ext>
            </p:extLst>
          </p:nvPr>
        </p:nvGraphicFramePr>
        <p:xfrm>
          <a:off x="477241" y="1376363"/>
          <a:ext cx="9007201" cy="341315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960639152"/>
                    </a:ext>
                  </a:extLst>
                </a:gridCol>
                <a:gridCol w="1781803">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8</a:t>
                      </a:r>
                    </a:p>
                  </a:txBody>
                  <a:tcPr anchor="ctr"/>
                </a:tc>
                <a:tc>
                  <a:txBody>
                    <a:bodyPr/>
                    <a:lstStyle/>
                    <a:p>
                      <a:r>
                        <a:rPr lang="sv-SE" sz="1200"/>
                        <a:t>11</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4</a:t>
                      </a:r>
                    </a:p>
                  </a:txBody>
                  <a:tcPr anchor="ctr"/>
                </a:tc>
                <a:tc>
                  <a:txBody>
                    <a:bodyPr/>
                    <a:lstStyle/>
                    <a:p>
                      <a:r>
                        <a:rPr lang="sv-SE" sz="1200"/>
                        <a:t>4</a:t>
                      </a:r>
                    </a:p>
                  </a:txBody>
                  <a:tcPr anchor="ctr"/>
                </a:tc>
                <a:tc>
                  <a:txBody>
                    <a:bodyPr/>
                    <a:lstStyle/>
                    <a:p>
                      <a:r>
                        <a:rPr lang="sv-SE" sz="1200" dirty="0"/>
                        <a:t>4</a:t>
                      </a:r>
                    </a:p>
                  </a:txBody>
                  <a:tcPr anchor="ctr"/>
                </a:tc>
                <a:extLst>
                  <a:ext uri="{0D108BD9-81ED-4DB2-BD59-A6C34878D82A}">
                    <a16:rowId xmlns:a16="http://schemas.microsoft.com/office/drawing/2014/main" val="3248213198"/>
                  </a:ext>
                </a:extLst>
              </a:tr>
              <a:tr h="214132">
                <a:tc>
                  <a:txBody>
                    <a:bodyPr/>
                    <a:lstStyle/>
                    <a:p>
                      <a:r>
                        <a:rPr lang="sv-SE" sz="1200" dirty="0"/>
                        <a:t>Hur många timmar/år har ni haft gemensam tid för planerings och verksamhetsdag/ar 2025?</a:t>
                      </a:r>
                    </a:p>
                  </a:txBody>
                  <a:tcPr anchor="ctr"/>
                </a:tc>
                <a:tc>
                  <a:txBody>
                    <a:bodyPr/>
                    <a:lstStyle/>
                    <a:p>
                      <a:r>
                        <a:rPr lang="sv-SE" sz="1200" dirty="0"/>
                        <a:t>12</a:t>
                      </a:r>
                    </a:p>
                  </a:txBody>
                  <a:tcPr anchor="ctr"/>
                </a:tc>
                <a:tc>
                  <a:txBody>
                    <a:bodyPr/>
                    <a:lstStyle/>
                    <a:p>
                      <a:r>
                        <a:rPr lang="sv-SE" sz="1200" dirty="0"/>
                        <a:t>10</a:t>
                      </a:r>
                    </a:p>
                  </a:txBody>
                  <a:tcPr anchor="ctr"/>
                </a:tc>
                <a:tc>
                  <a:txBody>
                    <a:bodyPr/>
                    <a:lstStyle/>
                    <a:p>
                      <a:r>
                        <a:rPr lang="sv-SE" sz="1200" dirty="0"/>
                        <a:t>10</a:t>
                      </a:r>
                    </a:p>
                  </a:txBody>
                  <a:tcPr anchor="ctr"/>
                </a:tc>
                <a:extLst>
                  <a:ext uri="{0D108BD9-81ED-4DB2-BD59-A6C34878D82A}">
                    <a16:rowId xmlns:a16="http://schemas.microsoft.com/office/drawing/2014/main" val="1744173863"/>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Handledning</a:t>
            </a:r>
            <a:endParaRPr lang="sv-SE" strike="sngStrike" dirty="0"/>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4283826584"/>
              </p:ext>
            </p:extLst>
          </p:nvPr>
        </p:nvGraphicFramePr>
        <p:xfrm>
          <a:off x="477241" y="4387566"/>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927247328"/>
                    </a:ext>
                  </a:extLst>
                </a:gridCol>
                <a:gridCol w="1781803">
                  <a:extLst>
                    <a:ext uri="{9D8B030D-6E8A-4147-A177-3AD203B41FA5}">
                      <a16:colId xmlns:a16="http://schemas.microsoft.com/office/drawing/2014/main" val="743746883"/>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a:t>
                      </a:r>
                    </a:p>
                  </a:txBody>
                  <a:tcPr anchor="ctr"/>
                </a:tc>
                <a:tc>
                  <a:txBody>
                    <a:bodyPr/>
                    <a:lstStyle/>
                    <a:p>
                      <a:r>
                        <a:rPr lang="sv-SE" sz="1200"/>
                        <a:t>9</a:t>
                      </a:r>
                    </a:p>
                  </a:txBody>
                  <a:tcPr anchor="ctr"/>
                </a:tc>
                <a:tc>
                  <a:txBody>
                    <a:bodyPr/>
                    <a:lstStyle/>
                    <a:p>
                      <a:r>
                        <a:rPr lang="sv-SE" sz="1200" dirty="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dirty="0"/>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dirty="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dirty="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B110-6284-9E9A-B4C9-B2B72FC7CB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C19E20-45E0-81A0-34F0-733837035A4C}"/>
              </a:ext>
            </a:extLst>
          </p:cNvPr>
          <p:cNvSpPr>
            <a:spLocks noGrp="1"/>
          </p:cNvSpPr>
          <p:nvPr>
            <p:ph type="title"/>
          </p:nvPr>
        </p:nvSpPr>
        <p:spPr>
          <a:xfrm>
            <a:off x="477242" y="441325"/>
            <a:ext cx="8543925" cy="935038"/>
          </a:xfrm>
        </p:spPr>
        <p:txBody>
          <a:bodyPr/>
          <a:lstStyle/>
          <a:p>
            <a:r>
              <a:rPr lang="sv-SE" dirty="0"/>
              <a:t>Gemensamma föräldragrupper innan födsel</a:t>
            </a:r>
          </a:p>
        </p:txBody>
      </p:sp>
      <p:sp>
        <p:nvSpPr>
          <p:cNvPr id="4" name="Platshållare för text 2">
            <a:extLst>
              <a:ext uri="{FF2B5EF4-FFF2-40B4-BE49-F238E27FC236}">
                <a16:creationId xmlns:a16="http://schemas.microsoft.com/office/drawing/2014/main" id="{262597F4-87B0-CF62-C478-695170C8D9C2}"/>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nej, vilka får inte delta?</a:t>
            </a:r>
          </a:p>
        </p:txBody>
      </p:sp>
      <p:sp>
        <p:nvSpPr>
          <p:cNvPr id="3" name="Fritext">
            <a:extLst>
              <a:ext uri="{FF2B5EF4-FFF2-40B4-BE49-F238E27FC236}">
                <a16:creationId xmlns:a16="http://schemas.microsoft.com/office/drawing/2014/main" id="{BA3B41EF-50A5-0D92-D9D7-D0C263C624F2}"/>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Erbjuds förstagångsföräldrar</a:t>
            </a:r>
          </a:p>
        </p:txBody>
      </p:sp>
    </p:spTree>
    <p:extLst>
      <p:ext uri="{BB962C8B-B14F-4D97-AF65-F5344CB8AC3E}">
        <p14:creationId xmlns:p14="http://schemas.microsoft.com/office/powerpoint/2010/main" val="237646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dirty="0" err="1"/>
              <a:t>Föräldraskapsstödsprogram</a:t>
            </a:r>
            <a:endParaRPr lang="sv-SE" dirty="0"/>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t>Om ja, vilken?</a:t>
            </a:r>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600" b="0" dirty="0">
                <a:latin typeface="+mn-lt"/>
              </a:rPr>
              <a:t>ABC 3-12 år</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kvalitetsuppföljning bland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b="0" i="0" u="none" strike="noStrike" dirty="0">
                <a:solidFill>
                  <a:srgbClr val="212121"/>
                </a:solidFill>
                <a:effectLst/>
              </a:rPr>
              <a:t>I resultatet </a:t>
            </a:r>
            <a:r>
              <a:rPr lang="sv-SE" sz="1400" b="0" i="0" u="none" strike="noStrike" dirty="0">
                <a:effectLst/>
              </a:rPr>
              <a:t>kan det </a:t>
            </a:r>
            <a:r>
              <a:rPr lang="sv-SE" sz="1400" dirty="0"/>
              <a:t>ingå </a:t>
            </a:r>
            <a:r>
              <a:rPr lang="sv-SE" sz="1400" b="0" i="0" u="none" strike="noStrike" dirty="0">
                <a:solidFill>
                  <a:srgbClr val="212121"/>
                </a:solidFill>
                <a:effectLst/>
              </a:rPr>
              <a:t>familjecentraler/</a:t>
            </a:r>
            <a:br>
              <a:rPr lang="sv-SE" sz="1400" b="0" i="0" u="none" strike="noStrike" dirty="0">
                <a:solidFill>
                  <a:srgbClr val="212121"/>
                </a:solidFill>
                <a:effectLst/>
              </a:rPr>
            </a:br>
            <a:r>
              <a:rPr lang="sv-SE" sz="1400" b="0" i="0" u="none" strike="noStrike" dirty="0">
                <a:solidFill>
                  <a:srgbClr val="212121"/>
                </a:solidFill>
                <a:effectLst/>
              </a:rPr>
              <a:t>familjecentralsliknande verksamheter enligt en </a:t>
            </a:r>
            <a:r>
              <a:rPr lang="sv-SE" sz="1400" b="1" i="0" u="none" strike="noStrike" dirty="0">
                <a:solidFill>
                  <a:srgbClr val="212121"/>
                </a:solidFill>
                <a:effectLst/>
              </a:rPr>
              <a:t>regional definition </a:t>
            </a:r>
            <a:r>
              <a:rPr lang="sv-SE" sz="1400" b="0" i="0" u="none" strike="noStrike" dirty="0">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dirty="0" err="1">
                <a:solidFill>
                  <a:srgbClr val="212121"/>
                </a:solidFill>
                <a:effectLst/>
              </a:rPr>
              <a:t>bl.a</a:t>
            </a:r>
            <a:r>
              <a:rPr lang="sv-SE" sz="1400" b="0" i="0" u="none" strike="noStrike" dirty="0">
                <a:solidFill>
                  <a:srgbClr val="212121"/>
                </a:solidFill>
                <a:effectLst/>
              </a:rPr>
              <a:t> samlokalisering. Detta innebär att samtliga deltagande enheter i regionen ingår i resultatet, även i de fall dessa inte klassificeras som en familjecentral/</a:t>
            </a:r>
            <a:br>
              <a:rPr lang="sv-SE" sz="1400" dirty="0"/>
            </a:br>
            <a:r>
              <a:rPr lang="sv-SE" sz="1400" b="0" i="0" u="none" strike="noStrike" dirty="0">
                <a:solidFill>
                  <a:srgbClr val="212121"/>
                </a:solidFill>
                <a:effectLst/>
              </a:rPr>
              <a:t>familjecentralsliknande verksamhet enligt den nationella definitionen.</a:t>
            </a:r>
            <a:endParaRPr lang="sv-SE" sz="140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C30-892B-3373-AC15-9D3B8F5B7573}"/>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dirty="0">
                <a:effectLst/>
                <a:latin typeface="Arial" panose="020B0604020202020204" pitchFamily="34" charset="0"/>
                <a:ea typeface="Calibri" panose="020F0502020204030204" pitchFamily="34" charset="0"/>
                <a:cs typeface="Arial" panose="020B0604020202020204" pitchFamily="34" charset="0"/>
              </a:rPr>
              <a:t>Om ja vid behov, ge exempel </a:t>
            </a:r>
            <a:br>
              <a:rPr lang="sv-SE" dirty="0">
                <a:effectLst/>
                <a:latin typeface="Arial" panose="020B0604020202020204" pitchFamily="34" charset="0"/>
                <a:ea typeface="Calibri" panose="020F0502020204030204" pitchFamily="34" charset="0"/>
                <a:cs typeface="Arial" panose="020B0604020202020204" pitchFamily="34" charset="0"/>
              </a:rPr>
            </a:br>
            <a:endParaRPr lang="sv-SE" dirty="0"/>
          </a:p>
        </p:txBody>
      </p:sp>
      <p:sp>
        <p:nvSpPr>
          <p:cNvPr id="7" name="Fritext">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Uppmärksammade behov av extra stöd och vid speciella omständigheter</a:t>
            </a:r>
          </a:p>
        </p:txBody>
      </p:sp>
    </p:spTree>
    <p:extLst>
      <p:ext uri="{BB962C8B-B14F-4D97-AF65-F5344CB8AC3E}">
        <p14:creationId xmlns:p14="http://schemas.microsoft.com/office/powerpoint/2010/main" val="229896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Finns med i föräldrautbildning för gravida, finns med som tema på Småbarnsöppet för föräldrar med barn 0-18 månader, finns med i Barnhälsovårdsprogrammet, finns anslag och information i vår gemensamma lokal, samarbete med fler aktörer i närområdet kring en familjekväll med tema Mänskliga rättigheter och Barnkonventionen</a:t>
            </a:r>
          </a:p>
        </p:txBody>
      </p:sp>
    </p:spTree>
    <p:extLst>
      <p:ext uri="{BB962C8B-B14F-4D97-AF65-F5344CB8AC3E}">
        <p14:creationId xmlns:p14="http://schemas.microsoft.com/office/powerpoint/2010/main" val="40480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Arbetar ni med att stärka integrationen?</a:t>
            </a:r>
            <a:endParaRPr lang="sv-SE" sz="1600" dirty="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dirty="0"/>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Genomsyrar all verksamhet på familjecentralen, med möten mellan barn och föräldrar, samhällsinformation mm</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dirty="0"/>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dirty="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per deltagande familjecentral. Länkar har tagits fram av </a:t>
            </a:r>
            <a:r>
              <a:rPr lang="sv-SE" sz="1400" dirty="0" err="1"/>
              <a:t>Lysio</a:t>
            </a:r>
            <a:r>
              <a:rPr lang="sv-SE" sz="1400" dirty="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1642626105"/>
              </p:ext>
            </p:extLst>
          </p:nvPr>
        </p:nvGraphicFramePr>
        <p:xfrm>
          <a:off x="489274" y="4215984"/>
          <a:ext cx="414368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extLst>
                  <a:ext uri="{0D108BD9-81ED-4DB2-BD59-A6C34878D82A}">
                    <a16:rowId xmlns:a16="http://schemas.microsoft.com/office/drawing/2014/main" val="2820031394"/>
                  </a:ext>
                </a:extLst>
              </a:tr>
              <a:tr h="475379">
                <a:tc>
                  <a:txBody>
                    <a:bodyPr/>
                    <a:lstStyle/>
                    <a:p>
                      <a:r>
                        <a:rPr lang="sv-SE" sz="1200" dirty="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dirty="0"/>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Barnbok delas ut till gravida i v 24, fem barnböcker delas ut av BVC under barnets första år, barnböcker finns nära och tillgängliga på Öppna förskolan och lässtimulerande aktiviteter genomförs, bibliotekarie besöker Småbarnsöppet och Språkskolan, logoped finns med i Barnhälsoteamet och gör individuella besök på BVC</a:t>
            </a:r>
          </a:p>
        </p:txBody>
      </p:sp>
    </p:spTree>
    <p:extLst>
      <p:ext uri="{BB962C8B-B14F-4D97-AF65-F5344CB8AC3E}">
        <p14:creationId xmlns:p14="http://schemas.microsoft.com/office/powerpoint/2010/main" val="411054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dirty="0"/>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dirty="0"/>
              <a:t>Arbetar ni med att nå de familjer som är svåra att nå?</a:t>
            </a:r>
            <a:endParaRPr lang="sv-SE" sz="1600" dirty="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dirty="0"/>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dirty="0"/>
              <a:t>Ringer upprepade gånger, bokar extra besök hos BVC, gör extra hembesök, gör orosanmälan vid behov, försöker motivera föräldrar som är tveksamma vid gemensamma hembesök</a:t>
            </a:r>
          </a:p>
        </p:txBody>
      </p:sp>
    </p:spTree>
    <p:extLst>
      <p:ext uri="{BB962C8B-B14F-4D97-AF65-F5344CB8AC3E}">
        <p14:creationId xmlns:p14="http://schemas.microsoft.com/office/powerpoint/2010/main" val="1671247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err="1">
                <a:solidFill>
                  <a:schemeClr val="bg1"/>
                </a:solidFill>
                <a:latin typeface="Arial" panose="020B0604020202020204" pitchFamily="34" charset="0"/>
              </a:rPr>
              <a:t>simon.tufvesson@lysio.se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elin.hoffman@lysio.se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och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BMM
BVC
Öppen förskola
Förebyggande socialtjänst</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2681926162"/>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2852581491"/>
                    </a:ext>
                  </a:extLst>
                </a:gridCol>
                <a:gridCol w="1781803">
                  <a:extLst>
                    <a:ext uri="{9D8B030D-6E8A-4147-A177-3AD203B41FA5}">
                      <a16:colId xmlns:a16="http://schemas.microsoft.com/office/drawing/2014/main" val="1581690952"/>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dirty="0"/>
                        <a:t>282 %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2697355599"/>
              </p:ext>
            </p:extLst>
          </p:nvPr>
        </p:nvGraphicFramePr>
        <p:xfrm>
          <a:off x="477241" y="3164231"/>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1718596971"/>
                    </a:ext>
                  </a:extLst>
                </a:gridCol>
                <a:gridCol w="1781803">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133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1626859710"/>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4012005948"/>
                    </a:ext>
                  </a:extLst>
                </a:gridCol>
                <a:gridCol w="1781803">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dirty="0"/>
                        <a:t>375 %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209 %</a:t>
                      </a:r>
                    </a:p>
                  </a:txBody>
                  <a:tcPr anchor="ctr"/>
                </a:tc>
                <a:tc>
                  <a:txBody>
                    <a:bodyPr/>
                    <a:lstStyle/>
                    <a:p>
                      <a:r>
                        <a:rPr lang="sv-SE" sz="1200" dirty="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984265375"/>
              </p:ext>
            </p:extLst>
          </p:nvPr>
        </p:nvGraphicFramePr>
        <p:xfrm>
          <a:off x="477241" y="3164231"/>
          <a:ext cx="9007201" cy="185867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1879624714"/>
                    </a:ext>
                  </a:extLst>
                </a:gridCol>
                <a:gridCol w="1781803">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816</a:t>
                      </a:r>
                    </a:p>
                  </a:txBody>
                  <a:tcPr anchor="ctr"/>
                </a:tc>
                <a:tc>
                  <a:txBody>
                    <a:bodyPr/>
                    <a:lstStyle/>
                    <a:p>
                      <a:r>
                        <a:rPr lang="sv-SE" sz="1200"/>
                        <a:t>537</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112</a:t>
                      </a:r>
                    </a:p>
                  </a:txBody>
                  <a:tcPr anchor="ctr"/>
                </a:tc>
                <a:tc>
                  <a:txBody>
                    <a:bodyPr/>
                    <a:lstStyle/>
                    <a:p>
                      <a:r>
                        <a:rPr lang="sv-SE" sz="1200"/>
                        <a:t>74</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615615472"/>
              </p:ext>
            </p:extLst>
          </p:nvPr>
        </p:nvGraphicFramePr>
        <p:xfrm>
          <a:off x="477242" y="1376363"/>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007099647"/>
                    </a:ext>
                  </a:extLst>
                </a:gridCol>
                <a:gridCol w="1781803">
                  <a:extLst>
                    <a:ext uri="{9D8B030D-6E8A-4147-A177-3AD203B41FA5}">
                      <a16:colId xmlns:a16="http://schemas.microsoft.com/office/drawing/2014/main" val="2776276781"/>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dirty="0"/>
                        <a:t>200 %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3353099370"/>
              </p:ext>
            </p:extLst>
          </p:nvPr>
        </p:nvGraphicFramePr>
        <p:xfrm>
          <a:off x="477241" y="2659734"/>
          <a:ext cx="9013809" cy="4790160"/>
        </p:xfrm>
        <a:graphic>
          <a:graphicData uri="http://schemas.openxmlformats.org/drawingml/2006/table">
            <a:tbl>
              <a:tblPr firstRow="1" bandRow="1">
                <a:tableStyleId>{5C22544A-7EE6-4342-B048-85BDC9FD1C3A}</a:tableStyleId>
              </a:tblPr>
              <a:tblGrid>
                <a:gridCol w="3668400">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790704991"/>
                    </a:ext>
                  </a:extLst>
                </a:gridCol>
                <a:gridCol w="1781803">
                  <a:extLst>
                    <a:ext uri="{9D8B030D-6E8A-4147-A177-3AD203B41FA5}">
                      <a16:colId xmlns:a16="http://schemas.microsoft.com/office/drawing/2014/main" val="2110673888"/>
                    </a:ext>
                  </a:extLst>
                </a:gridCol>
              </a:tblGrid>
              <a:tr h="30960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18</a:t>
                      </a:r>
                    </a:p>
                  </a:txBody>
                  <a:tcPr anchor="ctr"/>
                </a:tc>
                <a:tc>
                  <a:txBody>
                    <a:bodyPr/>
                    <a:lstStyle/>
                    <a:p>
                      <a:r>
                        <a:rPr lang="sv-SE" sz="1200"/>
                        <a:t>18</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787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636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304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238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17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dirty="0"/>
              <a:t>Vad är orsakerna till att familjer söker stöd hos förebyggande socialtjänst? </a:t>
            </a:r>
            <a:br>
              <a:rPr lang="sv-SE" sz="1600" b="0" dirty="0"/>
            </a:br>
            <a:r>
              <a:rPr lang="sv-SE" sz="1600" b="0" dirty="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1994032160"/>
              </p:ext>
            </p:extLst>
          </p:nvPr>
        </p:nvGraphicFramePr>
        <p:xfrm>
          <a:off x="477242" y="1025426"/>
          <a:ext cx="9007201" cy="121859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1291758096"/>
                    </a:ext>
                  </a:extLst>
                </a:gridCol>
                <a:gridCol w="1781803">
                  <a:extLst>
                    <a:ext uri="{9D8B030D-6E8A-4147-A177-3AD203B41FA5}">
                      <a16:colId xmlns:a16="http://schemas.microsoft.com/office/drawing/2014/main" val="15621562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dirty="0"/>
                        <a:t>190 %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157 %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2784229270"/>
              </p:ext>
            </p:extLst>
          </p:nvPr>
        </p:nvGraphicFramePr>
        <p:xfrm>
          <a:off x="477241" y="2179016"/>
          <a:ext cx="9007201" cy="1000080"/>
        </p:xfrm>
        <a:graphic>
          <a:graphicData uri="http://schemas.openxmlformats.org/drawingml/2006/table">
            <a:tbl>
              <a:tblPr firstRow="1" bandRow="1">
                <a:tableStyleId>{5C22544A-7EE6-4342-B048-85BDC9FD1C3A}</a:tableStyleId>
              </a:tblPr>
              <a:tblGrid>
                <a:gridCol w="3661792">
                  <a:extLst>
                    <a:ext uri="{9D8B030D-6E8A-4147-A177-3AD203B41FA5}">
                      <a16:colId xmlns:a16="http://schemas.microsoft.com/office/drawing/2014/main" val="1159429802"/>
                    </a:ext>
                  </a:extLst>
                </a:gridCol>
                <a:gridCol w="1781803">
                  <a:extLst>
                    <a:ext uri="{9D8B030D-6E8A-4147-A177-3AD203B41FA5}">
                      <a16:colId xmlns:a16="http://schemas.microsoft.com/office/drawing/2014/main" val="2021594479"/>
                    </a:ext>
                  </a:extLst>
                </a:gridCol>
                <a:gridCol w="1781803">
                  <a:extLst>
                    <a:ext uri="{9D8B030D-6E8A-4147-A177-3AD203B41FA5}">
                      <a16:colId xmlns:a16="http://schemas.microsoft.com/office/drawing/2014/main" val="3361196268"/>
                    </a:ext>
                  </a:extLst>
                </a:gridCol>
                <a:gridCol w="1781803">
                  <a:extLst>
                    <a:ext uri="{9D8B030D-6E8A-4147-A177-3AD203B41FA5}">
                      <a16:colId xmlns:a16="http://schemas.microsoft.com/office/drawing/2014/main" val="4210458030"/>
                    </a:ext>
                  </a:extLst>
                </a:gridCol>
              </a:tblGrid>
              <a:tr h="36000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32</a:t>
                      </a:r>
                    </a:p>
                  </a:txBody>
                  <a:tcPr anchor="ctr"/>
                </a:tc>
                <a:tc>
                  <a:txBody>
                    <a:bodyPr/>
                    <a:lstStyle/>
                    <a:p>
                      <a:r>
                        <a:rPr lang="sv-SE" sz="1200"/>
                        <a:t>65</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5F40B4-FF62-4ABC-830F-11356F77E98E}"/>
</file>

<file path=customXml/itemProps2.xml><?xml version="1.0" encoding="utf-8"?>
<ds:datastoreItem xmlns:ds="http://schemas.openxmlformats.org/officeDocument/2006/customXml" ds:itemID="{E1C26B52-5E9D-443E-9C0D-7E2371B36E3E}">
  <ds:schemaRefs>
    <ds:schemaRef ds:uri="http://schemas.microsoft.com/office/2006/documentManagement/types"/>
    <ds:schemaRef ds:uri="http://purl.org/dc/elements/1.1/"/>
    <ds:schemaRef ds:uri="293ca38d-8a01-4d17-99f3-6244240f344d"/>
    <ds:schemaRef ds:uri="http://schemas.openxmlformats.org/package/2006/metadata/core-properties"/>
    <ds:schemaRef ds:uri="97c4c201-fa17-49dd-9cc8-7201966f69fb"/>
    <ds:schemaRef ds:uri="http://purl.org/dc/terms/"/>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45B70D7-91C5-472E-AE8A-62BC68D718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8432</TotalTime>
  <Words>1921</Words>
  <Application>Microsoft Macintosh PowerPoint</Application>
  <PresentationFormat>A4 (210 x 297 mm)</PresentationFormat>
  <Paragraphs>264</Paragraphs>
  <Slides>35</Slides>
  <Notes>25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till alla, när erbjuder ni det? </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70</cp:revision>
  <dcterms:created xsi:type="dcterms:W3CDTF">2023-11-13T16:53:19Z</dcterms:created>
  <dcterms:modified xsi:type="dcterms:W3CDTF">2026-02-23T10:26:46Z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