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5"/>
  </p:notesMasterIdLst>
  <p:sldIdLst>
    <p:sldId id="256" r:id="rId6"/>
    <p:sldId id="270" r:id="rId7"/>
    <p:sldId id="272" r:id="rId8"/>
    <p:sldId id="289" r:id="rId9"/>
    <p:sldId id="290" r:id="rId10"/>
    <p:sldId id="291" r:id="rId11"/>
    <p:sldId id="275" r:id="rId12"/>
    <p:sldId id="292" r:id="rId13"/>
    <p:sldId id="263" r:id="rId14"/>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70"/>
            <p14:sldId id="272"/>
          </p14:sldIdLst>
        </p14:section>
        <p14:section name="Resultat samverkansenkät - medarbetare" id="{28B2AF02-860A-E942-A313-1F251C26117A}">
          <p14:sldIdLst>
            <p14:sldId id="289"/>
            <p14:sldId id="290"/>
            <p14:sldId id="291"/>
          </p14:sldIdLst>
        </p14:section>
        <p14:section name="avslut" id="{83D066F8-97A2-F24D-BA72-3F493910BE4D}">
          <p14:sldIdLst>
            <p14:sldId id="275"/>
            <p14:sldId id="292"/>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D300"/>
    <a:srgbClr val="9DCC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74EB00-42C2-474E-A0A1-B7694553D89D}" v="12" dt="2025-12-09T08:32:04.58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60"/>
    <p:restoredTop sz="95616"/>
  </p:normalViewPr>
  <p:slideViewPr>
    <p:cSldViewPr snapToGrid="0" snapToObjects="1" showGuides="1">
      <p:cViewPr varScale="1">
        <p:scale>
          <a:sx n="121" d="100"/>
          <a:sy n="121" d="100"/>
        </p:scale>
        <p:origin x="624" y="18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20" Type="http://schemas.microsoft.com/office/2016/11/relationships/changesInfo" Target="changesInfos/changesInfo1.xml"/><Relationship Id="rId2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modSection">
      <pc:chgData name="Elin Hoffman" userId="a2599513-e340-4996-a3a8-180e7af7950c" providerId="ADAL" clId="{2C255B75-C64B-5F50-B0ED-AD003553D8A7}" dt="2025-11-21T15:58:15.753" v="27" actId="20577"/>
      <pc:docMkLst>
        <pc:docMk/>
      </pc:docMkLst>
      <pc:sldChg chg="modSp">
        <pc:chgData name="Elin Hoffman" userId="a2599513-e340-4996-a3a8-180e7af7950c" providerId="ADAL" clId="{2C255B75-C64B-5F50-B0ED-AD003553D8A7}" dt="2025-11-12T13:19:53.872" v="10"/>
        <pc:sldMkLst>
          <pc:docMk/>
          <pc:sldMk cId="1892622936" sldId="256"/>
        </pc:sldMkLst>
        <pc:spChg chg="mod">
          <ac:chgData name="Elin Hoffman" userId="a2599513-e340-4996-a3a8-180e7af7950c" providerId="ADAL" clId="{2C255B75-C64B-5F50-B0ED-AD003553D8A7}" dt="2025-11-12T13:19:53.872" v="10"/>
          <ac:spMkLst>
            <pc:docMk/>
            <pc:sldMk cId="1892622936" sldId="256"/>
            <ac:spMk id="2" creationId="{B4CDA959-F182-8C4F-9624-673179E93A8F}"/>
          </ac:spMkLst>
        </pc:spChg>
      </pc:sldChg>
      <pc:sldChg chg="modSp">
        <pc:chgData name="Elin Hoffman" userId="a2599513-e340-4996-a3a8-180e7af7950c" providerId="ADAL" clId="{2C255B75-C64B-5F50-B0ED-AD003553D8A7}" dt="2025-11-11T15:23:18.059" v="7"/>
        <pc:sldMkLst>
          <pc:docMk/>
          <pc:sldMk cId="1234079812" sldId="263"/>
        </pc:sldMkLst>
        <pc:spChg chg="mod">
          <ac:chgData name="Elin Hoffman" userId="a2599513-e340-4996-a3a8-180e7af7950c" providerId="ADAL" clId="{2C255B75-C64B-5F50-B0ED-AD003553D8A7}" dt="2025-11-11T15:23:10.803" v="6"/>
          <ac:spMkLst>
            <pc:docMk/>
            <pc:sldMk cId="1234079812" sldId="263"/>
            <ac:spMk id="3" creationId="{C4CC0AF0-7D70-E847-A2C3-48E4FDA2249E}"/>
          </ac:spMkLst>
        </pc:spChg>
        <pc:spChg chg="mod">
          <ac:chgData name="Elin Hoffman" userId="a2599513-e340-4996-a3a8-180e7af7950c" providerId="ADAL" clId="{2C255B75-C64B-5F50-B0ED-AD003553D8A7}" dt="2025-11-11T15:23:18.059" v="7"/>
          <ac:spMkLst>
            <pc:docMk/>
            <pc:sldMk cId="1234079812" sldId="263"/>
            <ac:spMk id="8" creationId="{6CB8BD4E-D835-4BD9-8FBE-672CF3191DC8}"/>
          </ac:spMkLst>
        </pc:spChg>
      </pc:sldChg>
      <pc:sldChg chg="modSp">
        <pc:chgData name="Elin Hoffman" userId="a2599513-e340-4996-a3a8-180e7af7950c" providerId="ADAL" clId="{2C255B75-C64B-5F50-B0ED-AD003553D8A7}" dt="2025-11-11T15:30:07.460" v="8"/>
        <pc:sldMkLst>
          <pc:docMk/>
          <pc:sldMk cId="437718305" sldId="270"/>
        </pc:sldMkLst>
        <pc:spChg chg="mod">
          <ac:chgData name="Elin Hoffman" userId="a2599513-e340-4996-a3a8-180e7af7950c" providerId="ADAL" clId="{2C255B75-C64B-5F50-B0ED-AD003553D8A7}" dt="2025-11-11T15:30:07.460" v="8"/>
          <ac:spMkLst>
            <pc:docMk/>
            <pc:sldMk cId="437718305" sldId="270"/>
            <ac:spMk id="3" creationId="{73D10F25-7EC2-E840-87D4-D44A80BBAAD0}"/>
          </ac:spMkLst>
        </pc:spChg>
      </pc:sldChg>
      <pc:sldChg chg="modSp mod">
        <pc:chgData name="Elin Hoffman" userId="a2599513-e340-4996-a3a8-180e7af7950c" providerId="ADAL" clId="{2C255B75-C64B-5F50-B0ED-AD003553D8A7}" dt="2025-11-21T15:58:15.753" v="27" actId="20577"/>
        <pc:sldMkLst>
          <pc:docMk/>
          <pc:sldMk cId="2232714395" sldId="272"/>
        </pc:sldMkLst>
        <pc:spChg chg="mod">
          <ac:chgData name="Elin Hoffman" userId="a2599513-e340-4996-a3a8-180e7af7950c" providerId="ADAL" clId="{2C255B75-C64B-5F50-B0ED-AD003553D8A7}" dt="2025-11-21T15:58:15.753" v="27" actId="20577"/>
          <ac:spMkLst>
            <pc:docMk/>
            <pc:sldMk cId="2232714395" sldId="272"/>
            <ac:spMk id="3" creationId="{73D10F25-7EC2-E840-87D4-D44A80BBAAD0}"/>
          </ac:spMkLst>
        </pc:spChg>
        <pc:graphicFrameChg chg="mod">
          <ac:chgData name="Elin Hoffman" userId="a2599513-e340-4996-a3a8-180e7af7950c" providerId="ADAL" clId="{2C255B75-C64B-5F50-B0ED-AD003553D8A7}" dt="2025-11-12T13:54:12.117" v="14"/>
          <ac:graphicFrameMkLst>
            <pc:docMk/>
            <pc:sldMk cId="2232714395" sldId="272"/>
            <ac:graphicFrameMk id="2" creationId="{EAFECFE0-4DDA-B877-7E92-5FFF044EB178}"/>
          </ac:graphicFrameMkLst>
        </pc:graphicFrameChg>
      </pc:sldChg>
      <pc:sldChg chg="modSp mod">
        <pc:chgData name="Elin Hoffman" userId="a2599513-e340-4996-a3a8-180e7af7950c" providerId="ADAL" clId="{2C255B75-C64B-5F50-B0ED-AD003553D8A7}" dt="2025-11-12T13:22:40.981" v="12" actId="27636"/>
        <pc:sldMkLst>
          <pc:docMk/>
          <pc:sldMk cId="3335315663" sldId="289"/>
        </pc:sldMkLst>
        <pc:spChg chg="mod">
          <ac:chgData name="Elin Hoffman" userId="a2599513-e340-4996-a3a8-180e7af7950c" providerId="ADAL" clId="{2C255B75-C64B-5F50-B0ED-AD003553D8A7}" dt="2025-11-12T13:22:40.981" v="12" actId="27636"/>
          <ac:spMkLst>
            <pc:docMk/>
            <pc:sldMk cId="3335315663" sldId="289"/>
            <ac:spMk id="2" creationId="{D8E0514D-6E66-B949-8A68-7933D2BB3F92}"/>
          </ac:spMkLst>
        </pc:spChg>
      </pc:sldChg>
      <pc:sldChg chg="modSp mod">
        <pc:chgData name="Elin Hoffman" userId="a2599513-e340-4996-a3a8-180e7af7950c" providerId="ADAL" clId="{2C255B75-C64B-5F50-B0ED-AD003553D8A7}" dt="2025-11-12T14:11:26.597" v="25" actId="5793"/>
        <pc:sldMkLst>
          <pc:docMk/>
          <pc:sldMk cId="3067942254" sldId="291"/>
        </pc:sldMkLst>
        <pc:spChg chg="mod">
          <ac:chgData name="Elin Hoffman" userId="a2599513-e340-4996-a3a8-180e7af7950c" providerId="ADAL" clId="{2C255B75-C64B-5F50-B0ED-AD003553D8A7}" dt="2025-11-12T14:11:26.597" v="25" actId="5793"/>
          <ac:spMkLst>
            <pc:docMk/>
            <pc:sldMk cId="3067942254" sldId="291"/>
            <ac:spMk id="2" creationId="{E628A317-FF8E-D844-91DA-0113D1C473A6}"/>
          </ac:spMkLst>
        </pc:spChg>
      </pc:sldChg>
      <pc:sldChg chg="modSp">
        <pc:chgData name="Elin Hoffman" userId="a2599513-e340-4996-a3a8-180e7af7950c" providerId="ADAL" clId="{2C255B75-C64B-5F50-B0ED-AD003553D8A7}" dt="2025-11-11T15:23:18.059" v="7"/>
        <pc:sldMkLst>
          <pc:docMk/>
          <pc:sldMk cId="3075606418" sldId="292"/>
        </pc:sldMkLst>
        <pc:spChg chg="mod">
          <ac:chgData name="Elin Hoffman" userId="a2599513-e340-4996-a3a8-180e7af7950c" providerId="ADAL" clId="{2C255B75-C64B-5F50-B0ED-AD003553D8A7}" dt="2025-11-11T15:23:10.803" v="6"/>
          <ac:spMkLst>
            <pc:docMk/>
            <pc:sldMk cId="3075606418" sldId="292"/>
            <ac:spMk id="3" creationId="{AFA55ACC-A68C-F744-AEF7-6E2DD5D75B68}"/>
          </ac:spMkLst>
        </pc:spChg>
        <pc:spChg chg="mod">
          <ac:chgData name="Elin Hoffman" userId="a2599513-e340-4996-a3a8-180e7af7950c" providerId="ADAL" clId="{2C255B75-C64B-5F50-B0ED-AD003553D8A7}" dt="2025-11-11T15:23:10.803" v="6"/>
          <ac:spMkLst>
            <pc:docMk/>
            <pc:sldMk cId="3075606418" sldId="292"/>
            <ac:spMk id="4" creationId="{5FF5F028-778A-374A-8A18-3A1AEF946B4D}"/>
          </ac:spMkLst>
        </pc:spChg>
        <pc:spChg chg="mod">
          <ac:chgData name="Elin Hoffman" userId="a2599513-e340-4996-a3a8-180e7af7950c" providerId="ADAL" clId="{2C255B75-C64B-5F50-B0ED-AD003553D8A7}" dt="2025-11-11T15:23:18.059" v="7"/>
          <ac:spMkLst>
            <pc:docMk/>
            <pc:sldMk cId="3075606418" sldId="292"/>
            <ac:spMk id="8" creationId="{2A50931F-8FCD-D30D-351D-6E5FF61172A4}"/>
          </ac:spMkLst>
        </pc:spChg>
        <pc:spChg chg="mod">
          <ac:chgData name="Elin Hoffman" userId="a2599513-e340-4996-a3a8-180e7af7950c" providerId="ADAL" clId="{2C255B75-C64B-5F50-B0ED-AD003553D8A7}" dt="2025-11-11T15:23:18.059" v="7"/>
          <ac:spMkLst>
            <pc:docMk/>
            <pc:sldMk cId="3075606418" sldId="292"/>
            <ac:spMk id="13" creationId="{51A4F9A6-C51C-4787-FE59-7F1F60F612A0}"/>
          </ac:spMkLst>
        </pc:spChg>
      </pc:sldChg>
      <pc:sldMasterChg chg="delSp mod modSldLayout">
        <pc:chgData name="Elin Hoffman" userId="a2599513-e340-4996-a3a8-180e7af7950c" providerId="ADAL" clId="{2C255B75-C64B-5F50-B0ED-AD003553D8A7}" dt="2025-11-11T15:22:29.660" v="5" actId="478"/>
        <pc:sldMasterMkLst>
          <pc:docMk/>
          <pc:sldMasterMk cId="3595170883" sldId="2147483648"/>
        </pc:sldMasterMkLst>
        <pc:sldLayoutChg chg="delSp mod">
          <pc:chgData name="Elin Hoffman" userId="a2599513-e340-4996-a3a8-180e7af7950c" providerId="ADAL" clId="{2C255B75-C64B-5F50-B0ED-AD003553D8A7}" dt="2025-11-11T15:22:25.918" v="4"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5-11-11T15:22:23.265" v="3"/>
          <pc:sldLayoutMkLst>
            <pc:docMk/>
            <pc:sldMasterMk cId="3595170883" sldId="2147483648"/>
            <pc:sldLayoutMk cId="95236227" sldId="2147483695"/>
          </pc:sldLayoutMkLst>
          <pc:picChg chg="add mod">
            <ac:chgData name="Elin Hoffman" userId="a2599513-e340-4996-a3a8-180e7af7950c" providerId="ADAL" clId="{2C255B75-C64B-5F50-B0ED-AD003553D8A7}" dt="2025-11-11T15:22:23.265" v="3"/>
            <ac:picMkLst>
              <pc:docMk/>
              <pc:sldMasterMk cId="3595170883" sldId="2147483648"/>
              <pc:sldLayoutMk cId="95236227" sldId="2147483695"/>
              <ac:picMk id="3" creationId="{5D9865D9-F244-0E71-C8A1-D7B59E49E615}"/>
            </ac:picMkLst>
          </pc:picChg>
        </pc:sldLayoutChg>
        <pc:sldLayoutChg chg="addSp delSp modSp mod">
          <pc:chgData name="Elin Hoffman" userId="a2599513-e340-4996-a3a8-180e7af7950c" providerId="ADAL" clId="{2C255B75-C64B-5F50-B0ED-AD003553D8A7}" dt="2025-11-11T15:22:19.308" v="1"/>
          <pc:sldLayoutMkLst>
            <pc:docMk/>
            <pc:sldMasterMk cId="3595170883" sldId="2147483648"/>
            <pc:sldLayoutMk cId="1328488519" sldId="2147483696"/>
          </pc:sldLayoutMkLst>
          <pc:picChg chg="add mod">
            <ac:chgData name="Elin Hoffman" userId="a2599513-e340-4996-a3a8-180e7af7950c" providerId="ADAL" clId="{2C255B75-C64B-5F50-B0ED-AD003553D8A7}" dt="2025-11-11T15:22:19.308" v="1"/>
            <ac:picMkLst>
              <pc:docMk/>
              <pc:sldMasterMk cId="3595170883" sldId="2147483648"/>
              <pc:sldLayoutMk cId="1328488519" sldId="2147483696"/>
              <ac:picMk id="5" creationId="{94F40FB3-FCD6-2353-4396-CDA4F2A45C6E}"/>
            </ac:picMkLst>
          </pc:picChg>
        </pc:sldLayoutChg>
      </pc:sldMasterChg>
    </pc:docChg>
  </pc:docChgLst>
  <pc:docChgLst>
    <pc:chgData name="Simon Tufvesson" userId="ed827d87-0650-4094-9c03-097576f8d7b0" providerId="ADAL" clId="{FB74EB00-42C2-474E-A0A1-B7694553D89D}"/>
    <pc:docChg chg="custSel modSld">
      <pc:chgData name="Simon Tufvesson" userId="ed827d87-0650-4094-9c03-097576f8d7b0" providerId="ADAL" clId="{FB74EB00-42C2-474E-A0A1-B7694553D89D}" dt="2025-12-09T08:35:46.262" v="38" actId="27918"/>
      <pc:docMkLst>
        <pc:docMk/>
      </pc:docMkLst>
      <pc:sldChg chg="addSp delSp modSp mod">
        <pc:chgData name="Simon Tufvesson" userId="ed827d87-0650-4094-9c03-097576f8d7b0" providerId="ADAL" clId="{FB74EB00-42C2-474E-A0A1-B7694553D89D}" dt="2025-12-09T08:35:46.262" v="38" actId="27918"/>
        <pc:sldMkLst>
          <pc:docMk/>
          <pc:sldMk cId="3067942254" sldId="291"/>
        </pc:sldMkLst>
        <pc:graphicFrameChg chg="add mod">
          <ac:chgData name="Simon Tufvesson" userId="ed827d87-0650-4094-9c03-097576f8d7b0" providerId="ADAL" clId="{FB74EB00-42C2-474E-A0A1-B7694553D89D}" dt="2025-12-09T08:25:56.203" v="34"/>
          <ac:graphicFrameMkLst>
            <pc:docMk/>
            <pc:sldMk cId="3067942254" sldId="291"/>
            <ac:graphicFrameMk id="8" creationId="{4F4C0ED9-64B2-C62D-D193-D7D5F9DA0031}"/>
          </ac:graphicFrameMkLst>
        </pc:graphicFrame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kalkylblad.xlsx"/></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kalkylblad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Jag arbetar på:</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826-DB48-952C-6D1BC8137406}"/>
              </c:ext>
            </c:extLst>
          </c:dPt>
          <c:dPt>
            <c:idx val="1"/>
            <c:invertIfNegative val="0"/>
            <c:bubble3D val="0"/>
            <c:spPr>
              <a:solidFill>
                <a:srgbClr val="9DCC8F"/>
              </a:solidFill>
              <a:ln>
                <a:noFill/>
              </a:ln>
              <a:effectLst/>
            </c:spPr>
            <c:extLst>
              <c:ext xmlns:c16="http://schemas.microsoft.com/office/drawing/2014/chart" uri="{C3380CC4-5D6E-409C-BE32-E72D297353CC}">
                <c16:uniqueId val="{00000003-C826-DB48-952C-6D1BC813740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BMM</c:v>
                </c:pt>
                <c:pt idx="1">
                  <c:v>BVC</c:v>
                </c:pt>
                <c:pt idx="2">
                  <c:v>Öppen förskola</c:v>
                </c:pt>
                <c:pt idx="3">
                  <c:v>Förebyggande socialtjänst</c:v>
                </c:pt>
                <c:pt idx="4">
                  <c:v>Annan</c:v>
                </c:pt>
              </c:strCache>
            </c:strRef>
          </c:cat>
          <c:val>
            <c:numRef>
              <c:f>Sheet1!$B$2:$B$6</c:f>
              <c:numCache>
                <c:formatCode>General</c:formatCode>
                <c:ptCount val="5"/>
                <c:pt idx="0">
                  <c:v>0.1304347826086956</c:v>
                </c:pt>
                <c:pt idx="1">
                  <c:v>0.391304347826087</c:v>
                </c:pt>
                <c:pt idx="2">
                  <c:v>0.2608695652173913</c:v>
                </c:pt>
                <c:pt idx="3">
                  <c:v>0.217391304347826</c:v>
                </c:pt>
                <c:pt idx="4">
                  <c:v>0.0</c:v>
                </c:pt>
              </c:numCache>
            </c:numRef>
          </c:val>
          <c:extLst>
            <c:ext xmlns:c16="http://schemas.microsoft.com/office/drawing/2014/chart" uri="{C3380CC4-5D6E-409C-BE32-E72D297353CC}">
              <c16:uniqueId val="{00000004-C826-DB48-952C-6D1BC8137406}"/>
            </c:ext>
          </c:extLst>
        </c:ser>
        <c:dLbls>
          <c:showLegendKey val="0"/>
          <c:showVal val="0"/>
          <c:showCatName val="0"/>
          <c:showSerName val="0"/>
          <c:showPercent val="0"/>
          <c:showBubbleSize val="0"/>
        </c:dLbls>
        <c:gapWidth val="15"/>
        <c:axId val="107384447"/>
        <c:axId val="107285695"/>
      </c:barChart>
      <c:catAx>
        <c:axId val="107384447"/>
        <c:scaling>
          <c:orientation val="maxMin"/>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scaling>
        <c:delete val="1"/>
        <c:axPos val="t"/>
        <c:majorGridlines>
          <c:spPr>
            <a:ln w="0" cap="flat" cmpd="sng" algn="ctr">
              <a:noFill/>
              <a:round/>
            </a:ln>
            <a:effectLst/>
          </c:spPr>
        </c:majorGridlines>
        <c:numFmt formatCode="General" sourceLinked="1"/>
        <c:majorTickMark val="none"/>
        <c:minorTickMark val="none"/>
        <c:tickLblPos val="nextTo"/>
        <c:crossAx val="10738444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57470951582557"/>
          <c:y val="0.10360002235708733"/>
          <c:w val="0.41891086356680324"/>
          <c:h val="0.81162134558222598"/>
        </c:manualLayout>
      </c:layout>
      <c:radarChart>
        <c:radarStyle val="marker"/>
        <c:varyColors val="0"/>
        <c:ser>
          <c:idx val="0"/>
          <c:order val="0"/>
          <c:tx>
            <c:strRef>
              <c:f>Sheet1!$B$1</c:f>
              <c:strCache>
                <c:ptCount val="1"/>
                <c:pt idx="0">
                  <c:v>Region Örebro län</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Sheet1!$B$2:$B$10</c:f>
              <c:numCache>
                <c:formatCode>General</c:formatCode>
                <c:ptCount val="9"/>
                <c:pt idx="0">
                  <c:v>3.65</c:v>
                </c:pt>
                <c:pt idx="1">
                  <c:v>4.0</c:v>
                </c:pt>
                <c:pt idx="2">
                  <c:v>3.4</c:v>
                </c:pt>
                <c:pt idx="3">
                  <c:v>4.183333333333334</c:v>
                </c:pt>
                <c:pt idx="4">
                  <c:v>4.05</c:v>
                </c:pt>
                <c:pt idx="5">
                  <c:v>4.166666666666667</c:v>
                </c:pt>
                <c:pt idx="6">
                  <c:v>3.716666666666667</c:v>
                </c:pt>
                <c:pt idx="7">
                  <c:v>3.05</c:v>
                </c:pt>
                <c:pt idx="8">
                  <c:v>3.966666666666667</c:v>
                </c:pt>
              </c:numCache>
            </c:numRef>
          </c:val>
          <c:extLst>
            <c:ext xmlns:c16="http://schemas.microsoft.com/office/drawing/2014/chart" uri="{C3380CC4-5D6E-409C-BE32-E72D297353CC}">
              <c16:uniqueId val="{00000004-AC5D-0F4A-AF2B-46ABC5C867D8}"/>
            </c:ext>
          </c:extLst>
        </c:ser>
        <c:ser>
          <c:idx val="1"/>
          <c:order val="1"/>
          <c:tx>
            <c:strRef>
              <c:f>Sheet1!$C$1</c:f>
              <c:strCache>
                <c:ptCount val="1"/>
                <c:pt idx="0">
                  <c:v>Örebro 2024</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Sheet1!$C$2:$C$10</c:f>
              <c:numCache>
                <c:formatCode>General</c:formatCode>
                <c:ptCount val="9"/>
                <c:pt idx="0">
                  <c:v>3.611111111111111</c:v>
                </c:pt>
                <c:pt idx="1">
                  <c:v>4.277777777777778</c:v>
                </c:pt>
                <c:pt idx="2">
                  <c:v>4.166666666666667</c:v>
                </c:pt>
                <c:pt idx="3">
                  <c:v>4.666666666666667</c:v>
                </c:pt>
                <c:pt idx="4">
                  <c:v>4.444444444444445</c:v>
                </c:pt>
                <c:pt idx="5">
                  <c:v>4.611111111111111</c:v>
                </c:pt>
                <c:pt idx="6">
                  <c:v>4.111111111111111</c:v>
                </c:pt>
                <c:pt idx="7">
                  <c:v>2.2777777777777777</c:v>
                </c:pt>
                <c:pt idx="8">
                  <c:v>4.388888888888889</c:v>
                </c:pt>
              </c:numCache>
            </c:numRef>
          </c:val>
          <c:extLst>
            <c:ext xmlns:c16="http://schemas.microsoft.com/office/drawing/2014/chart" uri="{C3380CC4-5D6E-409C-BE32-E72D297353CC}">
              <c16:uniqueId val="{00000005-AC5D-0F4A-AF2B-46ABC5C867D8}"/>
            </c:ext>
          </c:extLst>
        </c:ser>
        <c:ser>
          <c:idx val="2"/>
          <c:order val="2"/>
          <c:tx>
            <c:strRef>
              <c:f>Sheet1!$D$1</c:f>
              <c:strCache>
                <c:ptCount val="1"/>
                <c:pt idx="0">
                  <c:v>Örebro 2025</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Sheet1!$D$2:$D$10</c:f>
              <c:numCache>
                <c:formatCode>General</c:formatCode>
                <c:ptCount val="9"/>
                <c:pt idx="0">
                  <c:v>3.8260869565217392</c:v>
                </c:pt>
                <c:pt idx="1">
                  <c:v>4.434782608695652</c:v>
                </c:pt>
                <c:pt idx="2">
                  <c:v>3.5652173913043477</c:v>
                </c:pt>
                <c:pt idx="3">
                  <c:v>4.739130434782608</c:v>
                </c:pt>
                <c:pt idx="4">
                  <c:v>4.521739130434782</c:v>
                </c:pt>
                <c:pt idx="5">
                  <c:v>4.565217391304348</c:v>
                </c:pt>
                <c:pt idx="6">
                  <c:v>4.260869565217392</c:v>
                </c:pt>
                <c:pt idx="7">
                  <c:v>2.9565217391304346</c:v>
                </c:pt>
                <c:pt idx="8">
                  <c:v>4.521739130434782</c:v>
                </c:pt>
              </c:numCache>
            </c:numRef>
          </c:val>
          <c:extLst>
            <c:ext xmlns:c16="http://schemas.microsoft.com/office/drawing/2014/chart" uri="{C3380CC4-5D6E-409C-BE32-E72D297353CC}">
              <c16:uniqueId val="{00000006-AC5D-0F4A-AF2B-46ABC5C867D8}"/>
            </c:ext>
          </c:extLst>
        </c:ser>
        <c:dLbls>
          <c:showLegendKey val="0"/>
          <c:showVal val="0"/>
          <c:showCatName val="0"/>
          <c:showSerName val="0"/>
          <c:showPercent val="0"/>
          <c:showBubbleSize val="0"/>
        </c:dLbls>
        <c:axId val="107384447"/>
        <c:axId val="107285695"/>
      </c:radarChart>
      <c:catAx>
        <c:axId val="107384447"/>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max val="5.9"/>
          <c:min val="1"/>
        </c:scaling>
        <c:delete val="1"/>
        <c:axPos val="l"/>
        <c:majorGridlines>
          <c:spPr>
            <a:ln w="0" cap="flat" cmpd="sng" algn="ctr">
              <a:solidFill>
                <a:schemeClr val="bg1">
                  <a:lumMod val="75000"/>
                </a:schemeClr>
              </a:solidFill>
              <a:round/>
            </a:ln>
            <a:effectLst/>
          </c:spPr>
        </c:majorGridlines>
        <c:numFmt formatCode="#,##0" sourceLinked="0"/>
        <c:majorTickMark val="out"/>
        <c:minorTickMark val="none"/>
        <c:tickLblPos val="nextTo"/>
        <c:crossAx val="107384447"/>
        <c:crosses val="autoZero"/>
        <c:crossBetween val="between"/>
        <c:majorUnit val="1"/>
      </c:valAx>
      <c:spPr>
        <a:noFill/>
        <a:ln>
          <a:noFill/>
        </a:ln>
        <a:effectLst/>
      </c:spPr>
    </c:plotArea>
    <c:legend>
      <c:legendPos val="b"/>
      <c:layout>
        <c:manualLayout>
          <c:xMode val="edge"/>
          <c:yMode val="edge"/>
          <c:x val="0"/>
          <c:y val="0.95887698565257296"/>
          <c:w val="1"/>
          <c:h val="4.11230143474270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2025-12-09</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412613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433571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2025-12-09</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94F40FB3-FCD6-2353-4396-CDA4F2A45C6E}"/>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5D9865D9-F244-0E71-C8A1-D7B59E49E615}"/>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a:t>Örebro</a:t>
            </a:r>
            <a:endParaRPr lang="sv-SE" dirty="0"/>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dirty="0"/>
              <a:t>Samverkansenkät - medarbetare</a:t>
            </a:r>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medarbetare på familjecentraler/familjecentralsliknande verksamheter. </a:t>
            </a:r>
          </a:p>
          <a:p>
            <a:pPr marL="0" indent="0">
              <a:lnSpc>
                <a:spcPct val="120000"/>
              </a:lnSpc>
              <a:buNone/>
            </a:pPr>
            <a:r>
              <a:rPr lang="sv-SE" sz="1400" dirty="0"/>
              <a:t>I resultatet kan det ingå familjecentraler/ familjecentralsliknande verksamheter enligt en regional definition som inte stämmer överens med den nationella definitionen som Socialstyrelsen och FFFF har av vad en familjecentral och familjecentralsliknande verksamheter är kring </a:t>
            </a:r>
            <a:r>
              <a:rPr lang="sv-SE" sz="1400" dirty="0" err="1"/>
              <a:t>bl.a</a:t>
            </a:r>
            <a:r>
              <a:rPr lang="sv-SE" sz="1400" dirty="0"/>
              <a:t> samlokalisering. Detta innebär att samtliga deltagande enheter i regionen ingår i resultatet, även i de fall dessa inte klassificeras som en familjecentral/familjecentralsliknande verksamhet enligt den nationella definitionen. </a:t>
            </a:r>
          </a:p>
          <a:p>
            <a:pPr marL="0" indent="0">
              <a:lnSpc>
                <a:spcPct val="120000"/>
              </a:lnSpc>
              <a:buNone/>
            </a:pP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437718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per deltagande familjecentral. Inbjudan till enkäten skickades ut av </a:t>
            </a:r>
            <a:r>
              <a:rPr lang="sv-SE" sz="1400" dirty="0" err="1"/>
              <a:t>Lysio</a:t>
            </a:r>
            <a:r>
              <a:rPr lang="sv-SE" sz="1400" dirty="0"/>
              <a:t> Research via e-post till samordnare på respektive familjecentral. Samordnarna skickade sedan inbjudan vidare till medarbetarna på den aktuella familjecentralen. Den 13e november skickade </a:t>
            </a:r>
            <a:r>
              <a:rPr lang="sv-SE" sz="1400" dirty="0" err="1"/>
              <a:t>Lysio</a:t>
            </a:r>
            <a:r>
              <a:rPr lang="sv-SE" sz="1400" dirty="0"/>
              <a:t> Research även ut en mejlpåminnelse till de familjecentraler där inga medarbetare vid tillfället för påminnelsen hade svarat på enkäten. </a:t>
            </a:r>
          </a:p>
          <a:p>
            <a:endParaRPr lang="sv-SE" sz="1400" dirty="0"/>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1583948572"/>
              </p:ext>
            </p:extLst>
          </p:nvPr>
        </p:nvGraphicFramePr>
        <p:xfrm>
          <a:off x="489274" y="4169229"/>
          <a:ext cx="873600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gridCol w="3434080">
                  <a:extLst>
                    <a:ext uri="{9D8B030D-6E8A-4147-A177-3AD203B41FA5}">
                      <a16:colId xmlns:a16="http://schemas.microsoft.com/office/drawing/2014/main" val="2237399408"/>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 i kommunen</a:t>
                      </a:r>
                    </a:p>
                  </a:txBody>
                  <a:tcPr anchor="ctr"/>
                </a:tc>
                <a:tc>
                  <a:txBody>
                    <a:bodyPr/>
                    <a:lstStyle/>
                    <a:p>
                      <a:r>
                        <a:rPr lang="sv-SE" sz="1100"/>
                        <a:t>Antal deltagande</a:t>
                      </a:r>
                    </a:p>
                    <a:p>
                      <a:r>
                        <a:rPr lang="sv-SE" sz="1100"/>
                        <a:t>familjecentraler i kommunen</a:t>
                      </a:r>
                      <a:endParaRPr lang="sv-SE" sz="1100" dirty="0"/>
                    </a:p>
                  </a:txBody>
                  <a:tcPr anchor="ctr"/>
                </a:tc>
                <a:extLst>
                  <a:ext uri="{0D108BD9-81ED-4DB2-BD59-A6C34878D82A}">
                    <a16:rowId xmlns:a16="http://schemas.microsoft.com/office/drawing/2014/main" val="2820031394"/>
                  </a:ext>
                </a:extLst>
              </a:tr>
              <a:tr h="475379">
                <a:tc>
                  <a:txBody>
                    <a:bodyPr/>
                    <a:lstStyle/>
                    <a:p>
                      <a:r>
                        <a:rPr lang="sv-SE" sz="1200" dirty="0"/>
                        <a:t>Samverkansenkät - medarbetare</a:t>
                      </a:r>
                    </a:p>
                  </a:txBody>
                  <a:tcPr anchor="ctr"/>
                </a:tc>
                <a:tc>
                  <a:txBody>
                    <a:bodyPr/>
                    <a:lstStyle/>
                    <a:p>
                      <a:r>
                        <a:rPr lang="sv-SE" sz="1200" dirty="0"/>
                        <a:t>2025-11-03</a:t>
                      </a:r>
                    </a:p>
                  </a:txBody>
                  <a:tcPr anchor="ctr"/>
                </a:tc>
                <a:tc>
                  <a:txBody>
                    <a:bodyPr/>
                    <a:lstStyle/>
                    <a:p>
                      <a:r>
                        <a:rPr lang="sv-SE" sz="1200" dirty="0"/>
                        <a:t>2025-11-23</a:t>
                      </a:r>
                    </a:p>
                  </a:txBody>
                  <a:tcPr anchor="ctr"/>
                </a:tc>
                <a:tc>
                  <a:txBody>
                    <a:bodyPr/>
                    <a:lstStyle/>
                    <a:p>
                      <a:r>
                        <a:rPr lang="sv-SE" sz="1200" dirty="0"/>
                        <a:t>23</a:t>
                      </a:r>
                    </a:p>
                  </a:txBody>
                  <a:tcPr anchor="ctr"/>
                </a:tc>
                <a:tc>
                  <a:txBody>
                    <a:bodyPr/>
                    <a:lstStyle/>
                    <a:p>
                      <a:r>
                        <a:rPr lang="sv-SE" sz="1200" dirty="0"/>
                        <a:t>4</a:t>
                      </a:r>
                    </a:p>
                  </a:txBody>
                  <a:tcPr anchor="ctr"/>
                </a:tc>
                <a:extLst>
                  <a:ext uri="{0D108BD9-81ED-4DB2-BD59-A6C34878D82A}">
                    <a16:rowId xmlns:a16="http://schemas.microsoft.com/office/drawing/2014/main" val="2419974229"/>
                  </a:ext>
                </a:extLst>
              </a:tr>
            </a:tbl>
          </a:graphicData>
        </a:graphic>
      </p:graphicFrame>
    </p:spTree>
    <p:extLst>
      <p:ext uri="{BB962C8B-B14F-4D97-AF65-F5344CB8AC3E}">
        <p14:creationId xmlns:p14="http://schemas.microsoft.com/office/powerpoint/2010/main" val="22327143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fontScale="90000"/>
          </a:bodyPr>
          <a:lstStyle/>
          <a:p>
            <a:r>
              <a:rPr lang="sv-SE" dirty="0"/>
              <a:t>Resultat samverkansenkät - medarbetare</a:t>
            </a:r>
          </a:p>
        </p:txBody>
      </p:sp>
    </p:spTree>
    <p:extLst>
      <p:ext uri="{BB962C8B-B14F-4D97-AF65-F5344CB8AC3E}">
        <p14:creationId xmlns:p14="http://schemas.microsoft.com/office/powerpoint/2010/main" val="3335315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text 4">
            <a:extLst>
              <a:ext uri="{FF2B5EF4-FFF2-40B4-BE49-F238E27FC236}">
                <a16:creationId xmlns:a16="http://schemas.microsoft.com/office/drawing/2014/main" id="{FE29FC04-8D81-5D4F-9525-B46E9363B589}"/>
              </a:ext>
            </a:extLst>
          </p:cNvPr>
          <p:cNvSpPr>
            <a:spLocks noGrp="1"/>
          </p:cNvSpPr>
          <p:nvPr>
            <p:ph type="body" sz="quarter" idx="3"/>
          </p:nvPr>
        </p:nvSpPr>
        <p:spPr>
          <a:xfrm>
            <a:off x="476574" y="1640807"/>
            <a:ext cx="5509447" cy="681037"/>
          </a:xfrm>
        </p:spPr>
        <p:txBody>
          <a:bodyPr/>
          <a:lstStyle/>
          <a:p>
            <a:r>
              <a:rPr lang="sv-SE" sz="2000" b="0" dirty="0"/>
              <a:t>Jag arbetar på:</a:t>
            </a:r>
          </a:p>
        </p:txBody>
      </p:sp>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Bakgrundsfrågor </a:t>
            </a:r>
          </a:p>
        </p:txBody>
      </p:sp>
      <p:graphicFrame>
        <p:nvGraphicFramePr>
          <p:cNvPr id="16" name="Platshållare för innehåll 16">
            <a:extLst>
              <a:ext uri="{FF2B5EF4-FFF2-40B4-BE49-F238E27FC236}">
                <a16:creationId xmlns:a16="http://schemas.microsoft.com/office/drawing/2014/main" id="{C8857B6B-DF74-58A8-2D0D-6285856B7886}"/>
              </a:ext>
            </a:extLst>
          </p:cNvPr>
          <p:cNvGraphicFramePr>
            <a:graphicFrameLocks noGrp="1"/>
          </p:cNvGraphicFramePr>
          <p:nvPr>
            <p:ph sz="quarter" idx="4"/>
            <p:extLst>
              <p:ext uri="{D42A27DB-BD31-4B8C-83A1-F6EECF244321}">
                <p14:modId xmlns:p14="http://schemas.microsoft.com/office/powerpoint/2010/main" val="3726651389"/>
              </p:ext>
            </p:extLst>
          </p:nvPr>
        </p:nvGraphicFramePr>
        <p:xfrm>
          <a:off x="477242" y="2530475"/>
          <a:ext cx="7197554" cy="3684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05489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4"/>
            <a:ext cx="8543925" cy="990851"/>
          </a:xfrm>
        </p:spPr>
        <p:txBody>
          <a:bodyPr/>
          <a:lstStyle/>
          <a:p>
            <a:r>
              <a:rPr lang="en-GB" sz="2000" b="1" dirty="0" err="1"/>
              <a:t>Skatta</a:t>
            </a:r>
            <a:r>
              <a:rPr lang="en-GB" sz="2000" b="1" dirty="0"/>
              <a:t> </a:t>
            </a:r>
            <a:r>
              <a:rPr lang="en-GB" sz="2000" b="1" dirty="0" err="1"/>
              <a:t>ditt</a:t>
            </a:r>
            <a:r>
              <a:rPr lang="en-GB" sz="2000" b="1" dirty="0"/>
              <a:t> </a:t>
            </a:r>
            <a:r>
              <a:rPr lang="en-GB" sz="2000" b="1" dirty="0" err="1"/>
              <a:t>svar</a:t>
            </a:r>
            <a:r>
              <a:rPr lang="en-GB" sz="2000" b="1" dirty="0"/>
              <a:t> </a:t>
            </a:r>
            <a:r>
              <a:rPr lang="en-GB" sz="2000" b="1" dirty="0" err="1"/>
              <a:t>från</a:t>
            </a:r>
            <a:r>
              <a:rPr lang="en-GB" sz="2000" b="1" dirty="0"/>
              <a:t> 1–5 </a:t>
            </a:r>
            <a:r>
              <a:rPr lang="en-GB" sz="2000" b="1" dirty="0" err="1"/>
              <a:t>där</a:t>
            </a:r>
            <a:r>
              <a:rPr lang="en-GB" sz="2000" b="1" dirty="0"/>
              <a:t> 1 stammer </a:t>
            </a:r>
            <a:r>
              <a:rPr lang="en-GB" sz="2000" b="1" dirty="0" err="1"/>
              <a:t>mycket</a:t>
            </a:r>
            <a:r>
              <a:rPr lang="en-GB" sz="2000" b="1" dirty="0"/>
              <a:t> </a:t>
            </a:r>
            <a:r>
              <a:rPr lang="en-GB" sz="2000" b="1" dirty="0" err="1"/>
              <a:t>dåligt</a:t>
            </a:r>
            <a:r>
              <a:rPr lang="en-GB" sz="2000" b="1" dirty="0"/>
              <a:t> och 5 </a:t>
            </a:r>
            <a:r>
              <a:rPr lang="en-GB" sz="2000" b="1" dirty="0" err="1"/>
              <a:t>mycket</a:t>
            </a:r>
            <a:r>
              <a:rPr lang="en-GB" sz="2000" b="1" dirty="0"/>
              <a:t> bra</a:t>
            </a:r>
            <a:br>
              <a:rPr lang="en-GB" dirty="0"/>
            </a:br>
            <a:r>
              <a:rPr lang="en-GB" sz="1400" b="0" i="1" dirty="0" err="1"/>
              <a:t>Besvara</a:t>
            </a:r>
            <a:r>
              <a:rPr lang="en-GB" sz="1400" b="0" i="1" dirty="0"/>
              <a:t> med </a:t>
            </a:r>
            <a:r>
              <a:rPr lang="en-GB" sz="1400" b="0" i="1" dirty="0" err="1"/>
              <a:t>utgångspunkt</a:t>
            </a:r>
            <a:r>
              <a:rPr lang="en-GB" sz="1400" b="0" i="1" dirty="0"/>
              <a:t> </a:t>
            </a:r>
            <a:r>
              <a:rPr lang="en-GB" sz="1400" b="0" i="1" dirty="0" err="1"/>
              <a:t>från</a:t>
            </a:r>
            <a:r>
              <a:rPr lang="en-GB" sz="1400" b="0" i="1" dirty="0"/>
              <a:t> </a:t>
            </a:r>
            <a:r>
              <a:rPr lang="en-GB" sz="1400" b="0" i="1" dirty="0" err="1"/>
              <a:t>blivande</a:t>
            </a:r>
            <a:r>
              <a:rPr lang="en-GB" sz="1400" b="0" i="1" dirty="0"/>
              <a:t> </a:t>
            </a:r>
            <a:r>
              <a:rPr lang="en-GB" sz="1400" b="0" i="1" dirty="0" err="1"/>
              <a:t>föräldrar</a:t>
            </a:r>
            <a:r>
              <a:rPr lang="en-GB" sz="1400" b="0" i="1" dirty="0"/>
              <a:t> barn, </a:t>
            </a:r>
            <a:r>
              <a:rPr lang="en-GB" sz="1400" b="0" i="1" dirty="0" err="1"/>
              <a:t>föräldrar</a:t>
            </a:r>
            <a:r>
              <a:rPr lang="en-GB" sz="1400" b="0" i="1" dirty="0"/>
              <a:t> och </a:t>
            </a:r>
            <a:r>
              <a:rPr lang="en-GB" sz="1400" b="0" i="1" dirty="0" err="1"/>
              <a:t>andra</a:t>
            </a:r>
            <a:r>
              <a:rPr lang="en-GB" sz="1400" b="0" i="1" dirty="0"/>
              <a:t> </a:t>
            </a:r>
            <a:r>
              <a:rPr lang="en-GB" sz="1400" b="0" i="1" dirty="0" err="1"/>
              <a:t>viktiga</a:t>
            </a:r>
            <a:r>
              <a:rPr lang="en-GB" sz="1400" b="0" i="1" dirty="0"/>
              <a:t> </a:t>
            </a:r>
            <a:r>
              <a:rPr lang="en-GB" sz="1400" b="0" i="1" dirty="0" err="1"/>
              <a:t>vuxnas</a:t>
            </a:r>
            <a:r>
              <a:rPr lang="en-GB" sz="1400" b="0" i="1" dirty="0"/>
              <a:t> </a:t>
            </a:r>
            <a:r>
              <a:rPr lang="en-GB" sz="1400" b="0" i="1" dirty="0" err="1"/>
              <a:t>bästa</a:t>
            </a:r>
            <a:r>
              <a:rPr lang="en-GB" sz="1400" b="0" i="1" dirty="0"/>
              <a:t>.</a:t>
            </a:r>
            <a:r>
              <a:rPr lang="en-GB" sz="1400" b="0" dirty="0"/>
              <a:t> </a:t>
            </a:r>
            <a:br>
              <a:rPr lang="en-GB" sz="1400" b="0" dirty="0"/>
            </a:br>
            <a:br>
              <a:rPr lang="en-GB" sz="1400" b="0" dirty="0"/>
            </a:br>
            <a:r>
              <a:rPr lang="en-GB" sz="1400" b="0" dirty="0"/>
              <a:t>(</a:t>
            </a:r>
            <a:r>
              <a:rPr lang="en-GB" sz="1400" b="0" dirty="0" err="1"/>
              <a:t>Medelvärde</a:t>
            </a:r>
            <a:r>
              <a:rPr lang="en-GB" sz="1400" b="0" dirty="0"/>
              <a:t>)</a:t>
            </a:r>
            <a:endParaRPr lang="en-GB" b="0" dirty="0"/>
          </a:p>
        </p:txBody>
      </p:sp>
      <p:graphicFrame>
        <p:nvGraphicFramePr>
          <p:cNvPr id="8" name="Platshållare för innehåll 16">
            <a:extLst>
              <a:ext uri="{FF2B5EF4-FFF2-40B4-BE49-F238E27FC236}">
                <a16:creationId xmlns:a16="http://schemas.microsoft.com/office/drawing/2014/main" id="{4F4C0ED9-64B2-C62D-D193-D7D5F9DA0031}"/>
              </a:ext>
            </a:extLst>
          </p:cNvPr>
          <p:cNvGraphicFramePr>
            <a:graphicFrameLocks noGrp="1"/>
          </p:cNvGraphicFramePr>
          <p:nvPr>
            <p:ph sz="quarter" idx="4"/>
            <p:extLst>
              <p:ext uri="{D42A27DB-BD31-4B8C-83A1-F6EECF244321}">
                <p14:modId xmlns:p14="http://schemas.microsoft.com/office/powerpoint/2010/main" val="3012935725"/>
              </p:ext>
            </p:extLst>
          </p:nvPr>
        </p:nvGraphicFramePr>
        <p:xfrm>
          <a:off x="796834" y="1711232"/>
          <a:ext cx="8543925" cy="47054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7942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075606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en-US" sz="2800" dirty="0" err="1">
                <a:solidFill>
                  <a:schemeClr val="bg1"/>
                </a:solidFill>
              </a:rPr>
              <a:t>Undersökning</a:t>
            </a:r>
            <a:r>
              <a:rPr lang="en-US" sz="2800" dirty="0">
                <a:solidFill>
                  <a:schemeClr val="bg1"/>
                </a:solidFill>
              </a:rPr>
              <a:t> och </a:t>
            </a:r>
            <a:r>
              <a:rPr lang="en-US" sz="2800" dirty="0" err="1">
                <a:solidFill>
                  <a:schemeClr val="bg1"/>
                </a:solidFill>
              </a:rPr>
              <a:t>analys</a:t>
            </a:r>
            <a:r>
              <a:rPr lang="en-US" sz="2800" dirty="0">
                <a:solidFill>
                  <a:schemeClr val="bg1"/>
                </a:solidFill>
              </a:rPr>
              <a:t> av Lysio Research</a:t>
            </a:r>
            <a:endParaRPr lang="sv-SE"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2225841" y="2845593"/>
            <a:ext cx="5994400" cy="1166813"/>
          </a:xfrm>
        </p:spPr>
        <p:txBody>
          <a:bodyPr anchor="t">
            <a:normAutofit/>
          </a:bodyPr>
          <a:lstStyle/>
          <a:p>
            <a:pPr marL="0" indent="0" algn="ctr">
              <a:buNone/>
            </a:pPr>
            <a:r>
              <a:rPr lang="en-US" dirty="0">
                <a:hlinkClick r:id="rId2"/>
              </a:rPr>
              <a:t>www.lysio.se</a:t>
            </a:r>
            <a:endParaRPr lang="en-US" dirty="0"/>
          </a:p>
          <a:p>
            <a:pPr algn="ctr"/>
            <a:endParaRPr lang="en-US"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69179970A534428738365F70FB50E8" ma:contentTypeVersion="15" ma:contentTypeDescription="Create a new document." ma:contentTypeScope="" ma:versionID="7ced52ff8844546ea82ad3113f100b2d">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8f533be7cecc4661c7f83c5b07fe9058"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SharedWithUsers xmlns="19c01820-739e-471e-80ca-26647c644fda">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BD53DD-E06A-4741-9831-1850DC22C121}"/>
</file>

<file path=customXml/itemProps2.xml><?xml version="1.0" encoding="utf-8"?>
<ds:datastoreItem xmlns:ds="http://schemas.openxmlformats.org/officeDocument/2006/customXml" ds:itemID="{B34DB6FF-8D86-45A8-9652-0C3C7122629C}">
  <ds:schemaRefs>
    <ds:schemaRef ds:uri="http://purl.org/dc/elements/1.1/"/>
    <ds:schemaRef ds:uri="http://schemas.microsoft.com/office/infopath/2007/PartnerControls"/>
    <ds:schemaRef ds:uri="http://purl.org/dc/dcmitype/"/>
    <ds:schemaRef ds:uri="97c4c201-fa17-49dd-9cc8-7201966f69fb"/>
    <ds:schemaRef ds:uri="http://schemas.microsoft.com/office/2006/metadata/properties"/>
    <ds:schemaRef ds:uri="http://purl.org/dc/terms/"/>
    <ds:schemaRef ds:uri="http://schemas.microsoft.com/office/2006/documentManagement/types"/>
    <ds:schemaRef ds:uri="http://www.w3.org/XML/1998/namespace"/>
    <ds:schemaRef ds:uri="http://schemas.openxmlformats.org/package/2006/metadata/core-properties"/>
    <ds:schemaRef ds:uri="293ca38d-8a01-4d17-99f3-6244240f344d"/>
  </ds:schemaRefs>
</ds:datastoreItem>
</file>

<file path=customXml/itemProps3.xml><?xml version="1.0" encoding="utf-8"?>
<ds:datastoreItem xmlns:ds="http://schemas.openxmlformats.org/officeDocument/2006/customXml" ds:itemID="{EC2AA40B-A3C0-49F8-924C-933C49DA57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6952</TotalTime>
  <Words>363</Words>
  <Application>Microsoft Macintosh PowerPoint</Application>
  <PresentationFormat>A4 (210 x 297 mm)</PresentationFormat>
  <Paragraphs>38</Paragraphs>
  <Slides>9</Slides>
  <Notes>2</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9</vt:i4>
      </vt:variant>
    </vt:vector>
  </HeadingPairs>
  <TitlesOfParts>
    <vt:vector size="16" baseType="lpstr">
      <vt:lpstr>Arial</vt:lpstr>
      <vt:lpstr>Arial Black</vt:lpstr>
      <vt:lpstr>Calibri</vt:lpstr>
      <vt:lpstr>Courier New</vt:lpstr>
      <vt:lpstr>Systemtypsnitt normalt</vt:lpstr>
      <vt:lpstr>Office-tema</vt:lpstr>
      <vt:lpstr>1_Office-tema</vt:lpstr>
      <vt:lpstr>Samverkansenkät - medarbetare</vt:lpstr>
      <vt:lpstr>Bakgrund</vt:lpstr>
      <vt:lpstr>Genomförande</vt:lpstr>
      <vt:lpstr>Resultat samverkansenkät - medarbetare</vt:lpstr>
      <vt:lpstr>Bakgrundsfrågor </vt:lpstr>
      <vt:lpstr>Skatta ditt svar från 1–5 där 1 stammer mycket dåligt och 5 mycket bra Besvara med utgångspunkt från blivande föräldrar barn, föräldrar och andra viktiga vuxnas bästa.   (Medelvärde)</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Simon Tufvesson</cp:lastModifiedBy>
  <cp:revision>85</cp:revision>
  <dcterms:created xsi:type="dcterms:W3CDTF">2023-11-13T16:53:19Z</dcterms:created>
  <dcterms:modified xsi:type="dcterms:W3CDTF">2025-12-09T08:35:50Z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y fmtid="{D5CDD505-2E9C-101B-9397-08002B2CF9AE}" pid="4" name="Order">
    <vt:r8>119800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