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70" r:id="rId7"/>
    <p:sldId id="272" r:id="rId8"/>
    <p:sldId id="289" r:id="rId9"/>
    <p:sldId id="291" r:id="rId10"/>
    <p:sldId id="275" r:id="rId11"/>
    <p:sldId id="292"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70"/>
            <p14:sldId id="272"/>
          </p14:sldIdLst>
        </p14:section>
        <p14:section name="Resultat samverkansenkät - medarbetare" id="{28B2AF02-860A-E942-A313-1F251C26117A}">
          <p14:sldIdLst>
            <p14:sldId id="289"/>
            <p14:sldId id="291"/>
          </p14:sldIdLst>
        </p14:section>
        <p14:section name="avslut" id="{83D066F8-97A2-F24D-BA72-3F493910BE4D}">
          <p14:sldIdLst>
            <p14:sldId id="275"/>
            <p14:sldId id="292"/>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952A39-205B-9240-B3F1-40DBA73A80F6}" v="29" dt="2025-12-09T08:39:01.99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68"/>
    <p:restoredTop sz="95616"/>
  </p:normalViewPr>
  <p:slideViewPr>
    <p:cSldViewPr snapToGrid="0" snapToObjects="1" showGuides="1">
      <p:cViewPr varScale="1">
        <p:scale>
          <a:sx n="96" d="100"/>
          <a:sy n="96" d="100"/>
        </p:scale>
        <p:origin x="184" y="72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modSection">
      <pc:chgData name="Elin Hoffman" userId="a2599513-e340-4996-a3a8-180e7af7950c" providerId="ADAL" clId="{2C255B75-C64B-5F50-B0ED-AD003553D8A7}" dt="2025-11-21T15:57:31.869" v="26" actId="20577"/>
      <pc:docMkLst>
        <pc:docMk/>
      </pc:docMkLst>
      <pc:sldChg chg="modSp">
        <pc:chgData name="Elin Hoffman" userId="a2599513-e340-4996-a3a8-180e7af7950c" providerId="ADAL" clId="{2C255B75-C64B-5F50-B0ED-AD003553D8A7}" dt="2025-11-12T13:20:21.676" v="10"/>
        <pc:sldMkLst>
          <pc:docMk/>
          <pc:sldMk cId="1892622936" sldId="256"/>
        </pc:sldMkLst>
        <pc:spChg chg="mod">
          <ac:chgData name="Elin Hoffman" userId="a2599513-e340-4996-a3a8-180e7af7950c" providerId="ADAL" clId="{2C255B75-C64B-5F50-B0ED-AD003553D8A7}" dt="2025-11-12T13:20:21.676" v="10"/>
          <ac:spMkLst>
            <pc:docMk/>
            <pc:sldMk cId="1892622936" sldId="256"/>
            <ac:spMk id="2" creationId="{B4CDA959-F182-8C4F-9624-673179E93A8F}"/>
          </ac:spMkLst>
        </pc:spChg>
      </pc:sldChg>
      <pc:sldChg chg="modSp">
        <pc:chgData name="Elin Hoffman" userId="a2599513-e340-4996-a3a8-180e7af7950c" providerId="ADAL" clId="{2C255B75-C64B-5F50-B0ED-AD003553D8A7}" dt="2025-11-11T15:21:26.787" v="7"/>
        <pc:sldMkLst>
          <pc:docMk/>
          <pc:sldMk cId="1234079812" sldId="263"/>
        </pc:sldMkLst>
        <pc:spChg chg="mod">
          <ac:chgData name="Elin Hoffman" userId="a2599513-e340-4996-a3a8-180e7af7950c" providerId="ADAL" clId="{2C255B75-C64B-5F50-B0ED-AD003553D8A7}" dt="2025-11-11T15:21:15.173" v="6"/>
          <ac:spMkLst>
            <pc:docMk/>
            <pc:sldMk cId="1234079812" sldId="263"/>
            <ac:spMk id="3" creationId="{C4CC0AF0-7D70-E847-A2C3-48E4FDA2249E}"/>
          </ac:spMkLst>
        </pc:spChg>
        <pc:spChg chg="mod">
          <ac:chgData name="Elin Hoffman" userId="a2599513-e340-4996-a3a8-180e7af7950c" providerId="ADAL" clId="{2C255B75-C64B-5F50-B0ED-AD003553D8A7}" dt="2025-11-11T15:21:26.787" v="7"/>
          <ac:spMkLst>
            <pc:docMk/>
            <pc:sldMk cId="1234079812" sldId="263"/>
            <ac:spMk id="8" creationId="{6CB8BD4E-D835-4BD9-8FBE-672CF3191DC8}"/>
          </ac:spMkLst>
        </pc:spChg>
      </pc:sldChg>
      <pc:sldChg chg="modSp">
        <pc:chgData name="Elin Hoffman" userId="a2599513-e340-4996-a3a8-180e7af7950c" providerId="ADAL" clId="{2C255B75-C64B-5F50-B0ED-AD003553D8A7}" dt="2025-11-11T15:31:01.401" v="8"/>
        <pc:sldMkLst>
          <pc:docMk/>
          <pc:sldMk cId="437718305" sldId="270"/>
        </pc:sldMkLst>
        <pc:spChg chg="mod">
          <ac:chgData name="Elin Hoffman" userId="a2599513-e340-4996-a3a8-180e7af7950c" providerId="ADAL" clId="{2C255B75-C64B-5F50-B0ED-AD003553D8A7}" dt="2025-11-11T15:31:01.401" v="8"/>
          <ac:spMkLst>
            <pc:docMk/>
            <pc:sldMk cId="437718305" sldId="270"/>
            <ac:spMk id="3" creationId="{73D10F25-7EC2-E840-87D4-D44A80BBAAD0}"/>
          </ac:spMkLst>
        </pc:spChg>
      </pc:sldChg>
      <pc:sldChg chg="modSp mod">
        <pc:chgData name="Elin Hoffman" userId="a2599513-e340-4996-a3a8-180e7af7950c" providerId="ADAL" clId="{2C255B75-C64B-5F50-B0ED-AD003553D8A7}" dt="2025-11-21T15:57:31.869" v="26" actId="20577"/>
        <pc:sldMkLst>
          <pc:docMk/>
          <pc:sldMk cId="2232714395" sldId="272"/>
        </pc:sldMkLst>
        <pc:spChg chg="mod">
          <ac:chgData name="Elin Hoffman" userId="a2599513-e340-4996-a3a8-180e7af7950c" providerId="ADAL" clId="{2C255B75-C64B-5F50-B0ED-AD003553D8A7}" dt="2025-11-21T15:57:31.869" v="26" actId="20577"/>
          <ac:spMkLst>
            <pc:docMk/>
            <pc:sldMk cId="2232714395" sldId="272"/>
            <ac:spMk id="3" creationId="{73D10F25-7EC2-E840-87D4-D44A80BBAAD0}"/>
          </ac:spMkLst>
        </pc:spChg>
        <pc:graphicFrameChg chg="mod">
          <ac:chgData name="Elin Hoffman" userId="a2599513-e340-4996-a3a8-180e7af7950c" providerId="ADAL" clId="{2C255B75-C64B-5F50-B0ED-AD003553D8A7}" dt="2025-11-12T13:53:42.352" v="14"/>
          <ac:graphicFrameMkLst>
            <pc:docMk/>
            <pc:sldMk cId="2232714395" sldId="272"/>
            <ac:graphicFrameMk id="2" creationId="{EAFECFE0-4DDA-B877-7E92-5FFF044EB178}"/>
          </ac:graphicFrameMkLst>
        </pc:graphicFrameChg>
      </pc:sldChg>
      <pc:sldChg chg="modSp mod">
        <pc:chgData name="Elin Hoffman" userId="a2599513-e340-4996-a3a8-180e7af7950c" providerId="ADAL" clId="{2C255B75-C64B-5F50-B0ED-AD003553D8A7}" dt="2025-11-12T13:22:14.855" v="12" actId="27636"/>
        <pc:sldMkLst>
          <pc:docMk/>
          <pc:sldMk cId="3335315663" sldId="289"/>
        </pc:sldMkLst>
        <pc:spChg chg="mod">
          <ac:chgData name="Elin Hoffman" userId="a2599513-e340-4996-a3a8-180e7af7950c" providerId="ADAL" clId="{2C255B75-C64B-5F50-B0ED-AD003553D8A7}" dt="2025-11-12T13:22:14.855" v="12" actId="27636"/>
          <ac:spMkLst>
            <pc:docMk/>
            <pc:sldMk cId="3335315663" sldId="289"/>
            <ac:spMk id="2" creationId="{D8E0514D-6E66-B949-8A68-7933D2BB3F92}"/>
          </ac:spMkLst>
        </pc:spChg>
      </pc:sldChg>
      <pc:sldChg chg="modSp mod">
        <pc:chgData name="Elin Hoffman" userId="a2599513-e340-4996-a3a8-180e7af7950c" providerId="ADAL" clId="{2C255B75-C64B-5F50-B0ED-AD003553D8A7}" dt="2025-11-12T14:10:44.790" v="24" actId="20577"/>
        <pc:sldMkLst>
          <pc:docMk/>
          <pc:sldMk cId="3067942254" sldId="291"/>
        </pc:sldMkLst>
        <pc:spChg chg="mod">
          <ac:chgData name="Elin Hoffman" userId="a2599513-e340-4996-a3a8-180e7af7950c" providerId="ADAL" clId="{2C255B75-C64B-5F50-B0ED-AD003553D8A7}" dt="2025-11-12T14:10:44.790" v="24" actId="20577"/>
          <ac:spMkLst>
            <pc:docMk/>
            <pc:sldMk cId="3067942254" sldId="291"/>
            <ac:spMk id="2" creationId="{E628A317-FF8E-D844-91DA-0113D1C473A6}"/>
          </ac:spMkLst>
        </pc:spChg>
      </pc:sldChg>
      <pc:sldChg chg="modSp">
        <pc:chgData name="Elin Hoffman" userId="a2599513-e340-4996-a3a8-180e7af7950c" providerId="ADAL" clId="{2C255B75-C64B-5F50-B0ED-AD003553D8A7}" dt="2025-11-11T15:21:26.787" v="7"/>
        <pc:sldMkLst>
          <pc:docMk/>
          <pc:sldMk cId="630769254" sldId="292"/>
        </pc:sldMkLst>
        <pc:spChg chg="mod">
          <ac:chgData name="Elin Hoffman" userId="a2599513-e340-4996-a3a8-180e7af7950c" providerId="ADAL" clId="{2C255B75-C64B-5F50-B0ED-AD003553D8A7}" dt="2025-11-11T15:21:15.173" v="6"/>
          <ac:spMkLst>
            <pc:docMk/>
            <pc:sldMk cId="630769254" sldId="292"/>
            <ac:spMk id="3" creationId="{AFA55ACC-A68C-F744-AEF7-6E2DD5D75B68}"/>
          </ac:spMkLst>
        </pc:spChg>
        <pc:spChg chg="mod">
          <ac:chgData name="Elin Hoffman" userId="a2599513-e340-4996-a3a8-180e7af7950c" providerId="ADAL" clId="{2C255B75-C64B-5F50-B0ED-AD003553D8A7}" dt="2025-11-11T15:21:15.173" v="6"/>
          <ac:spMkLst>
            <pc:docMk/>
            <pc:sldMk cId="630769254" sldId="292"/>
            <ac:spMk id="4" creationId="{5FF5F028-778A-374A-8A18-3A1AEF946B4D}"/>
          </ac:spMkLst>
        </pc:spChg>
        <pc:spChg chg="mod">
          <ac:chgData name="Elin Hoffman" userId="a2599513-e340-4996-a3a8-180e7af7950c" providerId="ADAL" clId="{2C255B75-C64B-5F50-B0ED-AD003553D8A7}" dt="2025-11-11T15:21:26.787" v="7"/>
          <ac:spMkLst>
            <pc:docMk/>
            <pc:sldMk cId="630769254" sldId="292"/>
            <ac:spMk id="8" creationId="{2A50931F-8FCD-D30D-351D-6E5FF61172A4}"/>
          </ac:spMkLst>
        </pc:spChg>
        <pc:spChg chg="mod">
          <ac:chgData name="Elin Hoffman" userId="a2599513-e340-4996-a3a8-180e7af7950c" providerId="ADAL" clId="{2C255B75-C64B-5F50-B0ED-AD003553D8A7}" dt="2025-11-11T15:21:26.787" v="7"/>
          <ac:spMkLst>
            <pc:docMk/>
            <pc:sldMk cId="630769254" sldId="292"/>
            <ac:spMk id="13" creationId="{51A4F9A6-C51C-4787-FE59-7F1F60F612A0}"/>
          </ac:spMkLst>
        </pc:spChg>
      </pc:sldChg>
      <pc:sldMasterChg chg="delSp mod modSldLayout">
        <pc:chgData name="Elin Hoffman" userId="a2599513-e340-4996-a3a8-180e7af7950c" providerId="ADAL" clId="{2C255B75-C64B-5F50-B0ED-AD003553D8A7}" dt="2025-11-11T15:21:01.097" v="5" actId="478"/>
        <pc:sldMasterMkLst>
          <pc:docMk/>
          <pc:sldMasterMk cId="3595170883" sldId="2147483648"/>
        </pc:sldMasterMkLst>
        <pc:sldLayoutChg chg="delSp mod">
          <pc:chgData name="Elin Hoffman" userId="a2599513-e340-4996-a3a8-180e7af7950c" providerId="ADAL" clId="{2C255B75-C64B-5F50-B0ED-AD003553D8A7}" dt="2025-11-11T15:21:01.097" v="5"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5-11-11T15:20:51.489" v="3"/>
          <pc:sldLayoutMkLst>
            <pc:docMk/>
            <pc:sldMasterMk cId="3595170883" sldId="2147483648"/>
            <pc:sldLayoutMk cId="95236227" sldId="2147483695"/>
          </pc:sldLayoutMkLst>
          <pc:picChg chg="add mod">
            <ac:chgData name="Elin Hoffman" userId="a2599513-e340-4996-a3a8-180e7af7950c" providerId="ADAL" clId="{2C255B75-C64B-5F50-B0ED-AD003553D8A7}" dt="2025-11-11T15:20:51.489" v="3"/>
            <ac:picMkLst>
              <pc:docMk/>
              <pc:sldMasterMk cId="3595170883" sldId="2147483648"/>
              <pc:sldLayoutMk cId="95236227" sldId="2147483695"/>
              <ac:picMk id="3" creationId="{0A164F63-B390-EC19-5D50-255AD24A7C4B}"/>
            </ac:picMkLst>
          </pc:picChg>
        </pc:sldLayoutChg>
        <pc:sldLayoutChg chg="addSp delSp modSp mod">
          <pc:chgData name="Elin Hoffman" userId="a2599513-e340-4996-a3a8-180e7af7950c" providerId="ADAL" clId="{2C255B75-C64B-5F50-B0ED-AD003553D8A7}" dt="2025-11-11T15:20:46.983" v="1"/>
          <pc:sldLayoutMkLst>
            <pc:docMk/>
            <pc:sldMasterMk cId="3595170883" sldId="2147483648"/>
            <pc:sldLayoutMk cId="1328488519" sldId="2147483696"/>
          </pc:sldLayoutMkLst>
          <pc:picChg chg="add mod">
            <ac:chgData name="Elin Hoffman" userId="a2599513-e340-4996-a3a8-180e7af7950c" providerId="ADAL" clId="{2C255B75-C64B-5F50-B0ED-AD003553D8A7}" dt="2025-11-11T15:20:46.983" v="1"/>
            <ac:picMkLst>
              <pc:docMk/>
              <pc:sldMasterMk cId="3595170883" sldId="2147483648"/>
              <pc:sldLayoutMk cId="1328488519" sldId="2147483696"/>
              <ac:picMk id="5" creationId="{5589FC75-5616-12B3-1908-D5C98F722E40}"/>
            </ac:picMkLst>
          </pc:picChg>
        </pc:sldLayoutChg>
      </pc:sldMasterChg>
    </pc:docChg>
  </pc:docChgLst>
  <pc:docChgLst>
    <pc:chgData name="Simon Tufvesson" userId="ed827d87-0650-4094-9c03-097576f8d7b0" providerId="ADAL" clId="{09952A39-205B-9240-B3F1-40DBA73A80F6}"/>
    <pc:docChg chg="custSel modSld">
      <pc:chgData name="Simon Tufvesson" userId="ed827d87-0650-4094-9c03-097576f8d7b0" providerId="ADAL" clId="{09952A39-205B-9240-B3F1-40DBA73A80F6}" dt="2025-12-09T08:38:12.351" v="42" actId="27918"/>
      <pc:docMkLst>
        <pc:docMk/>
      </pc:docMkLst>
      <pc:sldChg chg="addSp delSp modSp mod">
        <pc:chgData name="Simon Tufvesson" userId="ed827d87-0650-4094-9c03-097576f8d7b0" providerId="ADAL" clId="{09952A39-205B-9240-B3F1-40DBA73A80F6}" dt="2025-12-09T08:38:12.351" v="42" actId="27918"/>
        <pc:sldMkLst>
          <pc:docMk/>
          <pc:sldMk cId="3067942254" sldId="291"/>
        </pc:sldMkLst>
        <pc:graphicFrameChg chg="add mod">
          <ac:chgData name="Simon Tufvesson" userId="ed827d87-0650-4094-9c03-097576f8d7b0" providerId="ADAL" clId="{09952A39-205B-9240-B3F1-40DBA73A80F6}" dt="2025-12-05T10:47:58.487" v="38"/>
          <ac:graphicFrameMkLst>
            <pc:docMk/>
            <pc:sldMk cId="3067942254" sldId="291"/>
            <ac:graphicFrameMk id="5" creationId="{508B06B3-E47A-B0C7-D49B-96B56272089D}"/>
          </ac:graphicFrameMkLst>
        </pc:graphicFrame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kalkylblad.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57470951582557"/>
          <c:y val="0.10360002235708733"/>
          <c:w val="0.41891086356680324"/>
          <c:h val="0.81162134558222598"/>
        </c:manualLayout>
      </c:layout>
      <c:radarChart>
        <c:radarStyle val="marker"/>
        <c:varyColors val="0"/>
        <c:ser>
          <c:idx val="0"/>
          <c:order val="0"/>
          <c:tx>
            <c:strRef>
              <c:f>Sheet1!$B$1</c:f>
              <c:strCache>
                <c:ptCount val="1"/>
                <c:pt idx="0">
                  <c:v>Nationellt</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Pt>
            <c:idx val="0"/>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1-0503-5544-802C-946C924370C7}"/>
              </c:ext>
            </c:extLst>
          </c:dPt>
          <c:dPt>
            <c:idx val="1"/>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3-0503-5544-802C-946C924370C7}"/>
              </c:ext>
            </c:extLst>
          </c:dPt>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Sheet1!$B$2:$B$10</c:f>
              <c:numCache>
                <c:formatCode>General</c:formatCode>
                <c:ptCount val="9"/>
                <c:pt idx="0">
                  <c:v>3.675194660734149</c:v>
                </c:pt>
                <c:pt idx="1">
                  <c:v>3.68298109010011</c:v>
                </c:pt>
                <c:pt idx="2">
                  <c:v>3.413793103448275</c:v>
                </c:pt>
                <c:pt idx="3">
                  <c:v>4.414905450500557</c:v>
                </c:pt>
                <c:pt idx="4">
                  <c:v>4.155728587319242</c:v>
                </c:pt>
                <c:pt idx="5">
                  <c:v>4.253615127919911</c:v>
                </c:pt>
                <c:pt idx="6">
                  <c:v>3.5839822024471637</c:v>
                </c:pt>
                <c:pt idx="7">
                  <c:v>3.1724137931034484</c:v>
                </c:pt>
                <c:pt idx="8">
                  <c:v>4.14349276974416</c:v>
                </c:pt>
              </c:numCache>
            </c:numRef>
          </c:val>
          <c:extLst>
            <c:ext xmlns:c16="http://schemas.microsoft.com/office/drawing/2014/chart" uri="{C3380CC4-5D6E-409C-BE32-E72D297353CC}">
              <c16:uniqueId val="{00000004-0503-5544-802C-946C924370C7}"/>
            </c:ext>
          </c:extLst>
        </c:ser>
        <c:ser>
          <c:idx val="1"/>
          <c:order val="1"/>
          <c:tx>
            <c:strRef>
              <c:f>Sheet1!$C$1</c:f>
              <c:strCache>
                <c:ptCount val="1"/>
                <c:pt idx="0">
                  <c:v>Region Örebro län</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Sheet1!$C$2:$C$10</c:f>
              <c:numCache>
                <c:formatCode>General</c:formatCode>
                <c:ptCount val="9"/>
                <c:pt idx="0">
                  <c:v>3.65</c:v>
                </c:pt>
                <c:pt idx="1">
                  <c:v>4.0</c:v>
                </c:pt>
                <c:pt idx="2">
                  <c:v>3.4</c:v>
                </c:pt>
                <c:pt idx="3">
                  <c:v>4.183333333333334</c:v>
                </c:pt>
                <c:pt idx="4">
                  <c:v>4.05</c:v>
                </c:pt>
                <c:pt idx="5">
                  <c:v>4.166666666666667</c:v>
                </c:pt>
                <c:pt idx="6">
                  <c:v>3.716666666666667</c:v>
                </c:pt>
                <c:pt idx="7">
                  <c:v>3.05</c:v>
                </c:pt>
                <c:pt idx="8">
                  <c:v>3.966666666666667</c:v>
                </c:pt>
              </c:numCache>
            </c:numRef>
          </c:val>
          <c:extLst>
            <c:ext xmlns:c16="http://schemas.microsoft.com/office/drawing/2014/chart" uri="{C3380CC4-5D6E-409C-BE32-E72D297353CC}">
              <c16:uniqueId val="{00000005-0503-5544-802C-946C924370C7}"/>
            </c:ext>
          </c:extLst>
        </c:ser>
        <c:ser>
          <c:idx val="2"/>
          <c:order val="2"/>
          <c:tx>
            <c:strRef>
              <c:f>Sheet1!$D$1</c:f>
              <c:strCache>
                <c:ptCount val="1"/>
                <c:pt idx="0">
                  <c:v>Örebro</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Sheet1!$D$2:$D$10</c:f>
              <c:numCache>
                <c:formatCode>General</c:formatCode>
                <c:ptCount val="9"/>
                <c:pt idx="0">
                  <c:v>3.8260869565217392</c:v>
                </c:pt>
                <c:pt idx="1">
                  <c:v>4.434782608695652</c:v>
                </c:pt>
                <c:pt idx="2">
                  <c:v>3.5652173913043477</c:v>
                </c:pt>
                <c:pt idx="3">
                  <c:v>4.739130434782608</c:v>
                </c:pt>
                <c:pt idx="4">
                  <c:v>4.521739130434782</c:v>
                </c:pt>
                <c:pt idx="5">
                  <c:v>4.565217391304348</c:v>
                </c:pt>
                <c:pt idx="6">
                  <c:v>4.260869565217392</c:v>
                </c:pt>
                <c:pt idx="7">
                  <c:v>2.9565217391304346</c:v>
                </c:pt>
                <c:pt idx="8">
                  <c:v>4.521739130434782</c:v>
                </c:pt>
              </c:numCache>
            </c:numRef>
          </c:val>
          <c:extLst>
            <c:ext xmlns:c16="http://schemas.microsoft.com/office/drawing/2014/chart" uri="{C3380CC4-5D6E-409C-BE32-E72D297353CC}">
              <c16:uniqueId val="{00000006-0503-5544-802C-946C924370C7}"/>
            </c:ext>
          </c:extLst>
        </c:ser>
        <c:ser>
          <c:idx val="3"/>
          <c:order val="3"/>
          <c:tx>
            <c:strRef>
              <c:f>Sheet1!$E$1</c:f>
              <c:strCache>
                <c:ptCount val="1"/>
                <c:pt idx="0">
                  <c:v>Vivalla 2024</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Sheet1!$E$2:$E$10</c:f>
              <c:numCache>
                <c:formatCode>General</c:formatCode>
                <c:ptCount val="9"/>
              </c:numCache>
            </c:numRef>
          </c:val>
          <c:extLst>
            <c:ext xmlns:c16="http://schemas.microsoft.com/office/drawing/2014/chart" uri="{C3380CC4-5D6E-409C-BE32-E72D297353CC}">
              <c16:uniqueId val="{00000007-0503-5544-802C-946C924370C7}"/>
            </c:ext>
          </c:extLst>
        </c:ser>
        <c:ser>
          <c:idx val="4"/>
          <c:order val="4"/>
          <c:tx>
            <c:strRef>
              <c:f>Sheet1!$F$1</c:f>
              <c:strCache>
                <c:ptCount val="1"/>
                <c:pt idx="0">
                  <c:v>Vivalla 2025</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Sheet1!$F$2:$F$10</c:f>
              <c:numCache>
                <c:formatCode>General</c:formatCode>
                <c:ptCount val="9"/>
                <c:pt idx="0">
                  <c:v>3.5</c:v>
                </c:pt>
                <c:pt idx="1">
                  <c:v>4.5</c:v>
                </c:pt>
                <c:pt idx="2">
                  <c:v>3.375</c:v>
                </c:pt>
                <c:pt idx="3">
                  <c:v>4.5</c:v>
                </c:pt>
                <c:pt idx="4">
                  <c:v>4.125</c:v>
                </c:pt>
                <c:pt idx="5">
                  <c:v>4.25</c:v>
                </c:pt>
                <c:pt idx="6">
                  <c:v>3.875</c:v>
                </c:pt>
                <c:pt idx="7">
                  <c:v>3.0</c:v>
                </c:pt>
                <c:pt idx="8">
                  <c:v>4.25</c:v>
                </c:pt>
              </c:numCache>
            </c:numRef>
          </c:val>
          <c:extLst>
            <c:ext xmlns:c16="http://schemas.microsoft.com/office/drawing/2014/chart" uri="{C3380CC4-5D6E-409C-BE32-E72D297353CC}">
              <c16:uniqueId val="{00000008-0503-5544-802C-946C924370C7}"/>
            </c:ext>
          </c:extLst>
        </c:ser>
        <c:dLbls>
          <c:showLegendKey val="0"/>
          <c:showVal val="0"/>
          <c:showCatName val="0"/>
          <c:showSerName val="0"/>
          <c:showPercent val="0"/>
          <c:showBubbleSize val="0"/>
        </c:dLbls>
        <c:axId val="107384447"/>
        <c:axId val="107285695"/>
      </c:radarChart>
      <c:catAx>
        <c:axId val="107384447"/>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max val="5.9"/>
          <c:min val="1"/>
        </c:scaling>
        <c:delete val="1"/>
        <c:axPos val="l"/>
        <c:majorGridlines>
          <c:spPr>
            <a:ln w="0" cap="flat" cmpd="sng" algn="ctr">
              <a:solidFill>
                <a:schemeClr val="bg1">
                  <a:lumMod val="75000"/>
                </a:schemeClr>
              </a:solidFill>
              <a:round/>
            </a:ln>
            <a:effectLst/>
          </c:spPr>
        </c:majorGridlines>
        <c:numFmt formatCode="#,##0" sourceLinked="0"/>
        <c:majorTickMark val="out"/>
        <c:minorTickMark val="none"/>
        <c:tickLblPos val="nextTo"/>
        <c:crossAx val="107384447"/>
        <c:crosses val="autoZero"/>
        <c:crossBetween val="between"/>
        <c:majorUnit val="1"/>
      </c:valAx>
      <c:spPr>
        <a:noFill/>
        <a:ln>
          <a:noFill/>
        </a:ln>
        <a:effectLst/>
      </c:spPr>
    </c:plotArea>
    <c:legend>
      <c:legendPos val="b"/>
      <c:layout>
        <c:manualLayout>
          <c:xMode val="edge"/>
          <c:yMode val="edge"/>
          <c:x val="0"/>
          <c:y val="0.92378995984012557"/>
          <c:w val="1"/>
          <c:h val="7.62100401598744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2025-12-09</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2</a:t>
            </a:fld>
            <a:endParaRPr lang="sv-SE"/>
          </a:p>
        </p:txBody>
      </p:sp>
    </p:spTree>
    <p:extLst>
      <p:ext uri="{BB962C8B-B14F-4D97-AF65-F5344CB8AC3E}">
        <p14:creationId xmlns:p14="http://schemas.microsoft.com/office/powerpoint/2010/main" val="1202696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433571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7</a:t>
            </a:fld>
            <a:endParaRPr lang="sv-SE"/>
          </a:p>
        </p:txBody>
      </p:sp>
    </p:spTree>
    <p:extLst>
      <p:ext uri="{BB962C8B-B14F-4D97-AF65-F5344CB8AC3E}">
        <p14:creationId xmlns:p14="http://schemas.microsoft.com/office/powerpoint/2010/main" val="216861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2025-12-09</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5589FC75-5616-12B3-1908-D5C98F722E40}"/>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0A164F63-B390-EC19-5D50-255AD24A7C4B}"/>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Vivalla</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dirty="0"/>
              <a:t>Samverkansenkät - medarbetare</a:t>
            </a:r>
            <a:endParaRPr lang="sv-SE" noProof="0" dirty="0"/>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noProof="0" dirty="0" err="1"/>
              <a:t>Lysio</a:t>
            </a:r>
            <a:r>
              <a:rPr lang="sv-SE" sz="1400" noProof="0" dirty="0"/>
              <a:t> Research har för Föreningen För Familjecentralers Främjandes (FFFF) räkning genomfört en undersökning bland medarbetare på familjecentraler/familjecentralsliknande verksamheter. </a:t>
            </a:r>
          </a:p>
          <a:p>
            <a:pPr marL="0" indent="0">
              <a:lnSpc>
                <a:spcPct val="120000"/>
              </a:lnSpc>
              <a:buNone/>
            </a:pPr>
            <a:r>
              <a:rPr lang="sv-SE" sz="1400" dirty="0"/>
              <a:t>I resultatet kan det ingå familjecentraler/ familjecentralsliknande verksamheter enligt en regional definition som inte stämmer överens med den nationella definitionen som Socialstyrelsen och FFFF har av vad en familjecentral och familjecentralsliknande verksamheter är kring </a:t>
            </a:r>
            <a:r>
              <a:rPr lang="sv-SE" sz="1400" dirty="0" err="1"/>
              <a:t>bl.a</a:t>
            </a:r>
            <a:r>
              <a:rPr lang="sv-SE" sz="1400" dirty="0"/>
              <a:t> samlokalisering. Detta innebär att samtliga deltagande enheter i regionen ingår i resultatet, även i de fall dessa inte klassificeras som en familjecentral/familjecentralsliknande verksamhet enligt den nationella definitionen. </a:t>
            </a:r>
          </a:p>
          <a:p>
            <a:pPr marL="0" indent="0">
              <a:lnSpc>
                <a:spcPct val="120000"/>
              </a:lnSpc>
              <a:buNone/>
            </a:pPr>
            <a:endParaRPr lang="sv-SE" sz="1400"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437718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noProof="0" dirty="0"/>
              <a:t>Insamlingen har skett via en webbenkät som kunnat besvaras via en unik länk per deltagande familjecentral. Inbjudan till enkäten skickades ut av </a:t>
            </a:r>
            <a:r>
              <a:rPr lang="sv-SE" sz="1400" noProof="0" dirty="0" err="1"/>
              <a:t>Lysio</a:t>
            </a:r>
            <a:r>
              <a:rPr lang="sv-SE" sz="1400" noProof="0" dirty="0"/>
              <a:t> Research via e-post till samordnare på respektive familjecentral. Samordnarna skickade sedan inbjudan vidare till medarbetarna på den aktuella familjecentralen. Den 13e november skickade </a:t>
            </a:r>
            <a:r>
              <a:rPr lang="sv-SE" sz="1400" noProof="0" dirty="0" err="1"/>
              <a:t>Lysio</a:t>
            </a:r>
            <a:r>
              <a:rPr lang="sv-SE" sz="1400" noProof="0" dirty="0"/>
              <a:t> Research även ut en mejlpåminnelse till de familjecentraler där inga medarbetare vid tillfället för påminnelsen hade svarat på enkäten. </a:t>
            </a:r>
          </a:p>
          <a:p>
            <a:endParaRPr lang="sv-SE"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3290110206"/>
              </p:ext>
            </p:extLst>
          </p:nvPr>
        </p:nvGraphicFramePr>
        <p:xfrm>
          <a:off x="489274" y="4290848"/>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 för enhet</a:t>
                      </a:r>
                    </a:p>
                  </a:txBody>
                  <a:tcPr anchor="ctr"/>
                </a:tc>
                <a:extLst>
                  <a:ext uri="{0D108BD9-81ED-4DB2-BD59-A6C34878D82A}">
                    <a16:rowId xmlns:a16="http://schemas.microsoft.com/office/drawing/2014/main" val="2820031394"/>
                  </a:ext>
                </a:extLst>
              </a:tr>
              <a:tr h="475379">
                <a:tc>
                  <a:txBody>
                    <a:bodyPr/>
                    <a:lstStyle/>
                    <a:p>
                      <a:r>
                        <a:rPr lang="sv-SE" sz="1200" dirty="0"/>
                        <a:t>Samverkansenkät - medarbetare</a:t>
                      </a:r>
                    </a:p>
                  </a:txBody>
                  <a:tcPr anchor="ctr"/>
                </a:tc>
                <a:tc>
                  <a:txBody>
                    <a:bodyPr/>
                    <a:lstStyle/>
                    <a:p>
                      <a:r>
                        <a:rPr lang="sv-SE" sz="1200" dirty="0"/>
                        <a:t>2025-11-03</a:t>
                      </a:r>
                    </a:p>
                  </a:txBody>
                  <a:tcPr anchor="ctr"/>
                </a:tc>
                <a:tc>
                  <a:txBody>
                    <a:bodyPr/>
                    <a:lstStyle/>
                    <a:p>
                      <a:r>
                        <a:rPr lang="sv-SE" sz="1200" dirty="0"/>
                        <a:t>2025-11-23</a:t>
                      </a:r>
                    </a:p>
                  </a:txBody>
                  <a:tcPr anchor="ctr"/>
                </a:tc>
                <a:tc>
                  <a:txBody>
                    <a:bodyPr/>
                    <a:lstStyle/>
                    <a:p>
                      <a:r>
                        <a:rPr lang="sv-SE" sz="1200" dirty="0"/>
                        <a:t>8</a:t>
                      </a:r>
                    </a:p>
                  </a:txBody>
                  <a:tcPr anchor="ctr"/>
                </a:tc>
                <a:extLst>
                  <a:ext uri="{0D108BD9-81ED-4DB2-BD59-A6C34878D82A}">
                    <a16:rowId xmlns:a16="http://schemas.microsoft.com/office/drawing/2014/main" val="2419974229"/>
                  </a:ext>
                </a:extLst>
              </a:tr>
            </a:tbl>
          </a:graphicData>
        </a:graphic>
      </p:graphicFrame>
    </p:spTree>
    <p:extLst>
      <p:ext uri="{BB962C8B-B14F-4D97-AF65-F5344CB8AC3E}">
        <p14:creationId xmlns:p14="http://schemas.microsoft.com/office/powerpoint/2010/main" val="22327143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fontScale="90000"/>
          </a:bodyPr>
          <a:lstStyle/>
          <a:p>
            <a:r>
              <a:rPr lang="sv-SE" dirty="0"/>
              <a:t>Resultat samverkansenkät - medarbetare</a:t>
            </a:r>
            <a:endParaRPr lang="sv-SE" noProof="0" dirty="0"/>
          </a:p>
        </p:txBody>
      </p:sp>
    </p:spTree>
    <p:extLst>
      <p:ext uri="{BB962C8B-B14F-4D97-AF65-F5344CB8AC3E}">
        <p14:creationId xmlns:p14="http://schemas.microsoft.com/office/powerpoint/2010/main" val="3335315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4"/>
            <a:ext cx="8543925" cy="990851"/>
          </a:xfrm>
        </p:spPr>
        <p:txBody>
          <a:bodyPr/>
          <a:lstStyle/>
          <a:p>
            <a:r>
              <a:rPr lang="sv-SE" sz="2000" b="1" noProof="0" dirty="0"/>
              <a:t>Skatta ditt svar från 1–5 där 1 stämmer mycket dåligt och 5 mycket bra</a:t>
            </a:r>
            <a:br>
              <a:rPr lang="sv-SE" noProof="0" dirty="0"/>
            </a:br>
            <a:r>
              <a:rPr lang="sv-SE" sz="1400" b="0" i="1" noProof="0" dirty="0"/>
              <a:t>Besvara med utgångspunkt från blivande föräldrar barn, föräldrar och andra viktiga vuxnas bästa.</a:t>
            </a:r>
            <a:r>
              <a:rPr lang="sv-SE" sz="1400" b="0" noProof="0" dirty="0"/>
              <a:t> </a:t>
            </a:r>
            <a:br>
              <a:rPr lang="sv-SE" sz="1400" b="0" noProof="0" dirty="0"/>
            </a:br>
            <a:br>
              <a:rPr lang="sv-SE" sz="1400" b="0" noProof="0" dirty="0"/>
            </a:br>
            <a:r>
              <a:rPr lang="sv-SE" sz="1400" b="0" noProof="0" dirty="0"/>
              <a:t>(Medelvärde)</a:t>
            </a:r>
            <a:endParaRPr lang="sv-SE" b="0" noProof="0" dirty="0"/>
          </a:p>
        </p:txBody>
      </p:sp>
      <p:graphicFrame>
        <p:nvGraphicFramePr>
          <p:cNvPr id="5" name="Platshållare för innehåll 16">
            <a:extLst>
              <a:ext uri="{FF2B5EF4-FFF2-40B4-BE49-F238E27FC236}">
                <a16:creationId xmlns:a16="http://schemas.microsoft.com/office/drawing/2014/main" id="{508B06B3-E47A-B0C7-D49B-96B56272089D}"/>
              </a:ext>
            </a:extLst>
          </p:cNvPr>
          <p:cNvGraphicFramePr>
            <a:graphicFrameLocks noGrp="1"/>
          </p:cNvGraphicFramePr>
          <p:nvPr>
            <p:ph sz="quarter" idx="4"/>
            <p:extLst>
              <p:ext uri="{D42A27DB-BD31-4B8C-83A1-F6EECF244321}">
                <p14:modId xmlns:p14="http://schemas.microsoft.com/office/powerpoint/2010/main" val="2808805041"/>
              </p:ext>
            </p:extLst>
          </p:nvPr>
        </p:nvGraphicFramePr>
        <p:xfrm>
          <a:off x="796834" y="1711232"/>
          <a:ext cx="8543925" cy="47054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7942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noProof="0" dirty="0" err="1"/>
              <a:t>Lysio</a:t>
            </a:r>
            <a:r>
              <a:rPr lang="sv-SE" sz="1400" noProof="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noProof="0" dirty="0" err="1"/>
              <a:t>Lysio</a:t>
            </a:r>
            <a:r>
              <a:rPr lang="sv-SE" sz="1400" noProof="0" dirty="0"/>
              <a:t> Research grundades 2009 och arbetar med undersökningar åt kunder i offentlig, akademisk, privat och ideell sektor.</a:t>
            </a:r>
          </a:p>
          <a:p>
            <a:pPr marL="0" indent="0">
              <a:buNone/>
            </a:pPr>
            <a:r>
              <a:rPr lang="sv-SE" sz="1400" noProof="0" dirty="0"/>
              <a:t>Vi finns i Göteborg, Lund och Stockholm. </a:t>
            </a:r>
          </a:p>
          <a:p>
            <a:endParaRPr lang="sv-SE" sz="1600" noProof="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noProof="0"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noProof="0" dirty="0" err="1"/>
              <a:t>Lysio</a:t>
            </a:r>
            <a:r>
              <a:rPr lang="sv-SE" noProof="0"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3"/>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4"/>
          <a:srcRect/>
          <a:stretch/>
        </p:blipFill>
        <p:spPr>
          <a:xfrm>
            <a:off x="5494259" y="2251205"/>
            <a:ext cx="1302024" cy="1303200"/>
          </a:xfrm>
          <a:prstGeom prst="rect">
            <a:avLst/>
          </a:prstGeom>
        </p:spPr>
      </p:pic>
    </p:spTree>
    <p:extLst>
      <p:ext uri="{BB962C8B-B14F-4D97-AF65-F5344CB8AC3E}">
        <p14:creationId xmlns:p14="http://schemas.microsoft.com/office/powerpoint/2010/main" val="630769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2225841"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SharedWithUsers xmlns="19c01820-739e-471e-80ca-26647c644fda">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69179970A534428738365F70FB50E8" ma:contentTypeVersion="15" ma:contentTypeDescription="Create a new document." ma:contentTypeScope="" ma:versionID="7ced52ff8844546ea82ad3113f100b2d">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8f533be7cecc4661c7f83c5b07fe9058"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8A6810-60C5-43F0-91E7-CDE3CDB755AE}">
  <ds:schemaRefs>
    <ds:schemaRef ds:uri="97c4c201-fa17-49dd-9cc8-7201966f69fb"/>
    <ds:schemaRef ds:uri="http://schemas.microsoft.com/office/infopath/2007/PartnerControls"/>
    <ds:schemaRef ds:uri="http://www.w3.org/XML/1998/namespace"/>
    <ds:schemaRef ds:uri="http://purl.org/dc/dcmitype/"/>
    <ds:schemaRef ds:uri="http://schemas.openxmlformats.org/package/2006/metadata/core-properties"/>
    <ds:schemaRef ds:uri="http://schemas.microsoft.com/office/2006/documentManagement/types"/>
    <ds:schemaRef ds:uri="http://purl.org/dc/terms/"/>
    <ds:schemaRef ds:uri="http://purl.org/dc/elements/1.1/"/>
    <ds:schemaRef ds:uri="293ca38d-8a01-4d17-99f3-6244240f344d"/>
    <ds:schemaRef ds:uri="http://schemas.microsoft.com/office/2006/metadata/properties"/>
  </ds:schemaRefs>
</ds:datastoreItem>
</file>

<file path=customXml/itemProps2.xml><?xml version="1.0" encoding="utf-8"?>
<ds:datastoreItem xmlns:ds="http://schemas.openxmlformats.org/officeDocument/2006/customXml" ds:itemID="{8EBE2471-B247-48AA-B250-0653755FEEA1}"/>
</file>

<file path=customXml/itemProps3.xml><?xml version="1.0" encoding="utf-8"?>
<ds:datastoreItem xmlns:ds="http://schemas.openxmlformats.org/officeDocument/2006/customXml" ds:itemID="{15A257A1-464A-4F4A-85E3-3203FF0484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7032</TotalTime>
  <Words>345</Words>
  <Application>Microsoft Macintosh PowerPoint</Application>
  <PresentationFormat>A4 (210 x 297 mm)</PresentationFormat>
  <Paragraphs>36</Paragraphs>
  <Slides>8</Slides>
  <Notes>5</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Samverkansenkät - medarbetare</vt:lpstr>
      <vt:lpstr>Bakgrund</vt:lpstr>
      <vt:lpstr>Genomförande</vt:lpstr>
      <vt:lpstr>Resultat samverkansenkät - medarbetare</vt:lpstr>
      <vt:lpstr>Skatta ditt svar från 1–5 där 1 stämmer mycket dåligt och 5 mycket bra Besvara med utgångspunkt från blivande föräldrar barn, föräldrar och andra viktiga vuxnas bästa.   (Medelvärde)</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Simon Tufvesson</cp:lastModifiedBy>
  <cp:revision>92</cp:revision>
  <dcterms:created xsi:type="dcterms:W3CDTF">2023-11-13T16:53:19Z</dcterms:created>
  <dcterms:modified xsi:type="dcterms:W3CDTF">2025-12-09T08:39:04Z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y fmtid="{D5CDD505-2E9C-101B-9397-08002B2CF9AE}" pid="4" name="Order">
    <vt:r8>120300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