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15"/>
  </p:notesMasterIdLst>
  <p:sldIdLst>
    <p:sldId id="256" r:id="rId6"/>
    <p:sldId id="270" r:id="rId7"/>
    <p:sldId id="272" r:id="rId8"/>
    <p:sldId id="301" r:id="rId9"/>
    <p:sldId id="289" r:id="rId10"/>
    <p:sldId id="290" r:id="rId11"/>
    <p:sldId id="275" r:id="rId12"/>
    <p:sldId id="303" r:id="rId13"/>
    <p:sldId id="263" r:id="rId14"/>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samverkansenkät - styrgrupp" id="{28B2AF02-860A-E942-A313-1F251C26117A}">
          <p14:sldIdLst>
            <p14:sldId id="301"/>
            <p14:sldId id="289"/>
            <p14:sldId id="290"/>
          </p14:sldIdLst>
        </p14:section>
        <p14:section name="avslut" id="{83D066F8-97A2-F24D-BA72-3F493910BE4D}">
          <p14:sldIdLst>
            <p14:sldId id="275"/>
            <p14:sldId id="303"/>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p:restoredTop sz="96301"/>
  </p:normalViewPr>
  <p:slideViewPr>
    <p:cSldViewPr snapToGrid="0" snapToObjects="1" showGuides="1">
      <p:cViewPr varScale="1">
        <p:scale>
          <a:sx n="122" d="100"/>
          <a:sy n="122" d="100"/>
        </p:scale>
        <p:origin x="136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modSection">
      <pc:chgData name="Elin Hoffman" userId="a2599513-e340-4996-a3a8-180e7af7950c" providerId="ADAL" clId="{2C255B75-C64B-5F50-B0ED-AD003553D8A7}" dt="2025-11-21T16:01:28.243" v="138" actId="20577"/>
      <pc:docMkLst>
        <pc:docMk/>
      </pc:docMkLst>
      <pc:sldChg chg="modSp mod">
        <pc:chgData name="Elin Hoffman" userId="a2599513-e340-4996-a3a8-180e7af7950c" providerId="ADAL" clId="{2C255B75-C64B-5F50-B0ED-AD003553D8A7}" dt="2025-11-12T13:50:41.098" v="107" actId="20577"/>
        <pc:sldMkLst>
          <pc:docMk/>
          <pc:sldMk cId="1892622936" sldId="256"/>
        </pc:sldMkLst>
        <pc:spChg chg="mod">
          <ac:chgData name="Elin Hoffman" userId="a2599513-e340-4996-a3a8-180e7af7950c" providerId="ADAL" clId="{2C255B75-C64B-5F50-B0ED-AD003553D8A7}" dt="2025-11-12T13:50:41.098" v="107" actId="20577"/>
          <ac:spMkLst>
            <pc:docMk/>
            <pc:sldMk cId="1892622936" sldId="256"/>
            <ac:spMk id="2" creationId="{B4CDA959-F182-8C4F-9624-673179E93A8F}"/>
          </ac:spMkLst>
        </pc:spChg>
      </pc:sldChg>
      <pc:sldChg chg="modSp">
        <pc:chgData name="Elin Hoffman" userId="a2599513-e340-4996-a3a8-180e7af7950c" providerId="ADAL" clId="{2C255B75-C64B-5F50-B0ED-AD003553D8A7}" dt="2025-11-11T15:26:02.133" v="7"/>
        <pc:sldMkLst>
          <pc:docMk/>
          <pc:sldMk cId="1234079812" sldId="263"/>
        </pc:sldMkLst>
        <pc:spChg chg="mod">
          <ac:chgData name="Elin Hoffman" userId="a2599513-e340-4996-a3a8-180e7af7950c" providerId="ADAL" clId="{2C255B75-C64B-5F50-B0ED-AD003553D8A7}" dt="2025-11-11T15:25:50.041" v="6"/>
          <ac:spMkLst>
            <pc:docMk/>
            <pc:sldMk cId="1234079812" sldId="263"/>
            <ac:spMk id="3" creationId="{C4CC0AF0-7D70-E847-A2C3-48E4FDA2249E}"/>
          </ac:spMkLst>
        </pc:spChg>
        <pc:spChg chg="mod">
          <ac:chgData name="Elin Hoffman" userId="a2599513-e340-4996-a3a8-180e7af7950c" providerId="ADAL" clId="{2C255B75-C64B-5F50-B0ED-AD003553D8A7}" dt="2025-11-11T15:26:02.133" v="7"/>
          <ac:spMkLst>
            <pc:docMk/>
            <pc:sldMk cId="1234079812" sldId="263"/>
            <ac:spMk id="8" creationId="{6CB8BD4E-D835-4BD9-8FBE-672CF3191DC8}"/>
          </ac:spMkLst>
        </pc:spChg>
      </pc:sldChg>
      <pc:sldChg chg="modSp">
        <pc:chgData name="Elin Hoffman" userId="a2599513-e340-4996-a3a8-180e7af7950c" providerId="ADAL" clId="{2C255B75-C64B-5F50-B0ED-AD003553D8A7}" dt="2025-11-12T14:08:13.775" v="121"/>
        <pc:sldMkLst>
          <pc:docMk/>
          <pc:sldMk cId="437718305" sldId="270"/>
        </pc:sldMkLst>
        <pc:spChg chg="mod">
          <ac:chgData name="Elin Hoffman" userId="a2599513-e340-4996-a3a8-180e7af7950c" providerId="ADAL" clId="{2C255B75-C64B-5F50-B0ED-AD003553D8A7}" dt="2025-11-12T14:08:13.775" v="121"/>
          <ac:spMkLst>
            <pc:docMk/>
            <pc:sldMk cId="437718305" sldId="270"/>
            <ac:spMk id="3" creationId="{73D10F25-7EC2-E840-87D4-D44A80BBAAD0}"/>
          </ac:spMkLst>
        </pc:spChg>
      </pc:sldChg>
      <pc:sldChg chg="modSp mod">
        <pc:chgData name="Elin Hoffman" userId="a2599513-e340-4996-a3a8-180e7af7950c" providerId="ADAL" clId="{2C255B75-C64B-5F50-B0ED-AD003553D8A7}" dt="2025-11-21T16:01:28.243" v="138" actId="20577"/>
        <pc:sldMkLst>
          <pc:docMk/>
          <pc:sldMk cId="2232714395" sldId="272"/>
        </pc:sldMkLst>
        <pc:spChg chg="mod">
          <ac:chgData name="Elin Hoffman" userId="a2599513-e340-4996-a3a8-180e7af7950c" providerId="ADAL" clId="{2C255B75-C64B-5F50-B0ED-AD003553D8A7}" dt="2025-11-21T16:01:28.243" v="138" actId="20577"/>
          <ac:spMkLst>
            <pc:docMk/>
            <pc:sldMk cId="2232714395" sldId="272"/>
            <ac:spMk id="3" creationId="{73D10F25-7EC2-E840-87D4-D44A80BBAAD0}"/>
          </ac:spMkLst>
        </pc:spChg>
        <pc:graphicFrameChg chg="mod modGraphic">
          <ac:chgData name="Elin Hoffman" userId="a2599513-e340-4996-a3a8-180e7af7950c" providerId="ADAL" clId="{2C255B75-C64B-5F50-B0ED-AD003553D8A7}" dt="2025-11-12T13:50:48.786" v="109" actId="255"/>
          <ac:graphicFrameMkLst>
            <pc:docMk/>
            <pc:sldMk cId="2232714395" sldId="272"/>
            <ac:graphicFrameMk id="2" creationId="{EAFECFE0-4DDA-B877-7E92-5FFF044EB178}"/>
          </ac:graphicFrameMkLst>
        </pc:graphicFrameChg>
      </pc:sldChg>
      <pc:sldChg chg="modSp">
        <pc:chgData name="Elin Hoffman" userId="a2599513-e340-4996-a3a8-180e7af7950c" providerId="ADAL" clId="{2C255B75-C64B-5F50-B0ED-AD003553D8A7}" dt="2025-11-12T14:08:55.962" v="135"/>
        <pc:sldMkLst>
          <pc:docMk/>
          <pc:sldMk cId="960548979" sldId="289"/>
        </pc:sldMkLst>
        <pc:spChg chg="mod">
          <ac:chgData name="Elin Hoffman" userId="a2599513-e340-4996-a3a8-180e7af7950c" providerId="ADAL" clId="{2C255B75-C64B-5F50-B0ED-AD003553D8A7}" dt="2025-11-12T14:08:55.962" v="135"/>
          <ac:spMkLst>
            <pc:docMk/>
            <pc:sldMk cId="960548979" sldId="289"/>
            <ac:spMk id="5" creationId="{FE29FC04-8D81-5D4F-9525-B46E9363B589}"/>
          </ac:spMkLst>
        </pc:spChg>
      </pc:sldChg>
      <pc:sldChg chg="modSp">
        <pc:chgData name="Elin Hoffman" userId="a2599513-e340-4996-a3a8-180e7af7950c" providerId="ADAL" clId="{2C255B75-C64B-5F50-B0ED-AD003553D8A7}" dt="2025-11-12T14:09:08.687" v="136"/>
        <pc:sldMkLst>
          <pc:docMk/>
          <pc:sldMk cId="3067942254" sldId="290"/>
        </pc:sldMkLst>
        <pc:spChg chg="mod">
          <ac:chgData name="Elin Hoffman" userId="a2599513-e340-4996-a3a8-180e7af7950c" providerId="ADAL" clId="{2C255B75-C64B-5F50-B0ED-AD003553D8A7}" dt="2025-11-12T14:09:08.687" v="136"/>
          <ac:spMkLst>
            <pc:docMk/>
            <pc:sldMk cId="3067942254" sldId="290"/>
            <ac:spMk id="2" creationId="{E628A317-FF8E-D844-91DA-0113D1C473A6}"/>
          </ac:spMkLst>
        </pc:spChg>
      </pc:sldChg>
      <pc:sldChg chg="modSp mod">
        <pc:chgData name="Elin Hoffman" userId="a2599513-e340-4996-a3a8-180e7af7950c" providerId="ADAL" clId="{2C255B75-C64B-5F50-B0ED-AD003553D8A7}" dt="2025-11-12T13:50:54.517" v="119" actId="20577"/>
        <pc:sldMkLst>
          <pc:docMk/>
          <pc:sldMk cId="3335315663" sldId="301"/>
        </pc:sldMkLst>
        <pc:spChg chg="mod">
          <ac:chgData name="Elin Hoffman" userId="a2599513-e340-4996-a3a8-180e7af7950c" providerId="ADAL" clId="{2C255B75-C64B-5F50-B0ED-AD003553D8A7}" dt="2025-11-12T13:50:54.517" v="119" actId="20577"/>
          <ac:spMkLst>
            <pc:docMk/>
            <pc:sldMk cId="3335315663" sldId="301"/>
            <ac:spMk id="2" creationId="{D8E0514D-6E66-B949-8A68-7933D2BB3F92}"/>
          </ac:spMkLst>
        </pc:spChg>
      </pc:sldChg>
      <pc:sldChg chg="modSp">
        <pc:chgData name="Elin Hoffman" userId="a2599513-e340-4996-a3a8-180e7af7950c" providerId="ADAL" clId="{2C255B75-C64B-5F50-B0ED-AD003553D8A7}" dt="2025-11-11T15:26:02.133" v="7"/>
        <pc:sldMkLst>
          <pc:docMk/>
          <pc:sldMk cId="3278369945" sldId="303"/>
        </pc:sldMkLst>
        <pc:spChg chg="mod">
          <ac:chgData name="Elin Hoffman" userId="a2599513-e340-4996-a3a8-180e7af7950c" providerId="ADAL" clId="{2C255B75-C64B-5F50-B0ED-AD003553D8A7}" dt="2025-11-11T15:25:50.041" v="6"/>
          <ac:spMkLst>
            <pc:docMk/>
            <pc:sldMk cId="3278369945" sldId="303"/>
            <ac:spMk id="3" creationId="{AFA55ACC-A68C-F744-AEF7-6E2DD5D75B68}"/>
          </ac:spMkLst>
        </pc:spChg>
        <pc:spChg chg="mod">
          <ac:chgData name="Elin Hoffman" userId="a2599513-e340-4996-a3a8-180e7af7950c" providerId="ADAL" clId="{2C255B75-C64B-5F50-B0ED-AD003553D8A7}" dt="2025-11-11T15:25:50.041" v="6"/>
          <ac:spMkLst>
            <pc:docMk/>
            <pc:sldMk cId="3278369945" sldId="303"/>
            <ac:spMk id="4" creationId="{5FF5F028-778A-374A-8A18-3A1AEF946B4D}"/>
          </ac:spMkLst>
        </pc:spChg>
        <pc:spChg chg="mod">
          <ac:chgData name="Elin Hoffman" userId="a2599513-e340-4996-a3a8-180e7af7950c" providerId="ADAL" clId="{2C255B75-C64B-5F50-B0ED-AD003553D8A7}" dt="2025-11-11T15:26:02.133" v="7"/>
          <ac:spMkLst>
            <pc:docMk/>
            <pc:sldMk cId="3278369945" sldId="303"/>
            <ac:spMk id="8" creationId="{2A50931F-8FCD-D30D-351D-6E5FF61172A4}"/>
          </ac:spMkLst>
        </pc:spChg>
        <pc:spChg chg="mod">
          <ac:chgData name="Elin Hoffman" userId="a2599513-e340-4996-a3a8-180e7af7950c" providerId="ADAL" clId="{2C255B75-C64B-5F50-B0ED-AD003553D8A7}" dt="2025-11-11T15:26:02.133" v="7"/>
          <ac:spMkLst>
            <pc:docMk/>
            <pc:sldMk cId="3278369945" sldId="303"/>
            <ac:spMk id="13" creationId="{51A4F9A6-C51C-4787-FE59-7F1F60F612A0}"/>
          </ac:spMkLst>
        </pc:spChg>
      </pc:sldChg>
      <pc:sldMasterChg chg="delSp mod modSldLayout">
        <pc:chgData name="Elin Hoffman" userId="a2599513-e340-4996-a3a8-180e7af7950c" providerId="ADAL" clId="{2C255B75-C64B-5F50-B0ED-AD003553D8A7}" dt="2025-11-11T15:25:34.891" v="5" actId="478"/>
        <pc:sldMasterMkLst>
          <pc:docMk/>
          <pc:sldMasterMk cId="3595170883" sldId="2147483648"/>
        </pc:sldMasterMkLst>
        <pc:sldLayoutChg chg="delSp mod">
          <pc:chgData name="Elin Hoffman" userId="a2599513-e340-4996-a3a8-180e7af7950c" providerId="ADAL" clId="{2C255B75-C64B-5F50-B0ED-AD003553D8A7}" dt="2025-11-11T15:25:34.891" v="5"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1-11T15:25:23.280" v="3"/>
          <pc:sldLayoutMkLst>
            <pc:docMk/>
            <pc:sldMasterMk cId="3595170883" sldId="2147483648"/>
            <pc:sldLayoutMk cId="95236227" sldId="2147483695"/>
          </pc:sldLayoutMkLst>
          <pc:picChg chg="add mod">
            <ac:chgData name="Elin Hoffman" userId="a2599513-e340-4996-a3a8-180e7af7950c" providerId="ADAL" clId="{2C255B75-C64B-5F50-B0ED-AD003553D8A7}" dt="2025-11-11T15:25:23.280" v="3"/>
            <ac:picMkLst>
              <pc:docMk/>
              <pc:sldMasterMk cId="3595170883" sldId="2147483648"/>
              <pc:sldLayoutMk cId="95236227" sldId="2147483695"/>
              <ac:picMk id="3" creationId="{4C5F777B-5747-6789-8AA6-8A3FEDAB1B10}"/>
            </ac:picMkLst>
          </pc:picChg>
        </pc:sldLayoutChg>
        <pc:sldLayoutChg chg="addSp delSp modSp mod">
          <pc:chgData name="Elin Hoffman" userId="a2599513-e340-4996-a3a8-180e7af7950c" providerId="ADAL" clId="{2C255B75-C64B-5F50-B0ED-AD003553D8A7}" dt="2025-11-11T15:25:18.585" v="1"/>
          <pc:sldLayoutMkLst>
            <pc:docMk/>
            <pc:sldMasterMk cId="3595170883" sldId="2147483648"/>
            <pc:sldLayoutMk cId="1328488519" sldId="2147483696"/>
          </pc:sldLayoutMkLst>
          <pc:picChg chg="add mod">
            <ac:chgData name="Elin Hoffman" userId="a2599513-e340-4996-a3a8-180e7af7950c" providerId="ADAL" clId="{2C255B75-C64B-5F50-B0ED-AD003553D8A7}" dt="2025-11-11T15:25:18.585" v="1"/>
            <ac:picMkLst>
              <pc:docMk/>
              <pc:sldMasterMk cId="3595170883" sldId="2147483648"/>
              <pc:sldLayoutMk cId="1328488519" sldId="2147483696"/>
              <ac:picMk id="5" creationId="{9688A515-CE48-8FB8-3467-F74D2067DA42}"/>
            </ac:picMkLst>
          </pc:picChg>
        </pc:sldLayoutChg>
      </pc:sldMasterChg>
    </pc:docChg>
  </pc:docChgLst>
  <pc:docChgLst>
    <pc:chgData name="Simon Tufvesson" userId="ed827d87-0650-4094-9c03-097576f8d7b0" providerId="ADAL" clId="{79AA3C5A-B1C3-DD42-8515-8129AC85E9BD}"/>
    <pc:docChg chg="delSld modSld modSection">
      <pc:chgData name="Simon Tufvesson" userId="ed827d87-0650-4094-9c03-097576f8d7b0" providerId="ADAL" clId="{79AA3C5A-B1C3-DD42-8515-8129AC85E9BD}" dt="2025-12-09T09:01:07.697" v="19" actId="14100"/>
      <pc:docMkLst>
        <pc:docMk/>
      </pc:docMkLst>
      <pc:sldChg chg="modSp mod">
        <pc:chgData name="Simon Tufvesson" userId="ed827d87-0650-4094-9c03-097576f8d7b0" providerId="ADAL" clId="{79AA3C5A-B1C3-DD42-8515-8129AC85E9BD}" dt="2025-12-09T09:01:07.697" v="19" actId="14100"/>
        <pc:sldMkLst>
          <pc:docMk/>
          <pc:sldMk cId="3067942254" sldId="290"/>
        </pc:sldMkLst>
        <pc:graphicFrameChg chg="mod">
          <ac:chgData name="Simon Tufvesson" userId="ed827d87-0650-4094-9c03-097576f8d7b0" providerId="ADAL" clId="{79AA3C5A-B1C3-DD42-8515-8129AC85E9BD}" dt="2025-12-09T09:01:07.697" v="19" actId="14100"/>
          <ac:graphicFrameMkLst>
            <pc:docMk/>
            <pc:sldMk cId="3067942254" sldId="290"/>
            <ac:graphicFrameMk id="16" creationId="{C8857B6B-DF74-58A8-2D0D-6285856B7886}"/>
          </ac:graphicFrameMkLst>
        </pc:graphicFrameChg>
      </pc:sldChg>
    </pc:docChg>
  </pc:docChgLst>
  <pc:docChgLst>
    <pc:chgData name="Elin Hoffman" userId="S::elin.hoffman@lysio.se::a2599513-e340-4996-a3a8-180e7af7950c" providerId="AD" clId="Web-{D31D99D6-4C23-09D0-03EB-854CA94F3366}"/>
    <pc:docChg chg="modSld">
      <pc:chgData name="Elin Hoffman" userId="S::elin.hoffman@lysio.se::a2599513-e340-4996-a3a8-180e7af7950c" providerId="AD" clId="Web-{D31D99D6-4C23-09D0-03EB-854CA94F3366}" dt="2025-12-09T09:51:19.504" v="2" actId="20577"/>
      <pc:docMkLst>
        <pc:docMk/>
      </pc:docMkLst>
      <pc:sldChg chg="modSp">
        <pc:chgData name="Elin Hoffman" userId="S::elin.hoffman@lysio.se::a2599513-e340-4996-a3a8-180e7af7950c" providerId="AD" clId="Web-{D31D99D6-4C23-09D0-03EB-854CA94F3366}" dt="2025-12-09T09:51:19.504" v="2" actId="20577"/>
        <pc:sldMkLst>
          <pc:docMk/>
          <pc:sldMk cId="3067942254" sldId="290"/>
        </pc:sldMkLst>
        <pc:spChg chg="mod">
          <ac:chgData name="Elin Hoffman" userId="S::elin.hoffman@lysio.se::a2599513-e340-4996-a3a8-180e7af7950c" providerId="AD" clId="Web-{D31D99D6-4C23-09D0-03EB-854CA94F3366}" dt="2025-12-09T09:51:19.504" v="2" actId="20577"/>
          <ac:spMkLst>
            <pc:docMk/>
            <pc:sldMk cId="3067942254" sldId="290"/>
            <ac:spMk id="2" creationId="{E628A317-FF8E-D844-91DA-0113D1C473A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Jag är chef för medarbetare inom:</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Kommun</c:v>
                </c:pt>
                <c:pt idx="1">
                  <c:v>Region (även privat utförare)</c:v>
                </c:pt>
              </c:strCache>
            </c:strRef>
          </c:cat>
          <c:val>
            <c:numRef>
              <c:f>Sheet1!$B$2:$B$3</c:f>
              <c:numCache>
                <c:formatCode>General</c:formatCode>
                <c:ptCount val="2"/>
                <c:pt idx="0">
                  <c:v>0.75</c:v>
                </c:pt>
                <c:pt idx="1">
                  <c:v>0.25</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1211387038159"/>
          <c:y val="7.8840590061071303E-2"/>
          <c:w val="0.41870977185544112"/>
          <c:h val="0.83212722798129635"/>
        </c:manualLayout>
      </c:layout>
      <c:radarChart>
        <c:radarStyle val="marker"/>
        <c:varyColors val="0"/>
        <c:ser>
          <c:idx val="0"/>
          <c:order val="0"/>
          <c:tx>
            <c:strRef>
              <c:f>Sheet1!$B$1</c:f>
              <c:strCache>
                <c:ptCount val="1"/>
                <c:pt idx="0">
                  <c:v>Nationellt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C826-DB48-952C-6D1BC8137406}"/>
              </c:ext>
            </c:extLst>
          </c:dPt>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C826-DB48-952C-6D1BC8137406}"/>
              </c:ext>
            </c:extLst>
          </c:dPt>
          <c:dLbls>
            <c:numFmt formatCode="#,##0.0" sourceLinked="0"/>
            <c:spPr>
              <a:noFill/>
              <a:ln>
                <a:noFill/>
              </a:ln>
              <a:effectLst/>
            </c:spPr>
            <c:txPr>
              <a:bodyPr rot="0" spcFirstLastPara="1" vertOverflow="overflow" horzOverflow="overflow" vert="horz" wrap="square" lIns="38100" tIns="19050" rIns="360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Har vi tillgång till tid för samverkan</c:v>
                </c:pt>
                <c:pt idx="1">
                  <c:v>Arbetar vi för tillgång till bra anpassade lokaler</c:v>
                </c:pt>
                <c:pt idx="2">
                  <c:v>Engagerar och stödjer vi varandra</c:v>
                </c:pt>
                <c:pt idx="3">
                  <c:v>Sätter vi gemensamma mål och utvärderar dem</c:v>
                </c:pt>
                <c:pt idx="4">
                  <c:v>Har vi samsyn kring det gemensamma uppdraget på FC</c:v>
                </c:pt>
                <c:pt idx="5">
                  <c:v>Har vi kunskap om de olika verksamheternas uppdrag</c:v>
                </c:pt>
                <c:pt idx="6">
                  <c:v>Fattar vi beslut som alltid utgår från målgruppens behov</c:v>
                </c:pt>
                <c:pt idx="7">
                  <c:v>Har vi möjlighet till gemensam kompetensutveckling</c:v>
                </c:pt>
                <c:pt idx="8">
                  <c:v>Har vi förmågan att lyfta blicken från egen verksamhet och se helheten</c:v>
                </c:pt>
                <c:pt idx="9">
                  <c:v>Har vi stöd från styr- och ledning på högre nivå</c:v>
                </c:pt>
                <c:pt idx="10">
                  <c:v>Har vi ekonomiska förutsättningar att genomföra det som vi ser behov av i det gemensamma uppdraget</c:v>
                </c:pt>
              </c:strCache>
            </c:strRef>
          </c:cat>
          <c:val>
            <c:numRef>
              <c:f>Sheet1!$B$2:$B$12</c:f>
              <c:numCache>
                <c:formatCode>General</c:formatCode>
                <c:ptCount val="11"/>
                <c:pt idx="0">
                  <c:v>4.2005813953488369</c:v>
                </c:pt>
                <c:pt idx="1">
                  <c:v>4.1802325581395348</c:v>
                </c:pt>
                <c:pt idx="2">
                  <c:v>4.1598837209302326</c:v>
                </c:pt>
                <c:pt idx="3">
                  <c:v>4.0232558139534884</c:v>
                </c:pt>
                <c:pt idx="4">
                  <c:v>4.0406976744186052</c:v>
                </c:pt>
                <c:pt idx="5">
                  <c:v>4.0639534883720927</c:v>
                </c:pt>
                <c:pt idx="6">
                  <c:v>4.0755813953488369</c:v>
                </c:pt>
                <c:pt idx="7">
                  <c:v>3.8313953488372099</c:v>
                </c:pt>
                <c:pt idx="8">
                  <c:v>3.9651162790697674</c:v>
                </c:pt>
                <c:pt idx="9">
                  <c:v>3.7005813953488369</c:v>
                </c:pt>
                <c:pt idx="10">
                  <c:v>3.3924418604651163</c:v>
                </c:pt>
              </c:numCache>
            </c:numRef>
          </c:val>
          <c:extLst>
            <c:ext xmlns:c16="http://schemas.microsoft.com/office/drawing/2014/chart" uri="{C3380CC4-5D6E-409C-BE32-E72D297353CC}">
              <c16:uniqueId val="{00000004-C826-DB48-952C-6D1BC8137406}"/>
            </c:ext>
          </c:extLst>
        </c:ser>
        <c:ser>
          <c:idx val="1"/>
          <c:order val="1"/>
          <c:tx>
            <c:strRef>
              <c:f>Sheet1!$C$1</c:f>
              <c:strCache>
                <c:ptCount val="1"/>
                <c:pt idx="0">
                  <c:v>Region Örebro län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Sheet1!$A$2:$A$12</c:f>
              <c:strCache>
                <c:ptCount val="11"/>
                <c:pt idx="0">
                  <c:v>Har vi tillgång till tid för samverkan</c:v>
                </c:pt>
                <c:pt idx="1">
                  <c:v>Arbetar vi för tillgång till bra anpassade lokaler</c:v>
                </c:pt>
                <c:pt idx="2">
                  <c:v>Engagerar och stödjer vi varandra</c:v>
                </c:pt>
                <c:pt idx="3">
                  <c:v>Sätter vi gemensamma mål och utvärderar dem</c:v>
                </c:pt>
                <c:pt idx="4">
                  <c:v>Har vi samsyn kring det gemensamma uppdraget på FC</c:v>
                </c:pt>
                <c:pt idx="5">
                  <c:v>Har vi kunskap om de olika verksamheternas uppdrag</c:v>
                </c:pt>
                <c:pt idx="6">
                  <c:v>Fattar vi beslut som alltid utgår från målgruppens behov</c:v>
                </c:pt>
                <c:pt idx="7">
                  <c:v>Har vi möjlighet till gemensam kompetensutveckling</c:v>
                </c:pt>
                <c:pt idx="8">
                  <c:v>Har vi förmågan att lyfta blicken från egen verksamhet och se helheten</c:v>
                </c:pt>
                <c:pt idx="9">
                  <c:v>Har vi stöd från styr- och ledning på högre nivå</c:v>
                </c:pt>
                <c:pt idx="10">
                  <c:v>Har vi ekonomiska förutsättningar att genomföra det som vi ser behov av i det gemensamma uppdraget</c:v>
                </c:pt>
              </c:strCache>
            </c:strRef>
          </c:cat>
          <c:val>
            <c:numRef>
              <c:f>Sheet1!$C$2:$C$12</c:f>
              <c:numCache>
                <c:formatCode>General</c:formatCode>
                <c:ptCount val="11"/>
                <c:pt idx="0">
                  <c:v>3.85</c:v>
                </c:pt>
                <c:pt idx="1">
                  <c:v>4.2</c:v>
                </c:pt>
                <c:pt idx="2">
                  <c:v>3.95</c:v>
                </c:pt>
                <c:pt idx="3">
                  <c:v>4</c:v>
                </c:pt>
                <c:pt idx="4">
                  <c:v>3.9</c:v>
                </c:pt>
                <c:pt idx="5">
                  <c:v>4.3</c:v>
                </c:pt>
                <c:pt idx="6">
                  <c:v>4</c:v>
                </c:pt>
                <c:pt idx="7">
                  <c:v>2.95</c:v>
                </c:pt>
                <c:pt idx="8">
                  <c:v>3.65</c:v>
                </c:pt>
                <c:pt idx="9">
                  <c:v>3.45</c:v>
                </c:pt>
                <c:pt idx="10">
                  <c:v>2.7</c:v>
                </c:pt>
              </c:numCache>
            </c:numRef>
          </c:val>
          <c:extLst>
            <c:ext xmlns:c16="http://schemas.microsoft.com/office/drawing/2014/chart" uri="{C3380CC4-5D6E-409C-BE32-E72D297353CC}">
              <c16:uniqueId val="{00000004-1B67-3C4D-9E78-F84EF4CED920}"/>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2025-12-11</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412613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43357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2025-12-11</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2025-12-11</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9688A515-CE48-8FB8-3467-F74D2067DA42}"/>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2025-12-11</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2025-12-11</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2025-12-11</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4C5F777B-5747-6789-8AA6-8A3FEDAB1B1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2025-12-11</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2025-12-11</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enkatfabriken.s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Region Örebro län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Samverkansenkät - styrgrupp</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styrgruppen på familjecentraler/familjecentralsliknande verksamheter.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a:p>
            <a:pPr marL="0" indent="0">
              <a:lnSpc>
                <a:spcPct val="120000"/>
              </a:lnSpc>
              <a:buNone/>
            </a:pPr>
            <a:endParaRPr lang="sv-SE" sz="140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per deltagande familjecentral. Inbjudan till enkäten skickades ut av </a:t>
            </a:r>
            <a:r>
              <a:rPr lang="sv-SE" sz="1400" dirty="0" err="1"/>
              <a:t>Lysio</a:t>
            </a:r>
            <a:r>
              <a:rPr lang="sv-SE" sz="1400" dirty="0"/>
              <a:t> Research via e-post till samordnare på respektive familjecentral. Samordnarna skickade sedan inbjudan vidare till styr-eller ledningsgruppen på den aktuella familjecentralen. Den 13e november skickade </a:t>
            </a:r>
            <a:r>
              <a:rPr lang="sv-SE" sz="1400" dirty="0" err="1"/>
              <a:t>Lysio</a:t>
            </a:r>
            <a:r>
              <a:rPr lang="sv-SE" sz="1400" dirty="0"/>
              <a:t> Research även ut en mejlpåminnelse till de familjecentraler där inga chefer vid tillfället för påminnelsen hade svarat på enkäten. </a:t>
            </a:r>
          </a:p>
          <a:p>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2459447559"/>
              </p:ext>
            </p:extLst>
          </p:nvPr>
        </p:nvGraphicFramePr>
        <p:xfrm>
          <a:off x="489274" y="4202723"/>
          <a:ext cx="873600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gridCol w="3434080">
                  <a:extLst>
                    <a:ext uri="{9D8B030D-6E8A-4147-A177-3AD203B41FA5}">
                      <a16:colId xmlns:a16="http://schemas.microsoft.com/office/drawing/2014/main" val="2237399408"/>
                    </a:ext>
                  </a:extLst>
                </a:gridCol>
              </a:tblGrid>
              <a:tr h="356217">
                <a:tc>
                  <a:txBody>
                    <a:bodyPr/>
                    <a:lstStyle/>
                    <a:p>
                      <a:r>
                        <a:rPr lang="sv-SE" sz="1100"/>
                        <a:t>Enkät </a:t>
                      </a:r>
                    </a:p>
                  </a:txBody>
                  <a:tcPr anchor="ctr"/>
                </a:tc>
                <a:tc>
                  <a:txBody>
                    <a:bodyPr/>
                    <a:lstStyle/>
                    <a:p>
                      <a:r>
                        <a:rPr lang="sv-SE" sz="1100"/>
                        <a:t>Insamling start</a:t>
                      </a:r>
                    </a:p>
                  </a:txBody>
                  <a:tcPr anchor="ctr"/>
                </a:tc>
                <a:tc>
                  <a:txBody>
                    <a:bodyPr/>
                    <a:lstStyle/>
                    <a:p>
                      <a:r>
                        <a:rPr lang="sv-SE" sz="1100" dirty="0"/>
                        <a:t>Insamling slut </a:t>
                      </a:r>
                    </a:p>
                  </a:txBody>
                  <a:tcPr anchor="ctr"/>
                </a:tc>
                <a:tc>
                  <a:txBody>
                    <a:bodyPr/>
                    <a:lstStyle/>
                    <a:p>
                      <a:r>
                        <a:rPr lang="sv-SE" sz="1100"/>
                        <a:t>Antal svar i regionen</a:t>
                      </a:r>
                    </a:p>
                  </a:txBody>
                  <a:tcPr anchor="ctr"/>
                </a:tc>
                <a:tc>
                  <a:txBody>
                    <a:bodyPr/>
                    <a:lstStyle/>
                    <a:p>
                      <a:r>
                        <a:rPr lang="sv-SE" sz="1100"/>
                        <a:t>Antal deltagande</a:t>
                      </a:r>
                    </a:p>
                    <a:p>
                      <a:r>
                        <a:rPr lang="sv-SE" sz="1100"/>
                        <a:t>familjecentraler i regionen</a:t>
                      </a:r>
                    </a:p>
                  </a:txBody>
                  <a:tcPr anchor="ctr"/>
                </a:tc>
                <a:extLst>
                  <a:ext uri="{0D108BD9-81ED-4DB2-BD59-A6C34878D82A}">
                    <a16:rowId xmlns:a16="http://schemas.microsoft.com/office/drawing/2014/main" val="2820031394"/>
                  </a:ext>
                </a:extLst>
              </a:tr>
              <a:tr h="475379">
                <a:tc>
                  <a:txBody>
                    <a:bodyPr/>
                    <a:lstStyle/>
                    <a:p>
                      <a:r>
                        <a:rPr lang="sv-SE" sz="1200" dirty="0"/>
                        <a:t>Samverkansenkät - styrgrupp</a:t>
                      </a:r>
                    </a:p>
                  </a:txBody>
                  <a:tcPr anchor="ctr"/>
                </a:tc>
                <a:tc>
                  <a:txBody>
                    <a:bodyPr/>
                    <a:lstStyle/>
                    <a:p>
                      <a:r>
                        <a:rPr lang="sv-SE" sz="1200" dirty="0"/>
                        <a:t>2025-11-03</a:t>
                      </a:r>
                    </a:p>
                  </a:txBody>
                  <a:tcPr anchor="ctr"/>
                </a:tc>
                <a:tc>
                  <a:txBody>
                    <a:bodyPr/>
                    <a:lstStyle/>
                    <a:p>
                      <a:r>
                        <a:rPr lang="sv-SE" sz="1200" dirty="0"/>
                        <a:t>2025-11-23</a:t>
                      </a:r>
                    </a:p>
                  </a:txBody>
                  <a:tcPr anchor="ctr"/>
                </a:tc>
                <a:tc>
                  <a:txBody>
                    <a:bodyPr/>
                    <a:lstStyle/>
                    <a:p>
                      <a:r>
                        <a:rPr lang="sv-SE" sz="1200" dirty="0"/>
                        <a:t>20</a:t>
                      </a:r>
                    </a:p>
                  </a:txBody>
                  <a:tcPr anchor="ctr"/>
                </a:tc>
                <a:tc>
                  <a:txBody>
                    <a:bodyPr/>
                    <a:lstStyle/>
                    <a:p>
                      <a:r>
                        <a:rPr lang="sv-SE" sz="1200" dirty="0"/>
                        <a:t>11</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 samverkansenkät - styrgrupp</a:t>
            </a:r>
          </a:p>
        </p:txBody>
      </p:sp>
    </p:spTree>
    <p:extLst>
      <p:ext uri="{BB962C8B-B14F-4D97-AF65-F5344CB8AC3E}">
        <p14:creationId xmlns:p14="http://schemas.microsoft.com/office/powerpoint/2010/main" val="333531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Jag är chef för medarbetare inom:</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632985368"/>
              </p:ext>
            </p:extLst>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054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sv-SE" sz="2000" dirty="0">
                <a:ea typeface="Verdana"/>
              </a:rPr>
              <a:t>Skatta ditt svar från 1–5 där 1 stämmer mycket dåligt och 5 mycket bra</a:t>
            </a:r>
            <a:br>
              <a:rPr lang="sv-SE" sz="2000" dirty="0"/>
            </a:br>
            <a:r>
              <a:rPr lang="sv-SE" sz="1400" b="0" i="1" dirty="0">
                <a:ea typeface="Verdana"/>
              </a:rPr>
              <a:t>Besvara med utgångspunkt från familjecentralsverksamhetens bästa.</a:t>
            </a:r>
            <a:br>
              <a:rPr lang="sv-SE" sz="1400" b="0" i="1" dirty="0"/>
            </a:br>
            <a:r>
              <a:rPr lang="sv-SE" sz="1400" b="0" i="1" dirty="0">
                <a:ea typeface="Verdana"/>
                <a:cs typeface="Arial"/>
              </a:rPr>
              <a:t>I vår styr- och ledningsgrupp:</a:t>
            </a:r>
            <a:br>
              <a:rPr lang="en-GB" sz="1400" b="0" dirty="0"/>
            </a:br>
            <a:br>
              <a:rPr lang="en-GB" sz="1400" b="0" dirty="0">
                <a:ea typeface="Verdana"/>
              </a:rPr>
            </a:br>
            <a:r>
              <a:rPr lang="en-GB" sz="1400" b="0" dirty="0">
                <a:ea typeface="Verdana"/>
              </a:rPr>
              <a:t>(</a:t>
            </a:r>
            <a:r>
              <a:rPr lang="en-GB" sz="1400" b="0" dirty="0" err="1">
                <a:ea typeface="Verdana"/>
              </a:rPr>
              <a:t>Medelvärde</a:t>
            </a:r>
            <a:r>
              <a:rPr lang="en-GB" sz="1400" b="0" dirty="0">
                <a:ea typeface="Verdana"/>
              </a:rPr>
              <a:t>)</a:t>
            </a:r>
            <a:endParaRPr lang="en-GB" b="0" dirty="0">
              <a:ea typeface="Verdana"/>
            </a:endParaRP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extLst>
              <p:ext uri="{D42A27DB-BD31-4B8C-83A1-F6EECF244321}">
                <p14:modId xmlns:p14="http://schemas.microsoft.com/office/powerpoint/2010/main" val="3472400430"/>
              </p:ext>
            </p:extLst>
          </p:nvPr>
        </p:nvGraphicFramePr>
        <p:xfrm>
          <a:off x="231228" y="1432175"/>
          <a:ext cx="9674772" cy="4984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9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27836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och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2225841"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Props1.xml><?xml version="1.0" encoding="utf-8"?>
<ds:datastoreItem xmlns:ds="http://schemas.openxmlformats.org/officeDocument/2006/customXml" ds:itemID="{6CB0EECE-50FA-4804-A8DF-FDE57BDC3873}"/>
</file>

<file path=customXml/itemProps2.xml><?xml version="1.0" encoding="utf-8"?>
<ds:datastoreItem xmlns:ds="http://schemas.openxmlformats.org/officeDocument/2006/customXml" ds:itemID="{C9956511-D868-41E5-9DDF-8EBF37989969}">
  <ds:schemaRefs>
    <ds:schemaRef ds:uri="http://schemas.microsoft.com/sharepoint/v3/contenttype/forms"/>
  </ds:schemaRefs>
</ds:datastoreItem>
</file>

<file path=customXml/itemProps3.xml><?xml version="1.0" encoding="utf-8"?>
<ds:datastoreItem xmlns:ds="http://schemas.openxmlformats.org/officeDocument/2006/customXml" ds:itemID="{7E4E498F-049E-4EA6-A19A-E40BCD51BCA5}">
  <ds:schemaRefs>
    <ds:schemaRef ds:uri="293ca38d-8a01-4d17-99f3-6244240f344d"/>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97c4c201-fa17-49dd-9cc8-7201966f69fb"/>
    <ds:schemaRef ds:uri="http://schemas.microsoft.com/office/2006/metadata/properties"/>
    <ds:schemaRef ds:uri="http://purl.org/dc/terms/"/>
    <ds:schemaRef ds:uri="4ddd11b9-1d4b-4dd8-8998-d0bb44bfa099"/>
    <ds:schemaRef ds:uri="5d5cdf28-9063-4817-b166-06584d97825f"/>
  </ds:schemaRefs>
</ds:datastoreItem>
</file>

<file path=docMetadata/LabelInfo.xml><?xml version="1.0" encoding="utf-8"?>
<clbl:labelList xmlns:clbl="http://schemas.microsoft.com/office/2020/mipLabelMetadata">
  <clbl:label id="{7a967b6a-3783-47cf-8fdb-0b1118f65e05}" enabled="1" method="Standard" siteId="{aece5b19-8227-4c27-8218-1aea120ec062}" removed="0"/>
</clbl:labelList>
</file>

<file path=docProps/app.xml><?xml version="1.0" encoding="utf-8"?>
<Properties xmlns="http://schemas.openxmlformats.org/officeDocument/2006/extended-properties" xmlns:vt="http://schemas.openxmlformats.org/officeDocument/2006/docPropsVTypes">
  <Template>Office-tema</Template>
  <TotalTime>6981</TotalTime>
  <Words>355</Words>
  <Application>Microsoft Office PowerPoint</Application>
  <PresentationFormat>A4 (210 x 297 mm)</PresentationFormat>
  <Paragraphs>38</Paragraphs>
  <Slides>9</Slides>
  <Notes>2</Notes>
  <HiddenSlides>0</HiddenSlides>
  <MMClips>0</MMClips>
  <ScaleCrop>false</ScaleCrop>
  <HeadingPairs>
    <vt:vector size="4" baseType="variant">
      <vt:variant>
        <vt:lpstr>Tema</vt:lpstr>
      </vt:variant>
      <vt:variant>
        <vt:i4>2</vt:i4>
      </vt:variant>
      <vt:variant>
        <vt:lpstr>Bildrubriker</vt:lpstr>
      </vt:variant>
      <vt:variant>
        <vt:i4>9</vt:i4>
      </vt:variant>
    </vt:vector>
  </HeadingPairs>
  <TitlesOfParts>
    <vt:vector size="11" baseType="lpstr">
      <vt:lpstr>Office-tema</vt:lpstr>
      <vt:lpstr>1_Office-tema</vt:lpstr>
      <vt:lpstr>Samverkansenkät - styrgrupp</vt:lpstr>
      <vt:lpstr>Bakgrund</vt:lpstr>
      <vt:lpstr>Genomförande</vt:lpstr>
      <vt:lpstr>Resultat samverkansenkät - styrgrupp</vt:lpstr>
      <vt:lpstr>Bakgrundsfrågor </vt:lpstr>
      <vt:lpstr>Skatta ditt svar från 1–5 där 1 stämmer mycket dåligt och 5 mycket bra Besvara med utgångspunkt från familjecentralsverksamhetens bästa. I vår styr- och ledningsgrupp:  (Medelvärde)</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97</cp:revision>
  <dcterms:created xsi:type="dcterms:W3CDTF">2023-11-13T16:53:19Z</dcterms:created>
  <dcterms:modified xsi:type="dcterms:W3CDTF">2025-12-11T14:29:57Z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120500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