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300" r:id="rId14"/>
    <p:sldId id="291" r:id="rId15"/>
    <p:sldId id="292" r:id="rId16"/>
    <p:sldId id="294" r:id="rId17"/>
    <p:sldId id="295" r:id="rId18"/>
    <p:sldId id="296" r:id="rId19"/>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10.xlsx"/></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0.7</c:v>
                </c:pt>
                <c:pt idx="1">
                  <c:v>0.25</c:v>
                </c:pt>
                <c:pt idx="2">
                  <c:v>0.0</c:v>
                </c:pt>
                <c:pt idx="3">
                  <c:v>0.05</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0.3333333333333333</c:v>
                </c:pt>
                <c:pt idx="1">
                  <c:v>0.6666666666666666</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0.1111111111111111</c:v>
                </c:pt>
                <c:pt idx="1">
                  <c:v>0.3888888888888889</c:v>
                </c:pt>
                <c:pt idx="2">
                  <c:v>0.5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0.1578947368421052</c:v>
                </c:pt>
                <c:pt idx="1">
                  <c:v>0.3157894736842105</c:v>
                </c:pt>
                <c:pt idx="2">
                  <c:v>0.5263157894736842</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0.15</c:v>
                </c:pt>
                <c:pt idx="1">
                  <c:v>0.4</c:v>
                </c:pt>
                <c:pt idx="2">
                  <c:v>0.25</c:v>
                </c:pt>
                <c:pt idx="3">
                  <c:v>0.2</c:v>
                </c:pt>
                <c:pt idx="4">
                  <c:v>0.05</c:v>
                </c:pt>
                <c:pt idx="5">
                  <c:v>0.15</c:v>
                </c:pt>
                <c:pt idx="6">
                  <c:v>0.05</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0.3157894736842105</c:v>
                </c:pt>
                <c:pt idx="1">
                  <c:v>0.2105263157894736</c:v>
                </c:pt>
                <c:pt idx="2">
                  <c:v>0.0</c:v>
                </c:pt>
                <c:pt idx="3">
                  <c:v>0.7894736842105263</c:v>
                </c:pt>
                <c:pt idx="4">
                  <c:v>0.05</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0.05</c:v>
                </c:pt>
                <c:pt idx="1">
                  <c:v>0.0</c:v>
                </c:pt>
                <c:pt idx="2">
                  <c:v>0.6</c:v>
                </c:pt>
                <c:pt idx="3">
                  <c:v>0.35</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0.65</c:v>
                </c:pt>
                <c:pt idx="1">
                  <c:v>0.35</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0.2857142857142857</c:v>
                </c:pt>
                <c:pt idx="1">
                  <c:v>0.4285714285714285</c:v>
                </c:pt>
                <c:pt idx="2">
                  <c:v>0.2857142857142857</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0.75</c:v>
                </c:pt>
                <c:pt idx="1">
                  <c:v>0.75</c:v>
                </c:pt>
                <c:pt idx="2">
                  <c:v>0.5</c:v>
                </c:pt>
              </c:numCache>
            </c:numRef>
          </c:val>
          <c:extLst>
            <c:ext xmlns:c16="http://schemas.microsoft.com/office/drawing/2014/chart" uri="{C3380CC4-5D6E-409C-BE32-E72D297353CC}">
              <c16:uniqueId val="{00000000-0EA3-C94B-BB49-83E50793190E}"/>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0.25</c:v>
                </c:pt>
                <c:pt idx="1">
                  <c:v>0.25</c:v>
                </c:pt>
                <c:pt idx="2">
                  <c:v>0.5</c:v>
                </c:pt>
              </c:numCache>
            </c:numRef>
          </c:val>
          <c:extLst>
            <c:ext xmlns:c16="http://schemas.microsoft.com/office/drawing/2014/chart" uri="{C3380CC4-5D6E-409C-BE32-E72D297353CC}">
              <c16:uniqueId val="{00000001-0EA3-C94B-BB49-83E50793190E}"/>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0.05</c:v>
                </c:pt>
                <c:pt idx="1">
                  <c:v>0.05</c:v>
                </c:pt>
                <c:pt idx="2">
                  <c:v>0.05</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0.25</c:v>
                </c:pt>
                <c:pt idx="2">
                  <c:v>0.35</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0.95</c:v>
                </c:pt>
                <c:pt idx="1">
                  <c:v>0.7</c:v>
                </c:pt>
                <c:pt idx="2">
                  <c:v>0.6</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453425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3FE-A264-4C89-DF7D-055CD2B66B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2B3F5D-0634-A2C1-C042-6EF234784F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3DC2FA-7984-14AA-C542-5996AA5477F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38B01AF-64C2-A150-FD35-7359CF90423D}"/>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278782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Karlskoga</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1354459645"/>
              </p:ext>
            </p:extLst>
          </p:nvPr>
        </p:nvGraphicFramePr>
        <p:xfrm>
          <a:off x="704849" y="4298631"/>
          <a:ext cx="8650799"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för enhet</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75 %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309CB415-C242-2922-7E1C-B5480C71A6B7}"/>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D06F6955-93D0-336F-626D-3EA62CF01BE4}"/>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06EFA65A-1B87-D80A-FEBC-4D624CE239A8}"/>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20 %</a:t>
            </a:r>
          </a:p>
          <a:p>
            <a:pPr>
              <a:lnSpc>
                <a:spcPct val="150000"/>
              </a:lnSpc>
            </a:pPr>
            <a:endParaRPr lang="en-GB" sz="800"/>
          </a:p>
          <a:p>
            <a:pPr>
              <a:lnSpc>
                <a:spcPct val="150000"/>
              </a:lnSpc>
            </a:pPr>
            <a:endParaRPr lang="en-GB" sz="800"/>
          </a:p>
          <a:p>
            <a:pPr>
              <a:lnSpc>
                <a:spcPct val="150000"/>
              </a:lnSpc>
            </a:pPr>
            <a:r>
              <a:rPr lang="en-GB" sz="800"/>
              <a:t>20 %</a:t>
            </a:r>
          </a:p>
          <a:p>
            <a:pPr>
              <a:lnSpc>
                <a:spcPct val="150000"/>
              </a:lnSpc>
            </a:pPr>
            <a:endParaRPr lang="en-GB" sz="800"/>
          </a:p>
          <a:p>
            <a:pPr>
              <a:lnSpc>
                <a:spcPct val="150000"/>
              </a:lnSpc>
            </a:pPr>
            <a:endParaRPr lang="en-GB" sz="800"/>
          </a:p>
          <a:p>
            <a:pPr>
              <a:lnSpc>
                <a:spcPct val="150000"/>
              </a:lnSpc>
            </a:pPr>
            <a:r>
              <a:rPr lang="en-GB" sz="800"/>
              <a:t>20 %</a:t>
            </a:r>
          </a:p>
          <a:p>
            <a:pPr>
              <a:lnSpc>
                <a:spcPct val="150000"/>
              </a:lnSpc>
            </a:pPr>
            <a:endParaRPr lang="en-GB" sz="800"/>
          </a:p>
        </p:txBody>
      </p:sp>
      <p:sp>
        <p:nvSpPr>
          <p:cNvPr id="6" name="TextBox 13">
            <a:extLst>
              <a:ext uri="{FF2B5EF4-FFF2-40B4-BE49-F238E27FC236}">
                <a16:creationId xmlns:a16="http://schemas.microsoft.com/office/drawing/2014/main" id="{7479FCE8-73E1-080F-5594-1B36EFDBE732}"/>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95 %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33 %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40 %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Informationen , leka med barn och den som jag behöver fått jag .
Kunna bolla tankar och funderingar
Stöd från barnmorska vid missfall.</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912469660"/>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11 %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A5D2213F-E67E-7198-3B23-9D33AB47A455}"/>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10 %</a:t>
            </a:r>
          </a:p>
          <a:p>
            <a:pPr>
              <a:lnSpc>
                <a:spcPct val="150000"/>
              </a:lnSpc>
            </a:pPr>
            <a:endParaRPr lang="en-SE" sz="800"/>
          </a:p>
        </p:txBody>
      </p:sp>
      <p:sp>
        <p:nvSpPr>
          <p:cNvPr id="5" name="Platshållare för text 2">
            <a:extLst>
              <a:ext uri="{FF2B5EF4-FFF2-40B4-BE49-F238E27FC236}">
                <a16:creationId xmlns:a16="http://schemas.microsoft.com/office/drawing/2014/main" id="{BAB75107-D329-C0C6-6B62-2EEC268AD68F}"/>
              </a:ext>
            </a:extLst>
          </p:cNvPr>
          <p:cNvSpPr txBox="1">
            <a:spLocks/>
          </p:cNvSpPr>
          <p:nvPr/>
        </p:nvSpPr>
        <p:spPr>
          <a:xfrm>
            <a:off x="4526783" y="2434634"/>
            <a:ext cx="4598293" cy="1895645"/>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Efter att ha deltagit i föräldragrupp känner jag mig mer trygg i mitt föräldraskap</a:t>
            </a:r>
          </a:p>
          <a:p>
            <a:pPr marL="285750" indent="-285750">
              <a:buFont typeface="Arial" panose="020B0604020202020204" pitchFamily="34" charset="0"/>
              <a:buChar char="•"/>
            </a:pPr>
            <a:r>
              <a:rPr lang="sv-SE" sz="1400" b="0" dirty="0"/>
              <a:t>Efter att ha deltagit i föräldragrupp känner jag mig stärkt i mitt föräldraskap</a:t>
            </a:r>
          </a:p>
          <a:p>
            <a:pPr marL="285750" indent="-285750">
              <a:buFont typeface="Arial" panose="020B0604020202020204" pitchFamily="34" charset="0"/>
              <a:buChar char="•"/>
            </a:pPr>
            <a:r>
              <a:rPr lang="sv-SE" sz="1400" b="0" dirty="0"/>
              <a:t>Efter att ha deltagit i föräldragrupp har jag fått mer kunskap om föräldraskap</a:t>
            </a:r>
          </a:p>
          <a:p>
            <a:pPr marL="285750" indent="-285750">
              <a:buFont typeface="Arial" panose="020B0604020202020204" pitchFamily="34" charset="0"/>
              <a:buChar char="•"/>
            </a:pPr>
            <a:r>
              <a:rPr lang="sv-SE" sz="1400" b="0" dirty="0"/>
              <a:t>Efter att ha deltagit i föräldragrupp har jag känt gemenskap med andra föräldrar eller blivande föräldrar</a:t>
            </a:r>
          </a:p>
        </p:txBody>
      </p:sp>
      <p:sp>
        <p:nvSpPr>
          <p:cNvPr id="7" name="textruta 6">
            <a:extLst>
              <a:ext uri="{FF2B5EF4-FFF2-40B4-BE49-F238E27FC236}">
                <a16:creationId xmlns:a16="http://schemas.microsoft.com/office/drawing/2014/main" id="{A19D5435-E961-64CD-0CF6-24B11CBFA25F}"/>
              </a:ext>
            </a:extLst>
          </p:cNvPr>
          <p:cNvSpPr txBox="1"/>
          <p:nvPr/>
        </p:nvSpPr>
        <p:spPr>
          <a:xfrm>
            <a:off x="4526783" y="1276543"/>
            <a:ext cx="4760813" cy="954107"/>
          </a:xfrm>
          <a:prstGeom prst="rect">
            <a:avLst/>
          </a:prstGeom>
          <a:noFill/>
        </p:spPr>
        <p:txBody>
          <a:bodyPr wrap="square" rtlCol="0">
            <a:spAutoFit/>
          </a:bodyPr>
          <a:lstStyle/>
          <a:p>
            <a:r>
              <a:rPr lang="sv-SE" sz="1400" dirty="0"/>
              <a:t>Följande frågor har ställts till de som svarat att de har deltagit i föräldragrupp på familjecentralen,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345028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16 %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19</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5 %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Bjuda på kaffe Ha öppet hela dagen och inte stänga över lunchen. Det begränsar tillgängligheten så.
Det är jättebra med allt men jag har inte något typ och jag är glad att finns familjecentralen i Karlskoga.
Fler leksaker osv för barnen på öppna förskolan. Göra det mer färggrant och ”roligt” för barnen
Gå efter patientens önskemål. Låta barn ha en BVC sköterska, inte låta barnet hoppa mellan alla och sen behöver föräldrarna upprepa samma information varje gång. Känns inget tryggt. För inte den hjälp man ber om. Tar flera månader innan personal tar oron på allvar(när barnet kunde fått hjälp så mycket tidigare). Måste använda andra vårdinrättningar för att personal ej tar problemen på allvar.</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9141-6894-ECDF-A77B-5B3A59F199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8B84AF-F88C-3F3C-421C-591323828313}"/>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3E123169-A502-D1B5-1C4E-577C22A83DA5}"/>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F98C4053-0FCB-94B0-378F-CE1AED4387AD}"/>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9DB21817-851F-7535-1EEC-36897409E366}"/>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5C6C7AA8-3CF8-BF85-837E-A9EDB7FA3A21}"/>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21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D373898-8BEA-4B5D-8CA2-B3A29EF2E6E7}"/>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