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8.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8.xml" ContentType="application/vnd.ms-office.chartstyle+xml"/>
  <Override PartName="/ppt/drawings/drawing2.xml" ContentType="application/vnd.openxmlformats-officedocument.drawingml.chartshapes+xml"/>
  <Override PartName="/ppt/drawings/drawing3.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27"/>
  </p:notesMasterIdLst>
  <p:sldIdLst>
    <p:sldId id="256" r:id="rId6"/>
    <p:sldId id="270" r:id="rId7"/>
    <p:sldId id="272" r:id="rId8"/>
    <p:sldId id="274" r:id="rId9"/>
    <p:sldId id="302" r:id="rId10"/>
    <p:sldId id="303" r:id="rId11"/>
    <p:sldId id="304" r:id="rId12"/>
    <p:sldId id="290" r:id="rId13"/>
    <p:sldId id="292" r:id="rId16"/>
    <p:sldId id="294" r:id="rId17"/>
    <p:sldId id="295" r:id="rId18"/>
    <p:sldId id="301" r:id="rId20"/>
    <p:sldId id="297" r:id="rId21"/>
    <p:sldId id="298" r:id="rId22"/>
    <p:sldId id="299" r:id="rId23"/>
    <p:sldId id="275" r:id="rId24"/>
    <p:sldId id="271" r:id="rId25"/>
    <p:sldId id="263" r:id="rId26"/>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Vuxenenkäten" id="{E2D3160F-3A2E-4545-87EC-BBFA7E8AF781}">
          <p14:sldIdLst>
            <p14:sldId id="274"/>
            <p14:sldId id="302"/>
            <p14:sldId id="303"/>
            <p14:sldId id="304"/>
            <p14:sldId id="290"/>
            <p14:sldId id="300"/>
            <p14:sldId id="291"/>
            <p14:sldId id="292"/>
            <p14:sldId id="294"/>
            <p14:sldId id="295"/>
            <p14:sldId id="296"/>
            <p14:sldId id="301"/>
            <p14:sldId id="297"/>
            <p14:sldId id="298"/>
            <p14:sldId id="299"/>
          </p14:sldIdLst>
        </p14:section>
        <p14:section name="avslut" id="{83D066F8-97A2-F24D-BA72-3F493910BE4D}">
          <p14:sldIdLst>
            <p14:sldId id="275"/>
            <p14:sldId id="271"/>
            <p14:sldId id="263"/>
          </p14:sldIdLst>
        </p14:section>
        <p14:section name="Standardavsnitt" id="{8B2F6329-03EB-D249-9687-7F104C0526E0}">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977DB-EAE9-F545-B7F5-942D07BF15E5}" v="2" dt="2025-11-12T10:00:09.70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5890"/>
  </p:normalViewPr>
  <p:slideViewPr>
    <p:cSldViewPr snapToGrid="0" snapToObjects="1" showGuides="1">
      <p:cViewPr varScale="1">
        <p:scale>
          <a:sx n="122" d="100"/>
          <a:sy n="122" d="100"/>
        </p:scale>
        <p:origin x="1648" y="19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undo custSel modSld modMainMaster">
      <pc:chgData name="Elin Hoffman" userId="a2599513-e340-4996-a3a8-180e7af7950c" providerId="ADAL" clId="{2C255B75-C64B-5F50-B0ED-AD003553D8A7}" dt="2025-10-03T13:18:04.137" v="120"/>
      <pc:docMkLst>
        <pc:docMk/>
      </pc:docMkLst>
      <pc:sldChg chg="addSp delSp modSp mod">
        <pc:chgData name="Elin Hoffman" userId="a2599513-e340-4996-a3a8-180e7af7950c" providerId="ADAL" clId="{2C255B75-C64B-5F50-B0ED-AD003553D8A7}" dt="2025-10-03T12:34:01.291" v="6"/>
        <pc:sldMkLst>
          <pc:docMk/>
          <pc:sldMk cId="1892622936" sldId="256"/>
        </pc:sldMkLst>
      </pc:sldChg>
      <pc:sldChg chg="modSp mod">
        <pc:chgData name="Elin Hoffman" userId="a2599513-e340-4996-a3a8-180e7af7950c" providerId="ADAL" clId="{2C255B75-C64B-5F50-B0ED-AD003553D8A7}" dt="2025-10-03T12:41:29.834" v="90"/>
        <pc:sldMkLst>
          <pc:docMk/>
          <pc:sldMk cId="1234079812" sldId="263"/>
        </pc:sldMkLst>
      </pc:sldChg>
      <pc:sldChg chg="addSp delSp modSp mod">
        <pc:chgData name="Elin Hoffman" userId="a2599513-e340-4996-a3a8-180e7af7950c" providerId="ADAL" clId="{2C255B75-C64B-5F50-B0ED-AD003553D8A7}" dt="2025-10-03T12:41:29.834" v="90"/>
        <pc:sldMkLst>
          <pc:docMk/>
          <pc:sldMk cId="437718305" sldId="270"/>
        </pc:sldMkLst>
      </pc:sldChg>
      <pc:sldChg chg="modSp">
        <pc:chgData name="Elin Hoffman" userId="a2599513-e340-4996-a3a8-180e7af7950c" providerId="ADAL" clId="{2C255B75-C64B-5F50-B0ED-AD003553D8A7}" dt="2025-10-03T12:41:29.834" v="90"/>
        <pc:sldMkLst>
          <pc:docMk/>
          <pc:sldMk cId="3402631211" sldId="271"/>
        </pc:sldMkLst>
      </pc:sldChg>
      <pc:sldChg chg="modSp">
        <pc:chgData name="Elin Hoffman" userId="a2599513-e340-4996-a3a8-180e7af7950c" providerId="ADAL" clId="{2C255B75-C64B-5F50-B0ED-AD003553D8A7}" dt="2025-10-03T12:41:29.834" v="90"/>
        <pc:sldMkLst>
          <pc:docMk/>
          <pc:sldMk cId="2232714395" sldId="272"/>
        </pc:sldMkLst>
      </pc:sldChg>
      <pc:sldChg chg="modSp">
        <pc:chgData name="Elin Hoffman" userId="a2599513-e340-4996-a3a8-180e7af7950c" providerId="ADAL" clId="{2C255B75-C64B-5F50-B0ED-AD003553D8A7}" dt="2025-10-03T12:41:29.834" v="90"/>
        <pc:sldMkLst>
          <pc:docMk/>
          <pc:sldMk cId="62555288" sldId="300"/>
        </pc:sldMkLst>
      </pc:sldChg>
      <pc:sldChg chg="modSp">
        <pc:chgData name="Elin Hoffman" userId="a2599513-e340-4996-a3a8-180e7af7950c" providerId="ADAL" clId="{2C255B75-C64B-5F50-B0ED-AD003553D8A7}" dt="2025-10-03T12:41:29.834" v="90"/>
        <pc:sldMkLst>
          <pc:docMk/>
          <pc:sldMk cId="1077447133" sldId="301"/>
        </pc:sldMkLst>
      </pc:sldChg>
      <pc:sldMasterChg chg="modSp modSldLayout">
        <pc:chgData name="Elin Hoffman" userId="a2599513-e340-4996-a3a8-180e7af7950c" providerId="ADAL" clId="{2C255B75-C64B-5F50-B0ED-AD003553D8A7}" dt="2025-10-03T13:18:04.137" v="120"/>
        <pc:sldMasterMkLst>
          <pc:docMk/>
          <pc:sldMasterMk cId="3595170883" sldId="2147483648"/>
        </pc:sldMasterMkLst>
        <pc:sldLayoutChg chg="addSp delSp modSp mod">
          <pc:chgData name="Elin Hoffman" userId="a2599513-e340-4996-a3a8-180e7af7950c" providerId="ADAL" clId="{2C255B75-C64B-5F50-B0ED-AD003553D8A7}" dt="2025-10-03T12:35:16.262" v="17"/>
          <pc:sldLayoutMkLst>
            <pc:docMk/>
            <pc:sldMasterMk cId="3595170883" sldId="2147483648"/>
            <pc:sldLayoutMk cId="2805110095" sldId="2147483649"/>
          </pc:sldLayoutMkLst>
        </pc:sldLayoutChg>
        <pc:sldLayoutChg chg="addSp delSp modSp mod">
          <pc:chgData name="Elin Hoffman" userId="a2599513-e340-4996-a3a8-180e7af7950c" providerId="ADAL" clId="{2C255B75-C64B-5F50-B0ED-AD003553D8A7}" dt="2025-10-03T13:18:04.137" v="120"/>
          <pc:sldLayoutMkLst>
            <pc:docMk/>
            <pc:sldMasterMk cId="3595170883" sldId="2147483648"/>
            <pc:sldLayoutMk cId="4234811757" sldId="2147483653"/>
          </pc:sldLayoutMkLst>
        </pc:sldLayoutChg>
        <pc:sldLayoutChg chg="addSp delSp modSp mod">
          <pc:chgData name="Elin Hoffman" userId="a2599513-e340-4996-a3a8-180e7af7950c" providerId="ADAL" clId="{2C255B75-C64B-5F50-B0ED-AD003553D8A7}" dt="2025-10-03T12:40:06.823" v="79"/>
          <pc:sldLayoutMkLst>
            <pc:docMk/>
            <pc:sldMasterMk cId="3595170883" sldId="2147483648"/>
            <pc:sldLayoutMk cId="1413491954" sldId="2147483660"/>
          </pc:sldLayoutMkLst>
        </pc:sldLayoutChg>
        <pc:sldLayoutChg chg="addSp delSp modSp mod">
          <pc:chgData name="Elin Hoffman" userId="a2599513-e340-4996-a3a8-180e7af7950c" providerId="ADAL" clId="{2C255B75-C64B-5F50-B0ED-AD003553D8A7}" dt="2025-10-03T13:17:02.193" v="116" actId="767"/>
          <pc:sldLayoutMkLst>
            <pc:docMk/>
            <pc:sldMasterMk cId="3595170883" sldId="2147483648"/>
            <pc:sldLayoutMk cId="3597994452" sldId="2147483665"/>
          </pc:sldLayoutMkLst>
        </pc:sldLayoutChg>
        <pc:sldLayoutChg chg="delSp modSp mod">
          <pc:chgData name="Elin Hoffman" userId="a2599513-e340-4996-a3a8-180e7af7950c" providerId="ADAL" clId="{2C255B75-C64B-5F50-B0ED-AD003553D8A7}" dt="2025-10-03T12:39:57.733" v="73" actId="478"/>
          <pc:sldLayoutMkLst>
            <pc:docMk/>
            <pc:sldMasterMk cId="3595170883" sldId="2147483648"/>
            <pc:sldLayoutMk cId="1368715361" sldId="2147483673"/>
          </pc:sldLayoutMkLst>
        </pc:sldLayoutChg>
        <pc:sldLayoutChg chg="addSp delSp modSp mod">
          <pc:chgData name="Elin Hoffman" userId="a2599513-e340-4996-a3a8-180e7af7950c" providerId="ADAL" clId="{2C255B75-C64B-5F50-B0ED-AD003553D8A7}" dt="2025-10-03T13:17:01.240" v="111" actId="767"/>
          <pc:sldLayoutMkLst>
            <pc:docMk/>
            <pc:sldMasterMk cId="3595170883" sldId="2147483648"/>
            <pc:sldLayoutMk cId="972125008" sldId="2147483674"/>
          </pc:sldLayoutMkLst>
        </pc:sldLayoutChg>
        <pc:sldLayoutChg chg="addSp delSp modSp mod">
          <pc:chgData name="Elin Hoffman" userId="a2599513-e340-4996-a3a8-180e7af7950c" providerId="ADAL" clId="{2C255B75-C64B-5F50-B0ED-AD003553D8A7}" dt="2025-10-03T12:40:46.606" v="84"/>
          <pc:sldLayoutMkLst>
            <pc:docMk/>
            <pc:sldMasterMk cId="3595170883" sldId="2147483648"/>
            <pc:sldLayoutMk cId="95236227" sldId="2147483695"/>
          </pc:sldLayoutMkLst>
        </pc:sldLayoutChg>
        <pc:sldLayoutChg chg="modSp mod">
          <pc:chgData name="Elin Hoffman" userId="a2599513-e340-4996-a3a8-180e7af7950c" providerId="ADAL" clId="{2C255B75-C64B-5F50-B0ED-AD003553D8A7}" dt="2025-10-03T12:39:16.320" v="57" actId="1076"/>
          <pc:sldLayoutMkLst>
            <pc:docMk/>
            <pc:sldMasterMk cId="3595170883" sldId="2147483648"/>
            <pc:sldLayoutMk cId="1328488519" sldId="2147483696"/>
          </pc:sldLayoutMkLst>
        </pc:sldLayoutChg>
      </pc:sldMasterChg>
    </pc:docChg>
  </pc:docChgLst>
  <pc:docChgLst>
    <pc:chgData name="Simon Tufvesson" userId="ed827d87-0650-4094-9c03-097576f8d7b0" providerId="ADAL" clId="{CA2977DB-EAE9-F545-B7F5-942D07BF15E5}"/>
    <pc:docChg chg="addSld delSld modSld delSection modSection">
      <pc:chgData name="Simon Tufvesson" userId="ed827d87-0650-4094-9c03-097576f8d7b0" providerId="ADAL" clId="{CA2977DB-EAE9-F545-B7F5-942D07BF15E5}" dt="2025-11-12T10:00:09.703" v="41"/>
      <pc:docMkLst>
        <pc:docMk/>
      </pc:docMkLst>
      <pc:sldChg chg="add del">
        <pc:chgData name="Simon Tufvesson" userId="ed827d87-0650-4094-9c03-097576f8d7b0" providerId="ADAL" clId="{CA2977DB-EAE9-F545-B7F5-942D07BF15E5}" dt="2025-11-11T10:26:54.326" v="23"/>
        <pc:sldMkLst>
          <pc:docMk/>
          <pc:sldMk cId="1892622936" sldId="256"/>
        </pc:sldMkLst>
      </pc:sldChg>
      <pc:sldChg chg="add del">
        <pc:chgData name="Simon Tufvesson" userId="ed827d87-0650-4094-9c03-097576f8d7b0" providerId="ADAL" clId="{CA2977DB-EAE9-F545-B7F5-942D07BF15E5}" dt="2025-11-11T10:26:54.326" v="23"/>
        <pc:sldMkLst>
          <pc:docMk/>
          <pc:sldMk cId="1234079812" sldId="263"/>
        </pc:sldMkLst>
      </pc:sldChg>
      <pc:sldChg chg="add del">
        <pc:chgData name="Simon Tufvesson" userId="ed827d87-0650-4094-9c03-097576f8d7b0" providerId="ADAL" clId="{CA2977DB-EAE9-F545-B7F5-942D07BF15E5}" dt="2025-11-11T10:26:54.326" v="23"/>
        <pc:sldMkLst>
          <pc:docMk/>
          <pc:sldMk cId="437718305" sldId="270"/>
        </pc:sldMkLst>
      </pc:sldChg>
      <pc:sldChg chg="add del">
        <pc:chgData name="Simon Tufvesson" userId="ed827d87-0650-4094-9c03-097576f8d7b0" providerId="ADAL" clId="{CA2977DB-EAE9-F545-B7F5-942D07BF15E5}" dt="2025-11-11T10:26:54.326" v="23"/>
        <pc:sldMkLst>
          <pc:docMk/>
          <pc:sldMk cId="3402631211" sldId="271"/>
        </pc:sldMkLst>
      </pc:sldChg>
      <pc:sldChg chg="add del">
        <pc:chgData name="Simon Tufvesson" userId="ed827d87-0650-4094-9c03-097576f8d7b0" providerId="ADAL" clId="{CA2977DB-EAE9-F545-B7F5-942D07BF15E5}" dt="2025-11-11T10:26:54.326" v="23"/>
        <pc:sldMkLst>
          <pc:docMk/>
          <pc:sldMk cId="2232714395" sldId="272"/>
        </pc:sldMkLst>
      </pc:sldChg>
      <pc:sldChg chg="add del">
        <pc:chgData name="Simon Tufvesson" userId="ed827d87-0650-4094-9c03-097576f8d7b0" providerId="ADAL" clId="{CA2977DB-EAE9-F545-B7F5-942D07BF15E5}" dt="2025-11-11T10:26:54.326" v="23"/>
        <pc:sldMkLst>
          <pc:docMk/>
          <pc:sldMk cId="1944804634" sldId="274"/>
        </pc:sldMkLst>
      </pc:sldChg>
      <pc:sldChg chg="add del">
        <pc:chgData name="Simon Tufvesson" userId="ed827d87-0650-4094-9c03-097576f8d7b0" providerId="ADAL" clId="{CA2977DB-EAE9-F545-B7F5-942D07BF15E5}" dt="2025-11-11T10:26:54.326" v="23"/>
        <pc:sldMkLst>
          <pc:docMk/>
          <pc:sldMk cId="2541414398" sldId="275"/>
        </pc:sldMkLst>
      </pc:sldChg>
      <pc:sldChg chg="del">
        <pc:chgData name="Simon Tufvesson" userId="ed827d87-0650-4094-9c03-097576f8d7b0" providerId="ADAL" clId="{CA2977DB-EAE9-F545-B7F5-942D07BF15E5}" dt="2025-11-11T10:26:53.486" v="4" actId="2696"/>
        <pc:sldMkLst>
          <pc:docMk/>
          <pc:sldMk cId="762233318" sldId="287"/>
        </pc:sldMkLst>
      </pc:sldChg>
      <pc:sldChg chg="del">
        <pc:chgData name="Simon Tufvesson" userId="ed827d87-0650-4094-9c03-097576f8d7b0" providerId="ADAL" clId="{CA2977DB-EAE9-F545-B7F5-942D07BF15E5}" dt="2025-11-11T10:26:53.490" v="5" actId="2696"/>
        <pc:sldMkLst>
          <pc:docMk/>
          <pc:sldMk cId="3004623375" sldId="288"/>
        </pc:sldMkLst>
      </pc:sldChg>
      <pc:sldChg chg="del">
        <pc:chgData name="Simon Tufvesson" userId="ed827d87-0650-4094-9c03-097576f8d7b0" providerId="ADAL" clId="{CA2977DB-EAE9-F545-B7F5-942D07BF15E5}" dt="2025-11-11T10:26:53.494" v="6" actId="2696"/>
        <pc:sldMkLst>
          <pc:docMk/>
          <pc:sldMk cId="224408828" sldId="289"/>
        </pc:sldMkLst>
      </pc:sldChg>
      <pc:sldChg chg="add del">
        <pc:chgData name="Simon Tufvesson" userId="ed827d87-0650-4094-9c03-097576f8d7b0" providerId="ADAL" clId="{CA2977DB-EAE9-F545-B7F5-942D07BF15E5}" dt="2025-11-11T10:26:54.326" v="23"/>
        <pc:sldMkLst>
          <pc:docMk/>
          <pc:sldMk cId="1150822535" sldId="290"/>
        </pc:sldMkLst>
      </pc:sldChg>
      <pc:sldChg chg="modSp add del mod">
        <pc:chgData name="Simon Tufvesson" userId="ed827d87-0650-4094-9c03-097576f8d7b0" providerId="ADAL" clId="{CA2977DB-EAE9-F545-B7F5-942D07BF15E5}" dt="2025-11-11T10:27:31.452" v="26"/>
        <pc:sldMkLst>
          <pc:docMk/>
          <pc:sldMk cId="1310616000" sldId="291"/>
        </pc:sldMkLst>
        <pc:graphicFrameChg chg="modGraphic">
          <ac:chgData name="Simon Tufvesson" userId="ed827d87-0650-4094-9c03-097576f8d7b0" providerId="ADAL" clId="{CA2977DB-EAE9-F545-B7F5-942D07BF15E5}" dt="2025-11-11T10:27:31.452" v="26"/>
          <ac:graphicFrameMkLst>
            <pc:docMk/>
            <pc:sldMk cId="1310616000" sldId="291"/>
            <ac:graphicFrameMk id="11" creationId="{521D0438-8E7F-565D-EE6F-592A5094DCE2}"/>
          </ac:graphicFrameMkLst>
        </pc:graphicFrameChg>
      </pc:sldChg>
      <pc:sldChg chg="modSp add del mod">
        <pc:chgData name="Simon Tufvesson" userId="ed827d87-0650-4094-9c03-097576f8d7b0" providerId="ADAL" clId="{CA2977DB-EAE9-F545-B7F5-942D07BF15E5}" dt="2025-11-11T10:27:45.394" v="29"/>
        <pc:sldMkLst>
          <pc:docMk/>
          <pc:sldMk cId="131144144" sldId="292"/>
        </pc:sldMkLst>
        <pc:graphicFrameChg chg="modGraphic">
          <ac:chgData name="Simon Tufvesson" userId="ed827d87-0650-4094-9c03-097576f8d7b0" providerId="ADAL" clId="{CA2977DB-EAE9-F545-B7F5-942D07BF15E5}" dt="2025-11-11T10:27:45.394" v="29"/>
          <ac:graphicFrameMkLst>
            <pc:docMk/>
            <pc:sldMk cId="131144144" sldId="292"/>
            <ac:graphicFrameMk id="3" creationId="{B8EB3BD0-D730-AE77-7610-C28A7D2A8977}"/>
          </ac:graphicFrameMkLst>
        </pc:graphicFrameChg>
      </pc:sldChg>
      <pc:sldChg chg="del">
        <pc:chgData name="Simon Tufvesson" userId="ed827d87-0650-4094-9c03-097576f8d7b0" providerId="ADAL" clId="{CA2977DB-EAE9-F545-B7F5-942D07BF15E5}" dt="2025-11-11T10:26:53.534" v="11" actId="2696"/>
        <pc:sldMkLst>
          <pc:docMk/>
          <pc:sldMk cId="465881227" sldId="293"/>
        </pc:sldMkLst>
      </pc:sldChg>
      <pc:sldChg chg="modSp add del mod">
        <pc:chgData name="Simon Tufvesson" userId="ed827d87-0650-4094-9c03-097576f8d7b0" providerId="ADAL" clId="{CA2977DB-EAE9-F545-B7F5-942D07BF15E5}" dt="2025-11-11T10:27:53.576" v="31"/>
        <pc:sldMkLst>
          <pc:docMk/>
          <pc:sldMk cId="3032294535" sldId="294"/>
        </pc:sldMkLst>
        <pc:graphicFrameChg chg="modGraphic">
          <ac:chgData name="Simon Tufvesson" userId="ed827d87-0650-4094-9c03-097576f8d7b0" providerId="ADAL" clId="{CA2977DB-EAE9-F545-B7F5-942D07BF15E5}" dt="2025-11-11T10:27:53.576" v="31"/>
          <ac:graphicFrameMkLst>
            <pc:docMk/>
            <pc:sldMk cId="3032294535" sldId="294"/>
            <ac:graphicFrameMk id="3" creationId="{AFEE7712-450D-182E-D215-51A642CD744F}"/>
          </ac:graphicFrameMkLst>
        </pc:graphicFrameChg>
      </pc:sldChg>
      <pc:sldChg chg="add del">
        <pc:chgData name="Simon Tufvesson" userId="ed827d87-0650-4094-9c03-097576f8d7b0" providerId="ADAL" clId="{CA2977DB-EAE9-F545-B7F5-942D07BF15E5}" dt="2025-11-11T10:26:54.326" v="23"/>
        <pc:sldMkLst>
          <pc:docMk/>
          <pc:sldMk cId="1925432701" sldId="295"/>
        </pc:sldMkLst>
      </pc:sldChg>
      <pc:sldChg chg="modSp add del mod">
        <pc:chgData name="Simon Tufvesson" userId="ed827d87-0650-4094-9c03-097576f8d7b0" providerId="ADAL" clId="{CA2977DB-EAE9-F545-B7F5-942D07BF15E5}" dt="2025-11-11T10:28:04.151" v="33"/>
        <pc:sldMkLst>
          <pc:docMk/>
          <pc:sldMk cId="3450289580" sldId="296"/>
        </pc:sldMkLst>
        <pc:graphicFrameChg chg="modGraphic">
          <ac:chgData name="Simon Tufvesson" userId="ed827d87-0650-4094-9c03-097576f8d7b0" providerId="ADAL" clId="{CA2977DB-EAE9-F545-B7F5-942D07BF15E5}" dt="2025-11-11T10:28:04.151" v="33"/>
          <ac:graphicFrameMkLst>
            <pc:docMk/>
            <pc:sldMk cId="3450289580" sldId="296"/>
            <ac:graphicFrameMk id="3" creationId="{AFEE7712-450D-182E-D215-51A642CD744F}"/>
          </ac:graphicFrameMkLst>
        </pc:graphicFrameChg>
      </pc:sldChg>
      <pc:sldChg chg="modSp add del mod">
        <pc:chgData name="Simon Tufvesson" userId="ed827d87-0650-4094-9c03-097576f8d7b0" providerId="ADAL" clId="{CA2977DB-EAE9-F545-B7F5-942D07BF15E5}" dt="2025-11-12T10:00:09.703" v="41"/>
        <pc:sldMkLst>
          <pc:docMk/>
          <pc:sldMk cId="1774969933" sldId="297"/>
        </pc:sldMkLst>
        <pc:spChg chg="mod">
          <ac:chgData name="Simon Tufvesson" userId="ed827d87-0650-4094-9c03-097576f8d7b0" providerId="ADAL" clId="{CA2977DB-EAE9-F545-B7F5-942D07BF15E5}" dt="2025-11-12T10:00:09.703" v="41"/>
          <ac:spMkLst>
            <pc:docMk/>
            <pc:sldMk cId="1774969933" sldId="297"/>
            <ac:spMk id="6" creationId="{39DDD65A-06FE-3651-9F19-6613281F2CF9}"/>
          </ac:spMkLst>
        </pc:spChg>
        <pc:graphicFrameChg chg="modGraphic">
          <ac:chgData name="Simon Tufvesson" userId="ed827d87-0650-4094-9c03-097576f8d7b0" providerId="ADAL" clId="{CA2977DB-EAE9-F545-B7F5-942D07BF15E5}" dt="2025-11-11T10:28:19.665" v="38"/>
          <ac:graphicFrameMkLst>
            <pc:docMk/>
            <pc:sldMk cId="1774969933" sldId="297"/>
            <ac:graphicFrameMk id="9" creationId="{CD3E4106-DEC8-6A72-883D-3DFBFB3BA01D}"/>
          </ac:graphicFrameMkLst>
        </pc:graphicFrameChg>
      </pc:sldChg>
      <pc:sldChg chg="modSp add del mod">
        <pc:chgData name="Simon Tufvesson" userId="ed827d87-0650-4094-9c03-097576f8d7b0" providerId="ADAL" clId="{CA2977DB-EAE9-F545-B7F5-942D07BF15E5}" dt="2025-11-11T10:28:26.559" v="40"/>
        <pc:sldMkLst>
          <pc:docMk/>
          <pc:sldMk cId="3628759299" sldId="298"/>
        </pc:sldMkLst>
        <pc:graphicFrameChg chg="modGraphic">
          <ac:chgData name="Simon Tufvesson" userId="ed827d87-0650-4094-9c03-097576f8d7b0" providerId="ADAL" clId="{CA2977DB-EAE9-F545-B7F5-942D07BF15E5}" dt="2025-11-11T10:28:26.559" v="40"/>
          <ac:graphicFrameMkLst>
            <pc:docMk/>
            <pc:sldMk cId="3628759299" sldId="298"/>
            <ac:graphicFrameMk id="13" creationId="{35FF4D73-34CB-A3F6-1333-56C92275C1F6}"/>
          </ac:graphicFrameMkLst>
        </pc:graphicFrameChg>
      </pc:sldChg>
      <pc:sldChg chg="add del">
        <pc:chgData name="Simon Tufvesson" userId="ed827d87-0650-4094-9c03-097576f8d7b0" providerId="ADAL" clId="{CA2977DB-EAE9-F545-B7F5-942D07BF15E5}" dt="2025-11-11T10:26:54.326" v="23"/>
        <pc:sldMkLst>
          <pc:docMk/>
          <pc:sldMk cId="1664519915" sldId="299"/>
        </pc:sldMkLst>
      </pc:sldChg>
      <pc:sldChg chg="del">
        <pc:chgData name="Simon Tufvesson" userId="ed827d87-0650-4094-9c03-097576f8d7b0" providerId="ADAL" clId="{CA2977DB-EAE9-F545-B7F5-942D07BF15E5}" dt="2025-11-11T10:26:53.503" v="7" actId="2696"/>
        <pc:sldMkLst>
          <pc:docMk/>
          <pc:sldMk cId="62555288" sldId="300"/>
        </pc:sldMkLst>
      </pc:sldChg>
      <pc:sldChg chg="add">
        <pc:chgData name="Simon Tufvesson" userId="ed827d87-0650-4094-9c03-097576f8d7b0" providerId="ADAL" clId="{CA2977DB-EAE9-F545-B7F5-942D07BF15E5}" dt="2025-11-11T10:26:54.326" v="23"/>
        <pc:sldMkLst>
          <pc:docMk/>
          <pc:sldMk cId="1531215091" sldId="300"/>
        </pc:sldMkLst>
      </pc:sldChg>
      <pc:sldChg chg="del">
        <pc:chgData name="Simon Tufvesson" userId="ed827d87-0650-4094-9c03-097576f8d7b0" providerId="ADAL" clId="{CA2977DB-EAE9-F545-B7F5-942D07BF15E5}" dt="2025-11-11T10:26:53.554" v="14" actId="2696"/>
        <pc:sldMkLst>
          <pc:docMk/>
          <pc:sldMk cId="1077447133" sldId="301"/>
        </pc:sldMkLst>
      </pc:sldChg>
      <pc:sldChg chg="modSp add mod">
        <pc:chgData name="Simon Tufvesson" userId="ed827d87-0650-4094-9c03-097576f8d7b0" providerId="ADAL" clId="{CA2977DB-EAE9-F545-B7F5-942D07BF15E5}" dt="2025-11-11T10:28:11.661" v="36"/>
        <pc:sldMkLst>
          <pc:docMk/>
          <pc:sldMk cId="2891541501" sldId="301"/>
        </pc:sldMkLst>
        <pc:graphicFrameChg chg="modGraphic">
          <ac:chgData name="Simon Tufvesson" userId="ed827d87-0650-4094-9c03-097576f8d7b0" providerId="ADAL" clId="{CA2977DB-EAE9-F545-B7F5-942D07BF15E5}" dt="2025-11-11T10:28:11.661" v="36"/>
          <ac:graphicFrameMkLst>
            <pc:docMk/>
            <pc:sldMk cId="2891541501" sldId="301"/>
            <ac:graphicFrameMk id="3" creationId="{8755B950-E733-0B6A-9AE2-F0E93E6D0D0D}"/>
          </ac:graphicFrameMkLst>
        </pc:graphicFrameChg>
      </pc:sldChg>
      <pc:sldChg chg="add">
        <pc:chgData name="Simon Tufvesson" userId="ed827d87-0650-4094-9c03-097576f8d7b0" providerId="ADAL" clId="{CA2977DB-EAE9-F545-B7F5-942D07BF15E5}" dt="2025-11-11T10:26:54.326" v="23"/>
        <pc:sldMkLst>
          <pc:docMk/>
          <pc:sldMk cId="1130080532" sldId="302"/>
        </pc:sldMkLst>
      </pc:sldChg>
      <pc:sldChg chg="add">
        <pc:chgData name="Simon Tufvesson" userId="ed827d87-0650-4094-9c03-097576f8d7b0" providerId="ADAL" clId="{CA2977DB-EAE9-F545-B7F5-942D07BF15E5}" dt="2025-11-11T10:26:54.326" v="23"/>
        <pc:sldMkLst>
          <pc:docMk/>
          <pc:sldMk cId="966356792" sldId="303"/>
        </pc:sldMkLst>
      </pc:sldChg>
      <pc:sldChg chg="add">
        <pc:chgData name="Simon Tufvesson" userId="ed827d87-0650-4094-9c03-097576f8d7b0" providerId="ADAL" clId="{CA2977DB-EAE9-F545-B7F5-942D07BF15E5}" dt="2025-11-11T10:26:54.326" v="23"/>
        <pc:sldMkLst>
          <pc:docMk/>
          <pc:sldMk cId="2525930624" sldId="304"/>
        </pc:sldMkLst>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9.xlsx"/></Relationships>
</file>

<file path=ppt/charts/_rels/chart12.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kalkylblad12.xlsx"/><Relationship Id="rId3"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3.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kalkylblad8.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Ditt kön: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54B-1B47-907F-E73D90502AC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54B-1B47-907F-E73D90502AC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54B-1B47-907F-E73D90502AC5}"/>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754B-1B47-907F-E73D90502AC5}"/>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Kvinna</c:v>
                </c:pt>
                <c:pt idx="1">
                  <c:v>Man</c:v>
                </c:pt>
                <c:pt idx="2">
                  <c:v>Annat</c:v>
                </c:pt>
                <c:pt idx="3">
                  <c:v>Vill inte svara</c:v>
                </c:pt>
              </c:strCache>
            </c:strRef>
          </c:cat>
          <c:val>
            <c:numRef>
              <c:f>Sheet1!$B$2:$B$5</c:f>
              <c:numCache>
                <c:formatCode>General</c:formatCode>
                <c:ptCount val="4"/>
                <c:pt idx="0">
                  <c:v>0.9</c:v>
                </c:pt>
                <c:pt idx="1">
                  <c:v>0.1</c:v>
                </c:pt>
                <c:pt idx="2">
                  <c:v>0.0</c:v>
                </c:pt>
                <c:pt idx="3">
                  <c:v>0.0</c:v>
                </c:pt>
              </c:numCache>
            </c:numRef>
          </c:val>
          <c:extLst>
            <c:ext xmlns:c16="http://schemas.microsoft.com/office/drawing/2014/chart" uri="{C3380CC4-5D6E-409C-BE32-E72D297353CC}">
              <c16:uniqueId val="{00000008-754B-1B47-907F-E73D90502A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fått extra stöd av personalen på familjecentralen?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0.7777777777777778</c:v>
                </c:pt>
                <c:pt idx="1">
                  <c:v>0.2222222222222222</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Har du deltagit i föräldragrupp på familjecentralen det senaste året?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BC-E742-BBFD-8CB8268AC204}"/>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 tackade nej</c:v>
                </c:pt>
                <c:pt idx="2">
                  <c:v>Nej, har inte erbjudits</c:v>
                </c:pt>
              </c:strCache>
            </c:strRef>
          </c:cat>
          <c:val>
            <c:numRef>
              <c:f>Sheet1!$B$2:$B$4</c:f>
              <c:numCache>
                <c:formatCode>General</c:formatCode>
                <c:ptCount val="3"/>
                <c:pt idx="0">
                  <c:v>0.5555555555555556</c:v>
                </c:pt>
                <c:pt idx="1">
                  <c:v>0.2222222222222222</c:v>
                </c:pt>
                <c:pt idx="2">
                  <c:v>0.2222222222222222</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Ja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Sheet1!$B$2:$B$4</c:f>
              <c:numCache>
                <c:formatCode>General</c:formatCode>
                <c:ptCount val="3"/>
                <c:pt idx="0">
                  <c:v>1.0</c:v>
                </c:pt>
                <c:pt idx="1">
                  <c:v>1.0</c:v>
                </c:pt>
                <c:pt idx="2">
                  <c:v>1.0</c:v>
                </c:pt>
              </c:numCache>
            </c:numRef>
          </c:val>
          <c:extLst>
            <c:ext xmlns:c16="http://schemas.microsoft.com/office/drawing/2014/chart" uri="{C3380CC4-5D6E-409C-BE32-E72D297353CC}">
              <c16:uniqueId val="{00000000-EE22-2D4B-808D-75DD4688C73C}"/>
            </c:ext>
          </c:extLst>
        </c:ser>
        <c:ser>
          <c:idx val="1"/>
          <c:order val="1"/>
          <c:tx>
            <c:strRef>
              <c:f>Sheet1!$C$1</c:f>
              <c:strCache>
                <c:ptCount val="1"/>
                <c:pt idx="0">
                  <c:v>Nej</c:v>
                </c:pt>
              </c:strCache>
            </c:strRef>
          </c:tx>
          <c:spPr>
            <a:solidFill>
              <a:srgbClr val="F2955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mer trygg i mitt föräldraskap</c:v>
                </c:pt>
                <c:pt idx="1">
                  <c:v>Jag lärde mig mer om föräldraskap</c:v>
                </c:pt>
                <c:pt idx="2">
                  <c:v>Jag kände gemenskap med andra föräldrar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EE22-2D4B-808D-75DD4688C73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Har du lärt känna nya människor på Familjecentralen?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1CE-C245-BF5A-A3514CBCD617}"/>
              </c:ext>
            </c:extLst>
          </c:dPt>
          <c:dPt>
            <c:idx val="1"/>
            <c:invertIfNegative val="0"/>
            <c:bubble3D val="0"/>
            <c:spPr>
              <a:solidFill>
                <a:srgbClr val="9DCC8F"/>
              </a:solidFill>
              <a:ln>
                <a:noFill/>
              </a:ln>
              <a:effectLst/>
            </c:spPr>
            <c:extLst>
              <c:ext xmlns:c16="http://schemas.microsoft.com/office/drawing/2014/chart" uri="{C3380CC4-5D6E-409C-BE32-E72D297353CC}">
                <c16:uniqueId val="{00000003-E1CE-C245-BF5A-A3514CBCD6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 vi träffas även utanför familjecentralen</c:v>
                </c:pt>
                <c:pt idx="1">
                  <c:v>Ja, vi träffas bara på familjecentralen</c:v>
                </c:pt>
                <c:pt idx="2">
                  <c:v>Nej</c:v>
                </c:pt>
              </c:strCache>
            </c:strRef>
          </c:cat>
          <c:val>
            <c:numRef>
              <c:f>Sheet1!$B$2:$B$4</c:f>
              <c:numCache>
                <c:formatCode>General</c:formatCode>
                <c:ptCount val="3"/>
                <c:pt idx="0">
                  <c:v>0.3</c:v>
                </c:pt>
                <c:pt idx="1">
                  <c:v>0.7</c:v>
                </c:pt>
                <c:pt idx="2">
                  <c:v>0.0</c:v>
                </c:pt>
              </c:numCache>
            </c:numRef>
          </c:val>
          <c:extLst>
            <c:ext xmlns:c16="http://schemas.microsoft.com/office/drawing/2014/chart" uri="{C3380CC4-5D6E-409C-BE32-E72D297353CC}">
              <c16:uniqueId val="{00000004-E1CE-C245-BF5A-A3514CBCD617}"/>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Jag eller min partner är gravid</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Jag eller min partner är gravid</c:v>
                </c:pt>
                <c:pt idx="1">
                  <c:v>Yngre än 1 år</c:v>
                </c:pt>
                <c:pt idx="2">
                  <c:v>1 år</c:v>
                </c:pt>
                <c:pt idx="3">
                  <c:v>2 år</c:v>
                </c:pt>
                <c:pt idx="4">
                  <c:v>3 år</c:v>
                </c:pt>
                <c:pt idx="5">
                  <c:v>4 år</c:v>
                </c:pt>
                <c:pt idx="6">
                  <c:v>5 år eller äldre</c:v>
                </c:pt>
                <c:pt idx="7">
                  <c:v>Vill inte svara</c:v>
                </c:pt>
              </c:strCache>
            </c:strRef>
          </c:cat>
          <c:val>
            <c:numRef>
              <c:f>Sheet1!$B$2:$B$9</c:f>
              <c:numCache>
                <c:formatCode>General</c:formatCode>
                <c:ptCount val="8"/>
                <c:pt idx="0">
                  <c:v>0.0</c:v>
                </c:pt>
                <c:pt idx="1">
                  <c:v>0.8</c:v>
                </c:pt>
                <c:pt idx="2">
                  <c:v>0.1</c:v>
                </c:pt>
                <c:pt idx="3">
                  <c:v>0.3</c:v>
                </c:pt>
                <c:pt idx="4">
                  <c:v>0.1</c:v>
                </c:pt>
                <c:pt idx="5">
                  <c:v>0.0</c:v>
                </c:pt>
                <c:pt idx="6">
                  <c:v>0.0</c:v>
                </c:pt>
                <c:pt idx="7">
                  <c:v>0.0</c:v>
                </c:pt>
              </c:numCache>
            </c:numRef>
          </c:val>
          <c:extLst>
            <c:ext xmlns:c16="http://schemas.microsoft.com/office/drawing/2014/chart" uri="{C3380CC4-5D6E-409C-BE32-E72D297353CC}">
              <c16:uniqueId val="{00000004-C826-DB48-952C-6D1BC8137406}"/>
            </c:ext>
          </c:extLst>
        </c:ser>
        <c:dLbls>
          <c:dLblPos val="outEnd"/>
          <c:showLegendKey val="0"/>
          <c:showVal val="1"/>
          <c:showCatName val="0"/>
          <c:showSerName val="0"/>
          <c:showPercent val="0"/>
          <c:showBubbleSize val="0"/>
        </c:dLbls>
        <c:gapWidth val="15"/>
        <c:overlap val="-27"/>
        <c:axId val="107384447"/>
        <c:axId val="107285695"/>
      </c:barChart>
      <c:catAx>
        <c:axId val="10738444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l"/>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Barnmorskemottagning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Barnmorskemottagning</c:v>
                </c:pt>
                <c:pt idx="1">
                  <c:v>Barnavårdscentral</c:v>
                </c:pt>
                <c:pt idx="2">
                  <c:v>Förebyggande socialtjänst*</c:v>
                </c:pt>
                <c:pt idx="3">
                  <c:v>Öppen förskola</c:v>
                </c:pt>
                <c:pt idx="4">
                  <c:v>Vill inte svara</c:v>
                </c:pt>
                <c:pt idx="5">
                  <c:v>Annat</c:v>
                </c:pt>
              </c:strCache>
            </c:strRef>
          </c:cat>
          <c:val>
            <c:numRef>
              <c:f>Sheet1!$B$2:$B$7</c:f>
              <c:numCache>
                <c:formatCode>General</c:formatCode>
                <c:ptCount val="6"/>
                <c:pt idx="0">
                  <c:v>0.0</c:v>
                </c:pt>
                <c:pt idx="1">
                  <c:v>0.1</c:v>
                </c:pt>
                <c:pt idx="2">
                  <c:v>0.0</c:v>
                </c:pt>
                <c:pt idx="3">
                  <c:v>1.0</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Vilken är din högsta avslutade utbildning?</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826-DB48-952C-6D1BC8137406}"/>
              </c:ext>
            </c:extLst>
          </c:dPt>
          <c:dPt>
            <c:idx val="1"/>
            <c:invertIfNegative val="0"/>
            <c:bubble3D val="0"/>
            <c:spPr>
              <a:solidFill>
                <a:srgbClr val="9DCC8F"/>
              </a:solidFill>
              <a:ln>
                <a:noFill/>
              </a:ln>
              <a:effectLst/>
            </c:spPr>
            <c:extLst>
              <c:ext xmlns:c16="http://schemas.microsoft.com/office/drawing/2014/chart" uri="{C3380CC4-5D6E-409C-BE32-E72D297353CC}">
                <c16:uniqueId val="{00000003-C826-DB48-952C-6D1BC81374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 gått ut grundskolan</c:v>
                </c:pt>
                <c:pt idx="1">
                  <c:v>Grundskola eller motsvarande</c:v>
                </c:pt>
                <c:pt idx="2">
                  <c:v>Gymnasium eller motsvarande</c:v>
                </c:pt>
                <c:pt idx="3">
                  <c:v>Eftergymnasial utbildning, till exempel högskola eller yrkeshögskola</c:v>
                </c:pt>
                <c:pt idx="4">
                  <c:v>Vill inte svara</c:v>
                </c:pt>
              </c:strCache>
            </c:strRef>
          </c:cat>
          <c:val>
            <c:numRef>
              <c:f>Sheet1!$B$2:$B$6</c:f>
              <c:numCache>
                <c:formatCode>General</c:formatCode>
                <c:ptCount val="5"/>
                <c:pt idx="0">
                  <c:v>0.0</c:v>
                </c:pt>
                <c:pt idx="1">
                  <c:v>0.1</c:v>
                </c:pt>
                <c:pt idx="2">
                  <c:v>0.2</c:v>
                </c:pt>
                <c:pt idx="3">
                  <c:v>0.7</c:v>
                </c:pt>
                <c:pt idx="4">
                  <c:v>0.0</c:v>
                </c:pt>
              </c:numCache>
            </c:numRef>
          </c:val>
          <c:extLst>
            <c:ext xmlns:c16="http://schemas.microsoft.com/office/drawing/2014/chart" uri="{C3380CC4-5D6E-409C-BE32-E72D297353CC}">
              <c16:uniqueId val="{00000004-C826-DB48-952C-6D1BC8137406}"/>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Är du född i Sverige?</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2B-724B-88F8-D28987751C13}"/>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D2B-724B-88F8-D28987751C1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2B-724B-88F8-D28987751C13}"/>
              </c:ext>
            </c:extLst>
          </c:dPt>
          <c:dLbls>
            <c:numFmt formatCode="[&lt;0.01]&quot;&quot;;[&gt;0.01]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c:v>
                </c:pt>
                <c:pt idx="1">
                  <c:v>Nej</c:v>
                </c:pt>
                <c:pt idx="2">
                  <c:v>Vill inte svara</c:v>
                </c:pt>
              </c:strCache>
            </c:strRef>
          </c:cat>
          <c:val>
            <c:numRef>
              <c:f>Sheet1!$B$2:$B$4</c:f>
              <c:numCache>
                <c:formatCode>General</c:formatCode>
                <c:ptCount val="3"/>
                <c:pt idx="0">
                  <c:v>0.7</c:v>
                </c:pt>
                <c:pt idx="1">
                  <c:v>0.3</c:v>
                </c:pt>
                <c:pt idx="2">
                  <c:v>0.0</c:v>
                </c:pt>
              </c:numCache>
            </c:numRef>
          </c:val>
          <c:extLst>
            <c:ext xmlns:c16="http://schemas.microsoft.com/office/drawing/2014/chart" uri="{C3380CC4-5D6E-409C-BE32-E72D297353CC}">
              <c16:uniqueId val="{00000008-8D2B-724B-88F8-D28987751C1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2552355295827279"/>
          <c:y val="3.1746031746031703E-2"/>
          <c:w val="0.6066689505316224"/>
          <c:h val="0.6691405707251592"/>
        </c:manualLayout>
      </c:layout>
      <c:barChart>
        <c:barDir val="bar"/>
        <c:grouping val="percentStacked"/>
        <c:varyColors val="0"/>
        <c:ser>
          <c:idx val="0"/>
          <c:order val="0"/>
          <c:tx>
            <c:strRef>
              <c:f>Sheet1!$B$1</c:f>
              <c:strCache>
                <c:ptCount val="1"/>
                <c:pt idx="0">
                  <c:v>Aldrig</c:v>
                </c:pt>
              </c:strCache>
            </c:strRef>
          </c:tx>
          <c:spPr>
            <a:solidFill>
              <a:srgbClr val="EA5901"/>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Sheet1!$B$2:$B$4</c:f>
              <c:numCache>
                <c:formatCode>General</c:formatCode>
                <c:ptCount val="3"/>
                <c:pt idx="0">
                  <c:v>0.0</c:v>
                </c:pt>
                <c:pt idx="1">
                  <c:v>0.0</c:v>
                </c:pt>
                <c:pt idx="2">
                  <c:v>0.0</c:v>
                </c:pt>
              </c:numCache>
            </c:numRef>
          </c:val>
          <c:extLst>
            <c:ext xmlns:c16="http://schemas.microsoft.com/office/drawing/2014/chart" uri="{C3380CC4-5D6E-409C-BE32-E72D297353CC}">
              <c16:uniqueId val="{00000000-5D93-1349-A9F3-5E79262C554C}"/>
            </c:ext>
          </c:extLst>
        </c:ser>
        <c:ser>
          <c:idx val="1"/>
          <c:order val="1"/>
          <c:tx>
            <c:strRef>
              <c:f>Sheet1!$C$1</c:f>
              <c:strCache>
                <c:ptCount val="1"/>
                <c:pt idx="0">
                  <c:v>Ibland</c:v>
                </c:pt>
              </c:strCache>
            </c:strRef>
          </c:tx>
          <c:spPr>
            <a:solidFill>
              <a:srgbClr val="F2955A"/>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Sheet1!$C$2:$C$4</c:f>
              <c:numCache>
                <c:formatCode>General</c:formatCode>
                <c:ptCount val="3"/>
                <c:pt idx="0">
                  <c:v>0.0</c:v>
                </c:pt>
                <c:pt idx="1">
                  <c:v>0.0</c:v>
                </c:pt>
                <c:pt idx="2">
                  <c:v>0.0</c:v>
                </c:pt>
              </c:numCache>
            </c:numRef>
          </c:val>
          <c:extLst>
            <c:ext xmlns:c16="http://schemas.microsoft.com/office/drawing/2014/chart" uri="{C3380CC4-5D6E-409C-BE32-E72D297353CC}">
              <c16:uniqueId val="{00000001-5D93-1349-A9F3-5E79262C554C}"/>
            </c:ext>
          </c:extLst>
        </c:ser>
        <c:ser>
          <c:idx val="2"/>
          <c:order val="2"/>
          <c:tx>
            <c:strRef>
              <c:f>Sheet1!$D$1</c:f>
              <c:strCache>
                <c:ptCount val="1"/>
                <c:pt idx="0">
                  <c:v>Ofta</c:v>
                </c:pt>
              </c:strCache>
            </c:strRef>
          </c:tx>
          <c:spPr>
            <a:solidFill>
              <a:srgbClr val="9DCC8F"/>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Sheet1!$D$2:$D$4</c:f>
              <c:numCache>
                <c:formatCode>General</c:formatCode>
                <c:ptCount val="3"/>
                <c:pt idx="0">
                  <c:v>0.0</c:v>
                </c:pt>
                <c:pt idx="1">
                  <c:v>0.1</c:v>
                </c:pt>
                <c:pt idx="2">
                  <c:v>0.1</c:v>
                </c:pt>
              </c:numCache>
            </c:numRef>
          </c:val>
          <c:extLst>
            <c:ext xmlns:c16="http://schemas.microsoft.com/office/drawing/2014/chart" uri="{C3380CC4-5D6E-409C-BE32-E72D297353CC}">
              <c16:uniqueId val="{00000002-5D93-1349-A9F3-5E79262C554C}"/>
            </c:ext>
          </c:extLst>
        </c:ser>
        <c:ser>
          <c:idx val="3"/>
          <c:order val="3"/>
          <c:tx>
            <c:strRef>
              <c:f>Sheet1!$E$1</c:f>
              <c:strCache>
                <c:ptCount val="1"/>
                <c:pt idx="0">
                  <c:v>Alltid</c:v>
                </c:pt>
              </c:strCache>
            </c:strRef>
          </c:tx>
          <c:spPr>
            <a:solidFill>
              <a:srgbClr val="64B44B"/>
            </a:solidFill>
          </c:spPr>
          <c:invertIfNegative val="0"/>
          <c:dLbls>
            <c:numFmt formatCode="[&lt;0.02]&quot;&quot;;[&gt;0.01]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Jag känner mig välkommen på familjecentralen</c:v>
                </c:pt>
                <c:pt idx="1">
                  <c:v>Jag har förtroende för personalen på familjecentralen</c:v>
                </c:pt>
                <c:pt idx="2">
                  <c:v>Personalen på familjecentralen ger mig den information jag behöver</c:v>
                </c:pt>
              </c:strCache>
            </c:strRef>
          </c:cat>
          <c:val>
            <c:numRef>
              <c:f>Sheet1!$E$2:$E$4</c:f>
              <c:numCache>
                <c:formatCode>General</c:formatCode>
                <c:ptCount val="3"/>
                <c:pt idx="0">
                  <c:v>1.0</c:v>
                </c:pt>
                <c:pt idx="1">
                  <c:v>0.9</c:v>
                </c:pt>
                <c:pt idx="2">
                  <c:v>0.9</c:v>
                </c:pt>
              </c:numCache>
            </c:numRef>
          </c:val>
          <c:extLst>
            <c:ext xmlns:c16="http://schemas.microsoft.com/office/drawing/2014/chart" uri="{C3380CC4-5D6E-409C-BE32-E72D297353CC}">
              <c16:uniqueId val="{00000003-5D93-1349-A9F3-5E79262C554C}"/>
            </c:ext>
          </c:extLst>
        </c:ser>
        <c:dLbls>
          <c:showLegendKey val="0"/>
          <c:showVal val="1"/>
          <c:showCatName val="0"/>
          <c:showSerName val="0"/>
          <c:showPercent val="0"/>
          <c:showBubbleSize val="0"/>
        </c:dLbls>
        <c:gapWidth val="50"/>
        <c:overlap val="100"/>
        <c:axId val="2098330648"/>
        <c:axId val="2098327624"/>
      </c:barChart>
      <c:catAx>
        <c:axId val="2098330648"/>
        <c:scaling>
          <c:orientation val="maxMin"/>
        </c:scaling>
        <c:delete val="0"/>
        <c:axPos val="l"/>
        <c:numFmt formatCode="General" sourceLinked="1"/>
        <c:majorTickMark val="none"/>
        <c:minorTickMark val="none"/>
        <c:tickLblPos val="nextTo"/>
        <c:spPr>
          <a:ln>
            <a:solidFill>
              <a:sysClr val="windowText" lastClr="000000">
                <a:alpha val="20000"/>
              </a:sysClr>
            </a:solidFill>
          </a:ln>
        </c:spPr>
        <c:txPr>
          <a:bodyPr/>
          <a:lstStyle/>
          <a:p>
            <a:pPr algn="r">
              <a:defRPr/>
            </a:pPr>
            <a:endParaRPr lang="sv-SE"/>
          </a:p>
        </c:txPr>
        <c:crossAx val="2098327624"/>
        <c:crosses val="autoZero"/>
        <c:auto val="1"/>
        <c:lblAlgn val="ctr"/>
        <c:lblOffset val="100"/>
        <c:noMultiLvlLbl val="0"/>
      </c:catAx>
      <c:valAx>
        <c:axId val="2098327624"/>
        <c:scaling>
          <c:orientation val="minMax"/>
          <c:max val="1"/>
          <c:min val="0"/>
        </c:scaling>
        <c:delete val="0"/>
        <c:axPos val="t"/>
        <c:majorGridlines>
          <c:spPr>
            <a:ln>
              <a:solidFill>
                <a:sysClr val="windowText" lastClr="000000">
                  <a:alpha val="30000"/>
                </a:sysClr>
              </a:solidFill>
            </a:ln>
          </c:spPr>
        </c:majorGridlines>
        <c:numFmt formatCode="0%" sourceLinked="1"/>
        <c:majorTickMark val="out"/>
        <c:minorTickMark val="none"/>
        <c:tickLblPos val="nextTo"/>
        <c:spPr>
          <a:ln>
            <a:solidFill>
              <a:sysClr val="windowText" lastClr="000000">
                <a:tint val="75000"/>
                <a:shade val="95000"/>
                <a:satMod val="105000"/>
                <a:alpha val="0"/>
              </a:sysClr>
            </a:solidFill>
          </a:ln>
        </c:spPr>
        <c:crossAx val="2098330648"/>
        <c:crosses val="autoZero"/>
        <c:crossBetween val="between"/>
        <c:majorUnit val="0.2"/>
      </c:valAx>
    </c:plotArea>
    <c:legend>
      <c:legendPos val="b"/>
      <c:layout>
        <c:manualLayout>
          <c:xMode val="edge"/>
          <c:yMode val="edge"/>
          <c:x val="0.32451116653942663"/>
          <c:y val="0.8452145415378185"/>
          <c:w val="0.67117307890418432"/>
          <c:h val="5.4334139206738727E-2"/>
        </c:manualLayout>
      </c:layout>
      <c:overlay val="0"/>
    </c:legend>
    <c:plotVisOnly val="1"/>
    <c:dispBlanksAs val="gap"/>
    <c:showDLblsOverMax val="0"/>
  </c:chart>
  <c:spPr>
    <a:ln>
      <a:noFill/>
    </a:ln>
  </c:spPr>
  <c:txPr>
    <a:bodyPr/>
    <a:lstStyle/>
    <a:p>
      <a:pPr>
        <a:defRPr sz="900" b="0" i="0">
          <a:latin typeface="Univers LT Std 55" panose="020B0603020202020204" pitchFamily="34" charset="0"/>
        </a:defRPr>
      </a:pPr>
      <a:endParaRPr lang="sv-SE"/>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2.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0.93151</cdr:x>
      <cdr:y>0.16871</cdr:y>
    </cdr:from>
    <cdr:to>
      <cdr:x>1</cdr:x>
      <cdr:y>0.69939</cdr:y>
    </cdr:to>
    <cdr:sp macro="" textlink="">
      <cdr:nvSpPr>
        <cdr:cNvPr id="2" name="textruta 2"/>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4"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7"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9"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8" name="textruta 2">
          <a:extLst xmlns:a="http://schemas.openxmlformats.org/drawingml/2006/main">
            <a:ext uri="{FF2B5EF4-FFF2-40B4-BE49-F238E27FC236}">
              <a16:creationId xmlns:a16="http://schemas.microsoft.com/office/drawing/2014/main" id="{E557DC01-0DE8-9E40-82DD-4E6CFD3C3295}"/>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1"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0.16871</cdr:y>
    </cdr:from>
    <cdr:to>
      <cdr:x>1</cdr:x>
      <cdr:y>0.69939</cdr:y>
    </cdr:to>
    <cdr:sp macro="" textlink="">
      <cdr:nvSpPr>
        <cdr:cNvPr id="14" name="textruta 2">
          <a:extLst xmlns:a="http://schemas.openxmlformats.org/drawingml/2006/main">
            <a:ext uri="{FF2B5EF4-FFF2-40B4-BE49-F238E27FC236}">
              <a16:creationId xmlns:a16="http://schemas.microsoft.com/office/drawing/2014/main" id="{3E77590E-955B-1A44-8820-255519E426DC}"/>
            </a:ext>
          </a:extLst>
        </cdr:cNvPr>
        <cdr:cNvSpPr txBox="1"/>
      </cdr:nvSpPr>
      <cdr:spPr>
        <a:xfrm xmlns:a="http://schemas.openxmlformats.org/drawingml/2006/main">
          <a:off x="11830177" y="698499"/>
          <a:ext cx="869823" cy="219710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57D7568D-5397-A640-A7EA-13B9DE6644A5}"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dr:relSizeAnchor xmlns:cdr="http://schemas.openxmlformats.org/drawingml/2006/chartDrawing">
    <cdr:from>
      <cdr:x>0.93151</cdr:x>
      <cdr:y>0.10429</cdr:y>
    </cdr:from>
    <cdr:to>
      <cdr:x>1</cdr:x>
      <cdr:y>0.36503</cdr:y>
    </cdr:to>
    <cdr:sp macro="" textlink="">
      <cdr:nvSpPr>
        <cdr:cNvPr id="15" name="textruta 2">
          <a:extLst xmlns:a="http://schemas.openxmlformats.org/drawingml/2006/main">
            <a:ext uri="{FF2B5EF4-FFF2-40B4-BE49-F238E27FC236}">
              <a16:creationId xmlns:a16="http://schemas.microsoft.com/office/drawing/2014/main" id="{35DB00E8-C043-8D42-9405-E4CD4C7EAB73}"/>
            </a:ext>
          </a:extLst>
        </cdr:cNvPr>
        <cdr:cNvSpPr txBox="1"/>
      </cdr:nvSpPr>
      <cdr:spPr>
        <a:xfrm xmlns:a="http://schemas.openxmlformats.org/drawingml/2006/main">
          <a:off x="11830177" y="431781"/>
          <a:ext cx="869823" cy="1079519"/>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fld id="{0EC05BDD-2649-194E-B644-85A00B7A44D4}" type="TxLink">
            <a:rPr lang="sv-SE" sz="1400" b="0" i="0" u="none" strike="noStrike">
              <a:solidFill>
                <a:schemeClr val="bg1">
                  <a:lumMod val="65000"/>
                </a:schemeClr>
              </a:solidFill>
              <a:latin typeface="Calibri"/>
              <a:cs typeface="Calibri"/>
            </a:rPr>
            <a:pPr algn="ctr"/>
            <a:t> </a:t>
          </a:fld>
          <a:endParaRPr lang="sv-SE" sz="1400">
            <a:solidFill>
              <a:schemeClr val="bg1">
                <a:lumMod val="6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2025-11-12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3191473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745-7211-6E58-26EC-A221EE4D9A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190606-7131-4D4C-F7A8-83BA5C31B0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AB5395-FB16-C627-3E5A-97F8DF820A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2583CF4-002E-47D1-F0B4-5415DB86FEC8}"/>
              </a:ext>
            </a:extLst>
          </p:cNvPr>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52332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113464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409521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18</a:t>
            </a:fld>
            <a:endParaRPr lang="sv-SE"/>
          </a:p>
        </p:txBody>
      </p:sp>
    </p:spTree>
    <p:extLst>
      <p:ext uri="{BB962C8B-B14F-4D97-AF65-F5344CB8AC3E}">
        <p14:creationId xmlns:p14="http://schemas.microsoft.com/office/powerpoint/2010/main" val="186046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56529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416493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61017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1969525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247443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13</a:t>
            </a:fld>
            <a:endParaRPr lang="sv-SE"/>
          </a:p>
        </p:txBody>
      </p:sp>
    </p:spTree>
    <p:extLst>
      <p:ext uri="{BB962C8B-B14F-4D97-AF65-F5344CB8AC3E}">
        <p14:creationId xmlns:p14="http://schemas.microsoft.com/office/powerpoint/2010/main" val="264650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2025-11-12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2025-11-12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2025-11-12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2025-11-12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6983CAD4-6BEE-F13F-F6C8-F24DAAACA1E3}"/>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38"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38"/>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2025-11-12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hart" Target="../charts/char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chart" Target="../charts/char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chart" Target="../charts/char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dirty="0"/>
              <a:t>Lindesberg</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Hur väl stämmer följande påstående?</a:t>
            </a:r>
          </a:p>
        </p:txBody>
      </p:sp>
      <p:graphicFrame>
        <p:nvGraphicFramePr>
          <p:cNvPr id="3" name="Tabell 7">
            <a:extLst>
              <a:ext uri="{FF2B5EF4-FFF2-40B4-BE49-F238E27FC236}">
                <a16:creationId xmlns:a16="http://schemas.microsoft.com/office/drawing/2014/main" id="{B8EB3BD0-D730-AE77-7610-C28A7D2A8977}"/>
              </a:ext>
            </a:extLst>
          </p:cNvPr>
          <p:cNvGraphicFramePr>
            <a:graphicFrameLocks noGrp="1"/>
          </p:cNvGraphicFramePr>
          <p:nvPr>
            <p:extLst>
              <p:ext uri="{D42A27DB-BD31-4B8C-83A1-F6EECF244321}">
                <p14:modId xmlns:p14="http://schemas.microsoft.com/office/powerpoint/2010/main" val="2437288179"/>
              </p:ext>
            </p:extLst>
          </p:nvPr>
        </p:nvGraphicFramePr>
        <p:xfrm>
          <a:off x="704849" y="3657600"/>
          <a:ext cx="8650799" cy="176784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24239">
                  <a:extLst>
                    <a:ext uri="{9D8B030D-6E8A-4147-A177-3AD203B41FA5}">
                      <a16:colId xmlns:a16="http://schemas.microsoft.com/office/drawing/2014/main" val="2021594479"/>
                    </a:ext>
                  </a:extLst>
                </a:gridCol>
                <a:gridCol w="1832889">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02324291"/>
                    </a:ext>
                  </a:extLst>
                </a:gridCol>
              </a:tblGrid>
              <a:tr h="355707">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”Alltid / Ofta"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414991">
                <a:tc>
                  <a:txBody>
                    <a:bodyPr/>
                    <a:lstStyle/>
                    <a:p>
                      <a:r>
                        <a:rPr lang="sv-SE" sz="1200" dirty="0"/>
                        <a:t>Jag känner mig välkommen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99 %</a:t>
                      </a:r>
                    </a:p>
                  </a:txBody>
                  <a:tcPr anchor="ctr"/>
                </a:tc>
                <a:extLst>
                  <a:ext uri="{0D108BD9-81ED-4DB2-BD59-A6C34878D82A}">
                    <a16:rowId xmlns:a16="http://schemas.microsoft.com/office/drawing/2014/main" val="2180593050"/>
                  </a:ext>
                </a:extLst>
              </a:tr>
              <a:tr h="414991">
                <a:tc>
                  <a:txBody>
                    <a:bodyPr/>
                    <a:lstStyle/>
                    <a:p>
                      <a:r>
                        <a:rPr lang="sv-SE" sz="1200" dirty="0"/>
                        <a:t>Jag har förtroende för personalen på familjecentralen</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99 %</a:t>
                      </a:r>
                    </a:p>
                  </a:txBody>
                  <a:tcPr anchor="ctr"/>
                </a:tc>
                <a:extLst>
                  <a:ext uri="{0D108BD9-81ED-4DB2-BD59-A6C34878D82A}">
                    <a16:rowId xmlns:a16="http://schemas.microsoft.com/office/drawing/2014/main" val="2419974229"/>
                  </a:ext>
                </a:extLst>
              </a:tr>
              <a:tr h="414991">
                <a:tc>
                  <a:txBody>
                    <a:bodyPr/>
                    <a:lstStyle/>
                    <a:p>
                      <a:r>
                        <a:rPr lang="sv-SE" sz="1200" dirty="0"/>
                        <a:t>Personalen på familjecentralen ger mig den information jag behöver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98 %</a:t>
                      </a:r>
                    </a:p>
                  </a:txBody>
                  <a:tcPr anchor="ctr"/>
                </a:tc>
                <a:extLst>
                  <a:ext uri="{0D108BD9-81ED-4DB2-BD59-A6C34878D82A}">
                    <a16:rowId xmlns:a16="http://schemas.microsoft.com/office/drawing/2014/main" val="3038753263"/>
                  </a:ext>
                </a:extLst>
              </a:tr>
            </a:tbl>
          </a:graphicData>
        </a:graphic>
      </p:graphicFrame>
      <p:sp>
        <p:nvSpPr>
          <p:cNvPr id="6" name="TextBox 5">
            <a:extLst>
              <a:ext uri="{FF2B5EF4-FFF2-40B4-BE49-F238E27FC236}">
                <a16:creationId xmlns:a16="http://schemas.microsoft.com/office/drawing/2014/main" id="{19DF93D3-049B-467B-3F03-7A38A79A8130}"/>
              </a:ext>
            </a:extLst>
          </p:cNvPr>
          <p:cNvSpPr txBox="1"/>
          <p:nvPr/>
        </p:nvSpPr>
        <p:spPr>
          <a:xfrm>
            <a:off x="8660203" y="979200"/>
            <a:ext cx="990238" cy="254172"/>
          </a:xfrm>
          <a:prstGeom prst="rect">
            <a:avLst/>
          </a:prstGeom>
          <a:noFill/>
        </p:spPr>
        <p:txBody>
          <a:bodyPr wrap="square">
            <a:spAutoFit/>
          </a:bodyPr>
          <a:lstStyle/>
          <a:p>
            <a:pPr>
              <a:lnSpc>
                <a:spcPct val="150000"/>
              </a:lnSpc>
            </a:pPr>
            <a:r>
              <a:rPr lang="sv-SE" sz="800"/>
              <a:t>Vill inte svara</a:t>
            </a:r>
            <a:endParaRPr lang="en-SE" sz="800"/>
          </a:p>
        </p:txBody>
      </p:sp>
      <p:graphicFrame>
        <p:nvGraphicFramePr>
          <p:cNvPr id="5" name="Chart 8">
            <a:extLst>
              <a:ext uri="{FF2B5EF4-FFF2-40B4-BE49-F238E27FC236}">
                <a16:creationId xmlns:a16="http://schemas.microsoft.com/office/drawing/2014/main" id="{01FAB4B1-B680-4B93-3F92-BD0C996DEBB8}"/>
              </a:ext>
            </a:extLst>
          </p:cNvPr>
          <p:cNvGraphicFramePr/>
          <p:nvPr/>
        </p:nvGraphicFramePr>
        <p:xfrm>
          <a:off x="704850" y="1026000"/>
          <a:ext cx="8316317" cy="27340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2E734CC7-BCE8-0201-B865-9AE80058C12D}"/>
              </a:ext>
            </a:extLst>
          </p:cNvPr>
          <p:cNvSpPr txBox="1"/>
          <p:nvPr/>
        </p:nvSpPr>
        <p:spPr>
          <a:xfrm>
            <a:off x="8660203" y="1429937"/>
            <a:ext cx="1387310" cy="156966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0 %</a:t>
            </a:r>
          </a:p>
          <a:p>
            <a:endParaRPr lang="en-GB" sz="800"/>
          </a:p>
        </p:txBody>
      </p:sp>
    </p:spTree>
    <p:extLst>
      <p:ext uri="{BB962C8B-B14F-4D97-AF65-F5344CB8AC3E}">
        <p14:creationId xmlns:p14="http://schemas.microsoft.com/office/powerpoint/2010/main" val="131144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a:t>Har du fått extra stöd av personalen på familjecentralen?</a:t>
            </a:r>
            <a:endParaRPr lang="sv-SE" sz="24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1119482" y="1459424"/>
          <a:ext cx="3131770" cy="2753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AFEE7712-450D-182E-D215-51A642CD744F}"/>
              </a:ext>
            </a:extLst>
          </p:cNvPr>
          <p:cNvGraphicFramePr>
            <a:graphicFrameLocks noGrp="1"/>
          </p:cNvGraphicFramePr>
          <p:nvPr>
            <p:extLst>
              <p:ext uri="{D42A27DB-BD31-4B8C-83A1-F6EECF244321}">
                <p14:modId xmlns:p14="http://schemas.microsoft.com/office/powerpoint/2010/main" val="1870278114"/>
              </p:ext>
            </p:extLst>
          </p:nvPr>
        </p:nvGraphicFramePr>
        <p:xfrm>
          <a:off x="704849" y="4545747"/>
          <a:ext cx="8650800" cy="852830"/>
        </p:xfrm>
        <a:graphic>
          <a:graphicData uri="http://schemas.openxmlformats.org/drawingml/2006/table">
            <a:tbl>
              <a:tblPr firstRow="1" bandRow="1">
                <a:tableStyleId>{5C22544A-7EE6-4342-B048-85BDC9FD1C3A}</a:tableStyleId>
              </a:tblPr>
              <a:tblGrid>
                <a:gridCol w="3238732">
                  <a:extLst>
                    <a:ext uri="{9D8B030D-6E8A-4147-A177-3AD203B41FA5}">
                      <a16:colId xmlns:a16="http://schemas.microsoft.com/office/drawing/2014/main" val="1159429802"/>
                    </a:ext>
                  </a:extLst>
                </a:gridCol>
                <a:gridCol w="2079840">
                  <a:extLst>
                    <a:ext uri="{9D8B030D-6E8A-4147-A177-3AD203B41FA5}">
                      <a16:colId xmlns:a16="http://schemas.microsoft.com/office/drawing/2014/main" val="2021594479"/>
                    </a:ext>
                  </a:extLst>
                </a:gridCol>
                <a:gridCol w="1581058">
                  <a:extLst>
                    <a:ext uri="{9D8B030D-6E8A-4147-A177-3AD203B41FA5}">
                      <a16:colId xmlns:a16="http://schemas.microsoft.com/office/drawing/2014/main" val="2967166854"/>
                    </a:ext>
                  </a:extLst>
                </a:gridCol>
                <a:gridCol w="1751170">
                  <a:extLst>
                    <a:ext uri="{9D8B030D-6E8A-4147-A177-3AD203B41FA5}">
                      <a16:colId xmlns:a16="http://schemas.microsoft.com/office/drawing/2014/main" val="3050606373"/>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fått extra stöd av personalen på familjecentralen?</a:t>
                      </a:r>
                    </a:p>
                  </a:txBody>
                  <a:tcPr anchor="ctr"/>
                </a:tc>
                <a:tc>
                  <a:txBody>
                    <a:bodyPr/>
                    <a:lstStyle/>
                    <a:p>
                      <a:r>
                        <a:rPr lang="sv-SE" sz="1200" dirty="0"/>
                        <a:t>78 %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8404D49E-49D8-4797-C4BD-3EC6B98BFEB8}"/>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10 %</a:t>
            </a:r>
          </a:p>
          <a:p>
            <a:pPr>
              <a:lnSpc>
                <a:spcPct val="150000"/>
              </a:lnSpc>
            </a:pPr>
            <a:endParaRPr lang="en-SE" sz="800"/>
          </a:p>
        </p:txBody>
      </p:sp>
    </p:spTree>
    <p:extLst>
      <p:ext uri="{BB962C8B-B14F-4D97-AF65-F5344CB8AC3E}">
        <p14:creationId xmlns:p14="http://schemas.microsoft.com/office/powerpoint/2010/main" val="303229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Om ja, beskriv gärna vilken typ av hjälp och stöd du fick?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Har man haft frågor har personalen alltid kunna bistå med det vi behöver.
Små saker i vardagen, prata ut och bra tips och idéer, andra verksamheter och saker att göra med barnen
Stöd i olika situationer som händer hemma. Man kan diskutera och få tips
Svårt att tackla rollen som förstagångsförälder. Samtal med familjepedagog som underlättade svårta stunder
Tips ock råd</a:t>
            </a:r>
          </a:p>
        </p:txBody>
      </p:sp>
    </p:spTree>
    <p:extLst>
      <p:ext uri="{BB962C8B-B14F-4D97-AF65-F5344CB8AC3E}">
        <p14:creationId xmlns:p14="http://schemas.microsoft.com/office/powerpoint/2010/main" val="1925432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CE26E-9F8B-7337-56E0-9C6C2EA771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70661A6-604F-D583-845E-FD9194267011}"/>
              </a:ext>
            </a:extLst>
          </p:cNvPr>
          <p:cNvSpPr>
            <a:spLocks noGrp="1"/>
          </p:cNvSpPr>
          <p:nvPr>
            <p:ph type="title"/>
          </p:nvPr>
        </p:nvSpPr>
        <p:spPr>
          <a:xfrm>
            <a:off x="477242" y="441325"/>
            <a:ext cx="8543925" cy="935038"/>
          </a:xfrm>
        </p:spPr>
        <p:txBody>
          <a:bodyPr/>
          <a:lstStyle/>
          <a:p>
            <a:r>
              <a:rPr lang="sv-SE" sz="2400" dirty="0"/>
              <a:t>Har du deltagit i föräldragrupp på familjecentralen det senaste året?</a:t>
            </a:r>
          </a:p>
        </p:txBody>
      </p:sp>
      <p:graphicFrame>
        <p:nvGraphicFramePr>
          <p:cNvPr id="6" name="Platshållare för innehåll 3">
            <a:extLst>
              <a:ext uri="{FF2B5EF4-FFF2-40B4-BE49-F238E27FC236}">
                <a16:creationId xmlns:a16="http://schemas.microsoft.com/office/drawing/2014/main" id="{BC2D8B8A-6855-A777-687F-84CE4030A226}"/>
              </a:ext>
            </a:extLst>
          </p:cNvPr>
          <p:cNvGraphicFramePr>
            <a:graphicFrameLocks noGrp="1"/>
          </p:cNvGraphicFramePr>
          <p:nvPr>
            <p:ph sz="half" idx="2"/>
          </p:nvPr>
        </p:nvGraphicFramePr>
        <p:xfrm>
          <a:off x="1119482" y="1459423"/>
          <a:ext cx="3115061" cy="27386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ell 7">
            <a:extLst>
              <a:ext uri="{FF2B5EF4-FFF2-40B4-BE49-F238E27FC236}">
                <a16:creationId xmlns:a16="http://schemas.microsoft.com/office/drawing/2014/main" id="{8755B950-E733-0B6A-9AE2-F0E93E6D0D0D}"/>
              </a:ext>
            </a:extLst>
          </p:cNvPr>
          <p:cNvGraphicFramePr>
            <a:graphicFrameLocks noGrp="1"/>
          </p:cNvGraphicFramePr>
          <p:nvPr>
            <p:extLst>
              <p:ext uri="{D42A27DB-BD31-4B8C-83A1-F6EECF244321}">
                <p14:modId xmlns:p14="http://schemas.microsoft.com/office/powerpoint/2010/main" val="2084055452"/>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56717229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a:t>
                      </a:r>
                    </a:p>
                  </a:txBody>
                  <a:tcPr anchor="ctr"/>
                </a:tc>
                <a:tc>
                  <a:txBody>
                    <a:bodyPr/>
                    <a:lstStyle/>
                    <a:p>
                      <a:r>
                        <a:rPr lang="sv-SE" sz="1000" dirty="0"/>
                        <a:t>Antal svar </a:t>
                      </a:r>
                    </a:p>
                    <a:p>
                      <a:r>
                        <a:rPr lang="sv-SE" sz="1000" dirty="0"/>
                        <a:t>exkl. "Vet inte"</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deltagit i föräldragrupp på familjecentralen det senaste året?</a:t>
                      </a:r>
                    </a:p>
                  </a:txBody>
                  <a:tcPr anchor="ctr"/>
                </a:tc>
                <a:tc>
                  <a:txBody>
                    <a:bodyPr/>
                    <a:lstStyle/>
                    <a:p>
                      <a:r>
                        <a:rPr lang="sv-SE" sz="1200" dirty="0"/>
                        <a:t>56 %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45 %</a:t>
                      </a:r>
                    </a:p>
                  </a:txBody>
                  <a:tcPr anchor="ctr"/>
                </a:tc>
                <a:extLst>
                  <a:ext uri="{0D108BD9-81ED-4DB2-BD59-A6C34878D82A}">
                    <a16:rowId xmlns:a16="http://schemas.microsoft.com/office/drawing/2014/main" val="2180593050"/>
                  </a:ext>
                </a:extLst>
              </a:tr>
            </a:tbl>
          </a:graphicData>
        </a:graphic>
      </p:graphicFrame>
      <p:sp>
        <p:nvSpPr>
          <p:cNvPr id="4" name="TextBox 3">
            <a:extLst>
              <a:ext uri="{FF2B5EF4-FFF2-40B4-BE49-F238E27FC236}">
                <a16:creationId xmlns:a16="http://schemas.microsoft.com/office/drawing/2014/main" id="{4B7E918E-B143-AD76-B554-38280EFD6D81}"/>
              </a:ext>
            </a:extLst>
          </p:cNvPr>
          <p:cNvSpPr txBox="1"/>
          <p:nvPr/>
        </p:nvSpPr>
        <p:spPr>
          <a:xfrm>
            <a:off x="704849" y="4106909"/>
            <a:ext cx="1921109" cy="438838"/>
          </a:xfrm>
          <a:prstGeom prst="rect">
            <a:avLst/>
          </a:prstGeom>
          <a:noFill/>
        </p:spPr>
        <p:txBody>
          <a:bodyPr wrap="square">
            <a:spAutoFit/>
          </a:bodyPr>
          <a:lstStyle/>
          <a:p>
            <a:pPr>
              <a:lnSpc>
                <a:spcPct val="150000"/>
              </a:lnSpc>
            </a:pPr>
            <a:r>
              <a:rPr lang="en-SE" sz="800"/>
              <a:t>Vet inte: </a:t>
            </a:r>
            <a:r>
              <a:rPr lang="en-GB" sz="800"/>
              <a:t>10 %</a:t>
            </a:r>
          </a:p>
          <a:p>
            <a:pPr>
              <a:lnSpc>
                <a:spcPct val="150000"/>
              </a:lnSpc>
            </a:pPr>
            <a:endParaRPr lang="en-SE" sz="800"/>
          </a:p>
        </p:txBody>
      </p:sp>
    </p:spTree>
    <p:extLst>
      <p:ext uri="{BB962C8B-B14F-4D97-AF65-F5344CB8AC3E}">
        <p14:creationId xmlns:p14="http://schemas.microsoft.com/office/powerpoint/2010/main" val="289154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9DDD65A-06FE-3651-9F19-6613281F2CF9}"/>
              </a:ext>
            </a:extLst>
          </p:cNvPr>
          <p:cNvSpPr>
            <a:spLocks noGrp="1"/>
          </p:cNvSpPr>
          <p:nvPr>
            <p:ph type="title"/>
          </p:nvPr>
        </p:nvSpPr>
        <p:spPr>
          <a:xfrm>
            <a:off x="477242" y="441325"/>
            <a:ext cx="8543925" cy="935038"/>
          </a:xfrm>
        </p:spPr>
        <p:txBody>
          <a:bodyPr/>
          <a:lstStyle/>
          <a:p>
            <a:r>
              <a:rPr lang="sv-SE" dirty="0"/>
              <a:t>Föräldragruppen gjorde att:</a:t>
            </a:r>
          </a:p>
        </p:txBody>
      </p:sp>
      <p:sp>
        <p:nvSpPr>
          <p:cNvPr id="8" name="Platshållare för text 4">
            <a:extLst>
              <a:ext uri="{FF2B5EF4-FFF2-40B4-BE49-F238E27FC236}">
                <a16:creationId xmlns:a16="http://schemas.microsoft.com/office/drawing/2014/main" id="{5211C3AD-999E-2E8C-109E-B63C4E1AD519}"/>
              </a:ext>
            </a:extLst>
          </p:cNvPr>
          <p:cNvSpPr txBox="1">
            <a:spLocks/>
          </p:cNvSpPr>
          <p:nvPr/>
        </p:nvSpPr>
        <p:spPr>
          <a:xfrm>
            <a:off x="476574" y="1046968"/>
            <a:ext cx="7423087" cy="329395"/>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100" b="0" dirty="0"/>
              <a:t>Frågorna nedan har ställts till de som svarat "Ja" på frågan "Har du deltagit i föräldragrupp på familjecentralen det senaste året?"</a:t>
            </a:r>
          </a:p>
        </p:txBody>
      </p:sp>
      <p:graphicFrame>
        <p:nvGraphicFramePr>
          <p:cNvPr id="9" name="Tabell 7">
            <a:extLst>
              <a:ext uri="{FF2B5EF4-FFF2-40B4-BE49-F238E27FC236}">
                <a16:creationId xmlns:a16="http://schemas.microsoft.com/office/drawing/2014/main" id="{CD3E4106-DEC8-6A72-883D-3DFBFB3BA01D}"/>
              </a:ext>
            </a:extLst>
          </p:cNvPr>
          <p:cNvGraphicFramePr>
            <a:graphicFrameLocks noGrp="1"/>
          </p:cNvGraphicFramePr>
          <p:nvPr>
            <p:extLst>
              <p:ext uri="{D42A27DB-BD31-4B8C-83A1-F6EECF244321}">
                <p14:modId xmlns:p14="http://schemas.microsoft.com/office/powerpoint/2010/main" val="455557111"/>
              </p:ext>
            </p:extLst>
          </p:nvPr>
        </p:nvGraphicFramePr>
        <p:xfrm>
          <a:off x="704849" y="4032000"/>
          <a:ext cx="8650800" cy="140147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1948069">
                  <a:extLst>
                    <a:ext uri="{9D8B030D-6E8A-4147-A177-3AD203B41FA5}">
                      <a16:colId xmlns:a16="http://schemas.microsoft.com/office/drawing/2014/main" val="2021594479"/>
                    </a:ext>
                  </a:extLst>
                </a:gridCol>
                <a:gridCol w="1809060">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3159471329"/>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”Vill inte svara"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Jag känner mig mer trygg i mitt föräldraskap</a:t>
                      </a:r>
                    </a:p>
                  </a:txBody>
                  <a:tcPr anchor="ctr"/>
                </a:tc>
                <a:tc>
                  <a:txBody>
                    <a:bodyPr/>
                    <a:lstStyle/>
                    <a:p>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r>
                        <a:rPr lang="sv-SE" sz="1200" dirty="0"/>
                        <a:t>97 %</a:t>
                      </a:r>
                    </a:p>
                  </a:txBody>
                  <a:tcPr anchor="ctr"/>
                </a:tc>
                <a:extLst>
                  <a:ext uri="{0D108BD9-81ED-4DB2-BD59-A6C34878D82A}">
                    <a16:rowId xmlns:a16="http://schemas.microsoft.com/office/drawing/2014/main" val="2180593050"/>
                  </a:ext>
                </a:extLst>
              </a:tr>
              <a:tr h="214132">
                <a:tc>
                  <a:txBody>
                    <a:bodyPr/>
                    <a:lstStyle/>
                    <a:p>
                      <a:r>
                        <a:rPr lang="sv-SE" sz="1200" dirty="0"/>
                        <a:t>Jag lärde mig mer om föräldraskap</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5</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2419974229"/>
                  </a:ext>
                </a:extLst>
              </a:tr>
              <a:tr h="214132">
                <a:tc>
                  <a:txBody>
                    <a:bodyPr/>
                    <a:lstStyle/>
                    <a:p>
                      <a:r>
                        <a:rPr lang="sv-SE" sz="1200" dirty="0"/>
                        <a:t>Jag kände gemenskap med andra föräldrar</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4</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97 %</a:t>
                      </a:r>
                    </a:p>
                  </a:txBody>
                  <a:tcPr anchor="ctr"/>
                </a:tc>
                <a:extLst>
                  <a:ext uri="{0D108BD9-81ED-4DB2-BD59-A6C34878D82A}">
                    <a16:rowId xmlns:a16="http://schemas.microsoft.com/office/drawing/2014/main" val="3038753263"/>
                  </a:ext>
                </a:extLst>
              </a:tr>
            </a:tbl>
          </a:graphicData>
        </a:graphic>
      </p:graphicFrame>
      <p:graphicFrame>
        <p:nvGraphicFramePr>
          <p:cNvPr id="2" name="Chart 8">
            <a:extLst>
              <a:ext uri="{FF2B5EF4-FFF2-40B4-BE49-F238E27FC236}">
                <a16:creationId xmlns:a16="http://schemas.microsoft.com/office/drawing/2014/main" id="{218D0DB3-448C-E55F-0249-AA49FBD6074F}"/>
              </a:ext>
            </a:extLst>
          </p:cNvPr>
          <p:cNvGraphicFramePr/>
          <p:nvPr/>
        </p:nvGraphicFramePr>
        <p:xfrm>
          <a:off x="704850" y="1396800"/>
          <a:ext cx="8316317" cy="27850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9">
            <a:extLst>
              <a:ext uri="{FF2B5EF4-FFF2-40B4-BE49-F238E27FC236}">
                <a16:creationId xmlns:a16="http://schemas.microsoft.com/office/drawing/2014/main" id="{C7FEE172-FD75-B698-71D6-AAE48835A47A}"/>
              </a:ext>
            </a:extLst>
          </p:cNvPr>
          <p:cNvSpPr txBox="1"/>
          <p:nvPr/>
        </p:nvSpPr>
        <p:spPr>
          <a:xfrm>
            <a:off x="8660203" y="1827901"/>
            <a:ext cx="1387310" cy="1446550"/>
          </a:xfrm>
          <a:prstGeom prst="rect">
            <a:avLst/>
          </a:prstGeom>
          <a:noFill/>
        </p:spPr>
        <p:txBody>
          <a:bodyPr wrap="square" rtlCol="0">
            <a:spAutoFit/>
          </a:bodyPr>
          <a:lstStyle/>
          <a:p>
            <a:r>
              <a:rPr lang="en-GB" sz="800"/>
              <a:t>0 %</a:t>
            </a:r>
          </a:p>
          <a:p>
            <a:endParaRPr lang="en-GB" sz="800"/>
          </a:p>
          <a:p>
            <a:endParaRPr lang="en-GB" sz="800"/>
          </a:p>
          <a:p>
            <a:endParaRPr lang="en-GB" sz="800"/>
          </a:p>
          <a:p>
            <a:endParaRPr lang="en-GB" sz="800"/>
          </a:p>
          <a:p>
            <a:r>
              <a:rPr lang="en-GB" sz="800"/>
              <a:t>0 %</a:t>
            </a:r>
          </a:p>
          <a:p>
            <a:endParaRPr lang="en-GB" sz="800"/>
          </a:p>
          <a:p>
            <a:endParaRPr lang="en-GB" sz="800"/>
          </a:p>
          <a:p>
            <a:endParaRPr lang="en-GB" sz="800"/>
          </a:p>
          <a:p>
            <a:endParaRPr lang="en-GB" sz="800"/>
          </a:p>
          <a:p>
            <a:r>
              <a:rPr lang="en-GB" sz="800"/>
              <a:t>20 %</a:t>
            </a:r>
          </a:p>
        </p:txBody>
      </p:sp>
      <p:sp>
        <p:nvSpPr>
          <p:cNvPr id="4" name="TextBox 10">
            <a:extLst>
              <a:ext uri="{FF2B5EF4-FFF2-40B4-BE49-F238E27FC236}">
                <a16:creationId xmlns:a16="http://schemas.microsoft.com/office/drawing/2014/main" id="{7EC1EBD2-9450-E92C-6B55-47DDCBAE23EC}"/>
              </a:ext>
            </a:extLst>
          </p:cNvPr>
          <p:cNvSpPr txBox="1"/>
          <p:nvPr/>
        </p:nvSpPr>
        <p:spPr>
          <a:xfrm>
            <a:off x="8660203" y="1335600"/>
            <a:ext cx="990238" cy="254172"/>
          </a:xfrm>
          <a:prstGeom prst="rect">
            <a:avLst/>
          </a:prstGeom>
          <a:noFill/>
        </p:spPr>
        <p:txBody>
          <a:bodyPr wrap="square">
            <a:spAutoFit/>
          </a:bodyPr>
          <a:lstStyle/>
          <a:p>
            <a:pPr>
              <a:lnSpc>
                <a:spcPct val="150000"/>
              </a:lnSpc>
            </a:pPr>
            <a:r>
              <a:rPr lang="sv-SE" sz="800"/>
              <a:t>Vet inte</a:t>
            </a:r>
            <a:endParaRPr lang="en-SE" sz="800"/>
          </a:p>
        </p:txBody>
      </p:sp>
    </p:spTree>
    <p:extLst>
      <p:ext uri="{BB962C8B-B14F-4D97-AF65-F5344CB8AC3E}">
        <p14:creationId xmlns:p14="http://schemas.microsoft.com/office/powerpoint/2010/main" val="1774969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Har du lärt känna nya människor på Familjecentralen?</a:t>
            </a:r>
          </a:p>
        </p:txBody>
      </p:sp>
      <p:graphicFrame>
        <p:nvGraphicFramePr>
          <p:cNvPr id="13" name="Tabell 7">
            <a:extLst>
              <a:ext uri="{FF2B5EF4-FFF2-40B4-BE49-F238E27FC236}">
                <a16:creationId xmlns:a16="http://schemas.microsoft.com/office/drawing/2014/main" id="{35FF4D73-34CB-A3F6-1333-56C92275C1F6}"/>
              </a:ext>
            </a:extLst>
          </p:cNvPr>
          <p:cNvGraphicFramePr>
            <a:graphicFrameLocks noGrp="1"/>
          </p:cNvGraphicFramePr>
          <p:nvPr>
            <p:extLst>
              <p:ext uri="{D42A27DB-BD31-4B8C-83A1-F6EECF244321}">
                <p14:modId xmlns:p14="http://schemas.microsoft.com/office/powerpoint/2010/main" val="3306956671"/>
              </p:ext>
            </p:extLst>
          </p:nvPr>
        </p:nvGraphicFramePr>
        <p:xfrm>
          <a:off x="704849" y="4545747"/>
          <a:ext cx="8650799" cy="852830"/>
        </p:xfrm>
        <a:graphic>
          <a:graphicData uri="http://schemas.openxmlformats.org/drawingml/2006/table">
            <a:tbl>
              <a:tblPr firstRow="1" bandRow="1">
                <a:tableStyleId>{5C22544A-7EE6-4342-B048-85BDC9FD1C3A}</a:tableStyleId>
              </a:tblPr>
              <a:tblGrid>
                <a:gridCol w="3176273">
                  <a:extLst>
                    <a:ext uri="{9D8B030D-6E8A-4147-A177-3AD203B41FA5}">
                      <a16:colId xmlns:a16="http://schemas.microsoft.com/office/drawing/2014/main" val="1159429802"/>
                    </a:ext>
                  </a:extLst>
                </a:gridCol>
                <a:gridCol w="2039730">
                  <a:extLst>
                    <a:ext uri="{9D8B030D-6E8A-4147-A177-3AD203B41FA5}">
                      <a16:colId xmlns:a16="http://schemas.microsoft.com/office/drawing/2014/main" val="2021594479"/>
                    </a:ext>
                  </a:extLst>
                </a:gridCol>
                <a:gridCol w="1717398">
                  <a:extLst>
                    <a:ext uri="{9D8B030D-6E8A-4147-A177-3AD203B41FA5}">
                      <a16:colId xmlns:a16="http://schemas.microsoft.com/office/drawing/2014/main" val="2967166854"/>
                    </a:ext>
                  </a:extLst>
                </a:gridCol>
                <a:gridCol w="1717398">
                  <a:extLst>
                    <a:ext uri="{9D8B030D-6E8A-4147-A177-3AD203B41FA5}">
                      <a16:colId xmlns:a16="http://schemas.microsoft.com/office/drawing/2014/main" val="4217775605"/>
                    </a:ext>
                  </a:extLst>
                </a:gridCol>
              </a:tblGrid>
              <a:tr h="578510">
                <a:tc>
                  <a:txBody>
                    <a:bodyPr/>
                    <a:lstStyle/>
                    <a:p>
                      <a:r>
                        <a:rPr lang="sv-SE" sz="1000" dirty="0"/>
                        <a:t>Fråga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för enhet</a:t>
                      </a:r>
                    </a:p>
                  </a:txBody>
                  <a:tcPr anchor="ctr"/>
                </a:tc>
                <a:tc>
                  <a:txBody>
                    <a:bodyPr/>
                    <a:lstStyle/>
                    <a:p>
                      <a:r>
                        <a:rPr lang="sv-SE" sz="1000" dirty="0"/>
                        <a:t>Antal svar </a:t>
                      </a:r>
                    </a:p>
                    <a:p>
                      <a:r>
                        <a:rPr lang="sv-SE" sz="1000" dirty="0"/>
                        <a:t>exkl. "Inte aktuellt"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"Ja, vi träffas även utanför familjecentralen"</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dirty="0"/>
                        <a:t>Andel (%) i region</a:t>
                      </a:r>
                    </a:p>
                  </a:txBody>
                  <a:tcPr anchor="ctr"/>
                </a:tc>
                <a:extLst>
                  <a:ext uri="{0D108BD9-81ED-4DB2-BD59-A6C34878D82A}">
                    <a16:rowId xmlns:a16="http://schemas.microsoft.com/office/drawing/2014/main" val="14081197"/>
                  </a:ext>
                </a:extLst>
              </a:tr>
              <a:tr h="214132">
                <a:tc>
                  <a:txBody>
                    <a:bodyPr/>
                    <a:lstStyle/>
                    <a:p>
                      <a:r>
                        <a:rPr lang="sv-SE" sz="1200" dirty="0"/>
                        <a:t>Har du lärt känna nya människor på Familjecentralen?</a:t>
                      </a:r>
                    </a:p>
                  </a:txBody>
                  <a:tcPr anchor="ctr"/>
                </a:tc>
                <a:tc>
                  <a:txBody>
                    <a:bodyPr/>
                    <a:lstStyle/>
                    <a:p>
                      <a:r>
                        <a:rPr lang="sv-SE" sz="1200" dirty="0"/>
                        <a:t>30 %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dirty="0"/>
                        <a:t>10</a:t>
                      </a:r>
                    </a:p>
                  </a:txBody>
                  <a:tcPr anchor="ctr"/>
                </a:tc>
                <a:tc>
                  <a:txBody>
                    <a:bodyPr/>
                    <a:lstStyle/>
                    <a:p>
                      <a:r>
                        <a:rPr lang="sv-SE" sz="1200" dirty="0"/>
                        <a:t>32 %</a:t>
                      </a:r>
                    </a:p>
                  </a:txBody>
                  <a:tcPr anchor="ctr"/>
                </a:tc>
                <a:extLst>
                  <a:ext uri="{0D108BD9-81ED-4DB2-BD59-A6C34878D82A}">
                    <a16:rowId xmlns:a16="http://schemas.microsoft.com/office/drawing/2014/main" val="2180593050"/>
                  </a:ext>
                </a:extLst>
              </a:tr>
            </a:tbl>
          </a:graphicData>
        </a:graphic>
      </p:graphicFrame>
      <p:sp>
        <p:nvSpPr>
          <p:cNvPr id="16" name="TextBox 15">
            <a:extLst>
              <a:ext uri="{FF2B5EF4-FFF2-40B4-BE49-F238E27FC236}">
                <a16:creationId xmlns:a16="http://schemas.microsoft.com/office/drawing/2014/main" id="{66EC5F39-94C3-444F-59B2-D11A658CB959}"/>
              </a:ext>
            </a:extLst>
          </p:cNvPr>
          <p:cNvSpPr txBox="1"/>
          <p:nvPr/>
        </p:nvSpPr>
        <p:spPr>
          <a:xfrm>
            <a:off x="704849" y="3938762"/>
            <a:ext cx="1921109" cy="254172"/>
          </a:xfrm>
          <a:prstGeom prst="rect">
            <a:avLst/>
          </a:prstGeom>
          <a:noFill/>
        </p:spPr>
        <p:txBody>
          <a:bodyPr wrap="square">
            <a:spAutoFit/>
          </a:bodyPr>
          <a:lstStyle/>
          <a:p>
            <a:pPr>
              <a:lnSpc>
                <a:spcPct val="150000"/>
              </a:lnSpc>
            </a:pPr>
            <a:r>
              <a:rPr lang="en-SE" sz="800"/>
              <a:t>Inte aktuellt: </a:t>
            </a:r>
            <a:r>
              <a:rPr lang="en-GB" sz="800"/>
              <a:t>0 %</a:t>
            </a:r>
          </a:p>
        </p:txBody>
      </p:sp>
      <p:graphicFrame>
        <p:nvGraphicFramePr>
          <p:cNvPr id="24" name="Platshållare för innehåll 16">
            <a:extLst>
              <a:ext uri="{FF2B5EF4-FFF2-40B4-BE49-F238E27FC236}">
                <a16:creationId xmlns:a16="http://schemas.microsoft.com/office/drawing/2014/main" id="{55F06002-747B-A93A-62FD-6292DAD27C27}"/>
              </a:ext>
            </a:extLst>
          </p:cNvPr>
          <p:cNvGraphicFramePr>
            <a:graphicFrameLocks noGrp="1"/>
          </p:cNvGraphicFramePr>
          <p:nvPr>
            <p:ph sz="quarter" idx="4"/>
          </p:nvPr>
        </p:nvGraphicFramePr>
        <p:xfrm>
          <a:off x="477243" y="1376363"/>
          <a:ext cx="6817409" cy="2394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75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sz="2400" dirty="0"/>
              <a:t>Vad kan vi göra bättre på familjecentralen? </a:t>
            </a:r>
          </a:p>
        </p:txBody>
      </p:sp>
      <p:sp>
        <p:nvSpPr>
          <p:cNvPr id="7" name="Platshållare för innehåll 6">
            <a:extLst>
              <a:ext uri="{FF2B5EF4-FFF2-40B4-BE49-F238E27FC236}">
                <a16:creationId xmlns:a16="http://schemas.microsoft.com/office/drawing/2014/main" id="{040C7DE3-B8E5-2562-9120-F4C403B795E3}"/>
              </a:ext>
            </a:extLst>
          </p:cNvPr>
          <p:cNvSpPr>
            <a:spLocks noGrp="1"/>
          </p:cNvSpPr>
          <p:nvPr>
            <p:ph sz="half" idx="2"/>
          </p:nvPr>
        </p:nvSpPr>
        <p:spPr>
          <a:xfrm>
            <a:off x="489274" y="1376363"/>
            <a:ext cx="8939484" cy="4827838"/>
          </a:xfrm>
        </p:spPr>
        <p:txBody>
          <a:bodyPr numCol="2"/>
          <a:lstStyle/>
          <a:p>
            <a:pPr>
              <a:spcBef>
                <a:spcPts val="401"/>
              </a:spcBef>
            </a:pPr>
            <a:r>
              <a:rPr lang="sv-SE" sz="1200" dirty="0"/>
              <a:t>Fortsätt som ni gör. Öppet mer på eftermiddagarna
Ha mer öppet :)
Har inget att invända.
Jag har inga förbättringsförslag just idag
Pilatesboll, bättre kuddar och platser för amning i matsalsrummet
Uppskattar tema-dagar så fortsätt med det. Roligt med olika typer av teman som det är idag. Extra uppskattat med logoped och luftstopp så mer sånt! Kanske någon styrd aktivitet för de äldre barnen de dagar det är 0-6 år - exempelvis måla något kopplat till årstid. HLR kurs/info om luftstopp kvällstid för möjlighet för partner att delta.
Yogaboll kan finnas på babycafe</a:t>
            </a:r>
          </a:p>
        </p:txBody>
      </p:sp>
    </p:spTree>
    <p:extLst>
      <p:ext uri="{BB962C8B-B14F-4D97-AF65-F5344CB8AC3E}">
        <p14:creationId xmlns:p14="http://schemas.microsoft.com/office/powerpoint/2010/main" val="1664519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463726" cy="4706871"/>
          </a:xfrm>
        </p:spPr>
        <p:txBody>
          <a:bodyPr/>
          <a:lstStyle/>
          <a:p>
            <a:pPr marL="0" indent="0">
              <a:lnSpc>
                <a:spcPct val="120000"/>
              </a:lnSpc>
              <a:buNone/>
            </a:pPr>
            <a:r>
              <a:rPr lang="sv-SE" sz="1400" dirty="0" err="1"/>
              <a:t>Lysio</a:t>
            </a:r>
            <a:r>
              <a:rPr lang="sv-SE" sz="1400" dirty="0"/>
              <a:t> Research har för Föreningen För Familjecentralers Främjandes (FFFF) räkning genomfört en undersökning bland vuxna besökare på </a:t>
            </a:r>
            <a:r>
              <a:rPr lang="sv-SE" sz="1400" kern="100" dirty="0">
                <a:effectLst/>
                <a:ea typeface="Aptos" panose="020B0004020202020204" pitchFamily="34" charset="0"/>
                <a:cs typeface="Times New Roman" panose="02020603050405020304" pitchFamily="18" charset="0"/>
              </a:rPr>
              <a:t>familjecentraler/familjecentralsliknande verksamheter.</a:t>
            </a:r>
            <a:r>
              <a:rPr lang="sv-SE" sz="1400" dirty="0"/>
              <a:t>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dirty="0" err="1"/>
              <a:t>Lysio</a:t>
            </a:r>
            <a:r>
              <a:rPr lang="sv-SE" sz="140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dirty="0" err="1"/>
              <a:t>Lysio</a:t>
            </a:r>
            <a:r>
              <a:rPr lang="sv-SE" sz="1400" dirty="0"/>
              <a:t> Research grundades 2009 och arbetar med undersökningar åt kunder i offentlig, akademisk, privat och ideell sektor.</a:t>
            </a:r>
          </a:p>
          <a:p>
            <a:pPr marL="0" indent="0">
              <a:buNone/>
            </a:pPr>
            <a:r>
              <a:rPr lang="sv-SE" sz="1400" dirty="0"/>
              <a:t>Vi finns i Göteborg, Lund och Stockholm. </a:t>
            </a:r>
          </a:p>
          <a:p>
            <a:endParaRPr lang="sv-SE" sz="160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dirty="0" err="1"/>
              <a:t>Lysio</a:t>
            </a:r>
            <a:r>
              <a:rPr lang="sv-SE"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a:solidFill>
                  <a:schemeClr val="bg1"/>
                </a:solidFill>
                <a:latin typeface="Arial" panose="020B0604020202020204" pitchFamily="34" charset="0"/>
              </a:rPr>
              <a:t>simon.tufvesson@enkatfabriken.se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elin.hoffman@enkatfabriken.se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3402631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dirty="0" err="1">
                <a:solidFill>
                  <a:schemeClr val="bg1"/>
                </a:solidFill>
              </a:rPr>
              <a:t>Undersökning</a:t>
            </a:r>
            <a:r>
              <a:rPr lang="en-US" sz="2800" dirty="0">
                <a:solidFill>
                  <a:schemeClr val="bg1"/>
                </a:solidFill>
              </a:rPr>
              <a:t> </a:t>
            </a:r>
            <a:r>
              <a:rPr lang="en-US" sz="2800" dirty="0" err="1">
                <a:solidFill>
                  <a:schemeClr val="bg1"/>
                </a:solidFill>
              </a:rPr>
              <a:t>och</a:t>
            </a:r>
            <a:r>
              <a:rPr lang="en-US" sz="2800" dirty="0">
                <a:solidFill>
                  <a:schemeClr val="bg1"/>
                </a:solidFill>
              </a:rPr>
              <a:t> </a:t>
            </a:r>
            <a:r>
              <a:rPr lang="en-US" sz="2800" dirty="0" err="1">
                <a:solidFill>
                  <a:schemeClr val="bg1"/>
                </a:solidFill>
              </a:rPr>
              <a:t>analys</a:t>
            </a:r>
            <a:r>
              <a:rPr lang="en-US" sz="2800" dirty="0">
                <a:solidFill>
                  <a:schemeClr val="bg1"/>
                </a:solidFill>
              </a:rPr>
              <a:t> av Lysio Research</a:t>
            </a:r>
            <a:endParaRPr lang="sv-SE"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dirty="0">
                <a:hlinkClick r:id="rId2"/>
              </a:rPr>
              <a:t>www.lysio.se</a:t>
            </a:r>
            <a:endParaRPr lang="en-US" dirty="0"/>
          </a:p>
          <a:p>
            <a:pPr algn="ctr"/>
            <a:endParaRPr lang="en-US"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dirty="0"/>
              <a:t>Insamlingen har skett via en webbenkät som kunnat besvaras via en unik länk och QR-kod per deltagande familjecentral. Länkar och QR-koder har tagits fram av </a:t>
            </a:r>
            <a:r>
              <a:rPr lang="sv-SE" sz="1400" dirty="0" err="1"/>
              <a:t>Lysio</a:t>
            </a:r>
            <a:r>
              <a:rPr lang="sv-SE" sz="1400" dirty="0"/>
              <a:t> Research, och dessa har sedan distribuerats till enheterna via en kontaktperson hos regionen. </a:t>
            </a:r>
            <a:endParaRPr lang="sv-SE"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nvGraphicFramePr>
        <p:xfrm>
          <a:off x="489276" y="3429000"/>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Vuxenenkäten</a:t>
                      </a:r>
                    </a:p>
                  </a:txBody>
                  <a:tcPr anchor="ctr"/>
                </a:tc>
                <a:tc>
                  <a:txBody>
                    <a:bodyPr/>
                    <a:lstStyle/>
                    <a:p>
                      <a:r>
                        <a:rPr lang="sv-SE" sz="1200" dirty="0"/>
                        <a:t>2025-09-22 </a:t>
                      </a:r>
                    </a:p>
                  </a:txBody>
                  <a:tcPr anchor="ctr"/>
                </a:tc>
                <a:tc>
                  <a:txBody>
                    <a:bodyPr/>
                    <a:lstStyle/>
                    <a:p>
                      <a:r>
                        <a:rPr lang="sv-SE" sz="1200" dirty="0"/>
                        <a:t>2025-10-26</a:t>
                      </a:r>
                    </a:p>
                  </a:txBody>
                  <a:tcPr anchor="ctr"/>
                </a:tc>
                <a:tc>
                  <a:txBody>
                    <a:bodyPr/>
                    <a:lstStyle/>
                    <a:p>
                      <a:r>
                        <a:rPr lang="sv-SE" sz="1200" dirty="0"/>
                        <a:t>10</a:t>
                      </a:r>
                    </a:p>
                  </a:txBody>
                  <a:tcPr anchor="ctr"/>
                </a:tc>
                <a:extLst>
                  <a:ext uri="{0D108BD9-81ED-4DB2-BD59-A6C34878D82A}">
                    <a16:rowId xmlns:a16="http://schemas.microsoft.com/office/drawing/2014/main" val="698318234"/>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dirty="0"/>
              <a:t>Resultat</a:t>
            </a:r>
          </a:p>
        </p:txBody>
      </p:sp>
    </p:spTree>
    <p:extLst>
      <p:ext uri="{BB962C8B-B14F-4D97-AF65-F5344CB8AC3E}">
        <p14:creationId xmlns:p14="http://schemas.microsoft.com/office/powerpoint/2010/main" val="1944804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054496" y="1640807"/>
            <a:ext cx="5515828" cy="681037"/>
          </a:xfrm>
        </p:spPr>
        <p:txBody>
          <a:bodyPr/>
          <a:lstStyle/>
          <a:p>
            <a:r>
              <a:rPr lang="sv-SE" sz="2000" b="0" dirty="0"/>
              <a:t>Hur gammalt är barnet eller barnen som besöket idag gäller?</a:t>
            </a:r>
          </a:p>
        </p:txBody>
      </p:sp>
      <p:sp>
        <p:nvSpPr>
          <p:cNvPr id="3" name="Platshållare för text 2">
            <a:extLst>
              <a:ext uri="{FF2B5EF4-FFF2-40B4-BE49-F238E27FC236}">
                <a16:creationId xmlns:a16="http://schemas.microsoft.com/office/drawing/2014/main" id="{188EBC3B-4EC7-2D4A-B736-2F2319CD4580}"/>
              </a:ext>
            </a:extLst>
          </p:cNvPr>
          <p:cNvSpPr>
            <a:spLocks noGrp="1"/>
          </p:cNvSpPr>
          <p:nvPr>
            <p:ph type="body" idx="1"/>
          </p:nvPr>
        </p:nvSpPr>
        <p:spPr>
          <a:xfrm>
            <a:off x="492291" y="1640807"/>
            <a:ext cx="4190702" cy="416593"/>
          </a:xfrm>
        </p:spPr>
        <p:txBody>
          <a:bodyPr/>
          <a:lstStyle/>
          <a:p>
            <a:r>
              <a:rPr lang="sv-SE" sz="2000" b="0" dirty="0"/>
              <a:t>Ditt kön:</a:t>
            </a:r>
            <a:endParaRPr lang="sv-SE"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2" name="Platshållare för innehåll 3">
            <a:extLst>
              <a:ext uri="{FF2B5EF4-FFF2-40B4-BE49-F238E27FC236}">
                <a16:creationId xmlns:a16="http://schemas.microsoft.com/office/drawing/2014/main" id="{929B99A6-D2B5-C413-E915-BB074B6A983B}"/>
              </a:ext>
            </a:extLst>
          </p:cNvPr>
          <p:cNvGraphicFramePr>
            <a:graphicFrameLocks noGrp="1"/>
          </p:cNvGraphicFramePr>
          <p:nvPr>
            <p:ph sz="half" idx="2"/>
          </p:nvPr>
        </p:nvGraphicFramePr>
        <p:xfrm>
          <a:off x="488950"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055164" y="2321844"/>
          <a:ext cx="5516219" cy="36845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0080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940555" cy="681037"/>
          </a:xfrm>
        </p:spPr>
        <p:txBody>
          <a:bodyPr>
            <a:normAutofit/>
          </a:bodyPr>
          <a:lstStyle/>
          <a:p>
            <a:r>
              <a:rPr lang="sv-SE" sz="2000" b="0"/>
              <a:t>Vad har du besökt idag?</a:t>
            </a:r>
            <a:endParaRPr lang="sv-SE" sz="2000" b="0" dirty="0"/>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3" y="2530475"/>
          <a:ext cx="6817409"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5">
            <a:extLst>
              <a:ext uri="{FF2B5EF4-FFF2-40B4-BE49-F238E27FC236}">
                <a16:creationId xmlns:a16="http://schemas.microsoft.com/office/drawing/2014/main" id="{0AFB7395-C0CD-27C3-084E-C90330181EC1}"/>
              </a:ext>
            </a:extLst>
          </p:cNvPr>
          <p:cNvSpPr txBox="1"/>
          <p:nvPr/>
        </p:nvSpPr>
        <p:spPr>
          <a:xfrm>
            <a:off x="476574" y="6292889"/>
            <a:ext cx="4954656" cy="246221"/>
          </a:xfrm>
          <a:prstGeom prst="rect">
            <a:avLst/>
          </a:prstGeom>
          <a:noFill/>
        </p:spPr>
        <p:txBody>
          <a:bodyPr wrap="square">
            <a:spAutoFit/>
          </a:bodyPr>
          <a:lstStyle/>
          <a:p>
            <a:r>
              <a:rPr lang="sv-SE" sz="1000" i="1"/>
              <a:t>*Socionom/socialrådgivare/föräldrastödjare/kurator</a:t>
            </a:r>
          </a:p>
        </p:txBody>
      </p:sp>
    </p:spTree>
    <p:extLst>
      <p:ext uri="{BB962C8B-B14F-4D97-AF65-F5344CB8AC3E}">
        <p14:creationId xmlns:p14="http://schemas.microsoft.com/office/powerpoint/2010/main" val="96635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FE29FC04-8D81-5D4F-9525-B46E9363B589}"/>
              </a:ext>
            </a:extLst>
          </p:cNvPr>
          <p:cNvSpPr>
            <a:spLocks noGrp="1"/>
          </p:cNvSpPr>
          <p:nvPr>
            <p:ph type="body" sz="quarter" idx="3"/>
          </p:nvPr>
        </p:nvSpPr>
        <p:spPr>
          <a:xfrm>
            <a:off x="476574" y="1640807"/>
            <a:ext cx="5509447" cy="681037"/>
          </a:xfrm>
        </p:spPr>
        <p:txBody>
          <a:bodyPr/>
          <a:lstStyle/>
          <a:p>
            <a:r>
              <a:rPr lang="sv-SE" sz="2000" b="0" dirty="0"/>
              <a:t>Vilken är din högsta avslutade utbildning?</a:t>
            </a:r>
          </a:p>
        </p:txBody>
      </p:sp>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graphicFrame>
        <p:nvGraphicFramePr>
          <p:cNvPr id="16" name="Platshållare för innehåll 16">
            <a:extLst>
              <a:ext uri="{FF2B5EF4-FFF2-40B4-BE49-F238E27FC236}">
                <a16:creationId xmlns:a16="http://schemas.microsoft.com/office/drawing/2014/main" id="{C8857B6B-DF74-58A8-2D0D-6285856B7886}"/>
              </a:ext>
            </a:extLst>
          </p:cNvPr>
          <p:cNvGraphicFramePr>
            <a:graphicFrameLocks noGrp="1"/>
          </p:cNvGraphicFramePr>
          <p:nvPr>
            <p:ph sz="quarter" idx="4"/>
          </p:nvPr>
        </p:nvGraphicFramePr>
        <p:xfrm>
          <a:off x="477242" y="2530475"/>
          <a:ext cx="7197554"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93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dirty="0"/>
              <a:t>Bakgrundsfrågor </a:t>
            </a:r>
          </a:p>
        </p:txBody>
      </p:sp>
      <p:sp>
        <p:nvSpPr>
          <p:cNvPr id="8" name="Platshållare för text 2">
            <a:extLst>
              <a:ext uri="{FF2B5EF4-FFF2-40B4-BE49-F238E27FC236}">
                <a16:creationId xmlns:a16="http://schemas.microsoft.com/office/drawing/2014/main" id="{9F794A05-4AC8-A505-B1DB-9789954581B8}"/>
              </a:ext>
            </a:extLst>
          </p:cNvPr>
          <p:cNvSpPr>
            <a:spLocks noGrp="1"/>
          </p:cNvSpPr>
          <p:nvPr>
            <p:ph type="body" idx="1"/>
          </p:nvPr>
        </p:nvSpPr>
        <p:spPr>
          <a:xfrm>
            <a:off x="477242" y="1640807"/>
            <a:ext cx="4190702" cy="416593"/>
          </a:xfrm>
        </p:spPr>
        <p:txBody>
          <a:bodyPr>
            <a:normAutofit/>
          </a:bodyPr>
          <a:lstStyle/>
          <a:p>
            <a:r>
              <a:rPr lang="sv-SE" b="0" dirty="0"/>
              <a:t>Är du född i Sverige?</a:t>
            </a:r>
            <a:endParaRPr lang="sv-SE" sz="1600" dirty="0"/>
          </a:p>
        </p:txBody>
      </p:sp>
      <p:graphicFrame>
        <p:nvGraphicFramePr>
          <p:cNvPr id="6" name="Platshållare för innehåll 3">
            <a:extLst>
              <a:ext uri="{FF2B5EF4-FFF2-40B4-BE49-F238E27FC236}">
                <a16:creationId xmlns:a16="http://schemas.microsoft.com/office/drawing/2014/main" id="{269A4AA8-14D6-74FF-929A-E11004BCD702}"/>
              </a:ext>
            </a:extLst>
          </p:cNvPr>
          <p:cNvGraphicFramePr>
            <a:graphicFrameLocks noGrp="1"/>
          </p:cNvGraphicFramePr>
          <p:nvPr>
            <p:ph sz="half" idx="2"/>
          </p:nvPr>
        </p:nvGraphicFramePr>
        <p:xfrm>
          <a:off x="477242" y="2321844"/>
          <a:ext cx="3049380" cy="2680913"/>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text 2">
            <a:extLst>
              <a:ext uri="{FF2B5EF4-FFF2-40B4-BE49-F238E27FC236}">
                <a16:creationId xmlns:a16="http://schemas.microsoft.com/office/drawing/2014/main" id="{436E6F9D-0680-C89D-9965-A21457F3ACB9}"/>
              </a:ext>
            </a:extLst>
          </p:cNvPr>
          <p:cNvSpPr txBox="1">
            <a:spLocks/>
          </p:cNvSpPr>
          <p:nvPr/>
        </p:nvSpPr>
        <p:spPr>
          <a:xfrm>
            <a:off x="4260354" y="2891940"/>
            <a:ext cx="4598293" cy="1895645"/>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Font typeface="Arial" panose="020B0604020202020204" pitchFamily="34" charset="0"/>
              <a:buChar char="•"/>
            </a:pPr>
            <a:r>
              <a:rPr lang="sv-SE" sz="1400" b="0" dirty="0"/>
              <a:t>Om nej, hur länge har du bott i Sverige?</a:t>
            </a:r>
          </a:p>
          <a:p>
            <a:pPr marL="285750" indent="-285750">
              <a:buFont typeface="Arial" panose="020B0604020202020204" pitchFamily="34" charset="0"/>
              <a:buChar char="•"/>
            </a:pPr>
            <a:r>
              <a:rPr lang="sv-SE" sz="1400" b="0" dirty="0"/>
              <a:t>Familjecentralen har bidragit till att jag fått möjlighet att prata svenska</a:t>
            </a:r>
          </a:p>
          <a:p>
            <a:pPr marL="285750" indent="-285750">
              <a:buFont typeface="Arial" panose="020B0604020202020204" pitchFamily="34" charset="0"/>
              <a:buChar char="•"/>
            </a:pPr>
            <a:r>
              <a:rPr lang="sv-SE" sz="1400" b="0" dirty="0"/>
              <a:t>Familjecentralen har bidragit till att jag fått en ökad förståelse om hur det är att vara förälder i Sverige</a:t>
            </a:r>
          </a:p>
          <a:p>
            <a:pPr marL="285750" indent="-285750">
              <a:buFont typeface="Arial" panose="020B0604020202020204" pitchFamily="34" charset="0"/>
              <a:buChar char="•"/>
            </a:pPr>
            <a:r>
              <a:rPr lang="sv-SE" sz="1400" b="0" dirty="0"/>
              <a:t>Familjecentralen har bidragit till att jag fått en ökad förståelse hur det svenska samhället fungerar</a:t>
            </a:r>
          </a:p>
        </p:txBody>
      </p:sp>
      <p:sp>
        <p:nvSpPr>
          <p:cNvPr id="5" name="textruta 4">
            <a:extLst>
              <a:ext uri="{FF2B5EF4-FFF2-40B4-BE49-F238E27FC236}">
                <a16:creationId xmlns:a16="http://schemas.microsoft.com/office/drawing/2014/main" id="{65DE28DF-DD1E-7387-8C77-E4A82D5C609A}"/>
              </a:ext>
            </a:extLst>
          </p:cNvPr>
          <p:cNvSpPr txBox="1"/>
          <p:nvPr/>
        </p:nvSpPr>
        <p:spPr>
          <a:xfrm>
            <a:off x="4260354" y="1733849"/>
            <a:ext cx="4760813" cy="954107"/>
          </a:xfrm>
          <a:prstGeom prst="rect">
            <a:avLst/>
          </a:prstGeom>
          <a:noFill/>
        </p:spPr>
        <p:txBody>
          <a:bodyPr wrap="square" rtlCol="0">
            <a:spAutoFit/>
          </a:bodyPr>
          <a:lstStyle/>
          <a:p>
            <a:r>
              <a:rPr lang="sv-SE" sz="1400" dirty="0"/>
              <a:t>Följande frågor har ställts till de som svarat att de inte är födda i Sverige, men resultatet redovisas inte då antalet svar inte uppgår till </a:t>
            </a:r>
            <a:r>
              <a:rPr lang="sv-SE" sz="1400" dirty="0" err="1"/>
              <a:t>Lysio</a:t>
            </a:r>
            <a:r>
              <a:rPr lang="sv-SE" sz="1400" dirty="0"/>
              <a:t> Researchs anonymitetskrav på minst fem svar: </a:t>
            </a:r>
          </a:p>
        </p:txBody>
      </p:sp>
    </p:spTree>
    <p:extLst>
      <p:ext uri="{BB962C8B-B14F-4D97-AF65-F5344CB8AC3E}">
        <p14:creationId xmlns:p14="http://schemas.microsoft.com/office/powerpoint/2010/main" val="1150822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DF2E76-3CE2-4D00-8A2D-016C4C4B3393}">
  <ds:schemaRefs>
    <ds:schemaRef ds:uri="http://purl.org/dc/elements/1.1/"/>
    <ds:schemaRef ds:uri="http://schemas.microsoft.com/office/2006/documentManagement/types"/>
    <ds:schemaRef ds:uri="http://purl.org/dc/dcmitype/"/>
    <ds:schemaRef ds:uri="http://schemas.openxmlformats.org/package/2006/metadata/core-properties"/>
    <ds:schemaRef ds:uri="293ca38d-8a01-4d17-99f3-6244240f344d"/>
    <ds:schemaRef ds:uri="97c4c201-fa17-49dd-9cc8-7201966f69fb"/>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51C577F-0B85-4245-9E46-55D24C81FD0A}"/>
</file>

<file path=customXml/itemProps3.xml><?xml version="1.0" encoding="utf-8"?>
<ds:datastoreItem xmlns:ds="http://schemas.openxmlformats.org/officeDocument/2006/customXml" ds:itemID="{C60B35C6-F287-46D7-9EC5-46252F2AA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7110</TotalTime>
  <Words>1386</Words>
  <Application>Microsoft Macintosh PowerPoint</Application>
  <PresentationFormat>A4 (210 x 297 mm)</PresentationFormat>
  <Paragraphs>249</Paragraphs>
  <Slides>21</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vt:lpstr>
      <vt:lpstr>Bakgrundsfrågor </vt:lpstr>
      <vt:lpstr>Bakgrundsfrågor </vt:lpstr>
      <vt:lpstr>Bakgrundsfrågor </vt:lpstr>
      <vt:lpstr>Bakgrundsfrågor </vt:lpstr>
      <vt:lpstr>Bakgrundsfrågor </vt:lpstr>
      <vt:lpstr>Hur väl stämmer följande påståenden?</vt:lpstr>
      <vt:lpstr>Hur väl stämmer följande påstående?</vt:lpstr>
      <vt:lpstr>Har du fått extra stöd av personalen på familjecentralen?</vt:lpstr>
      <vt:lpstr>Om ja, beskriv gärna vilken typ av hjälp och stöd du fick? </vt:lpstr>
      <vt:lpstr>Har du deltagit i föräldragrupp på familjecentralen det senaste året?</vt:lpstr>
      <vt:lpstr>Har du deltagit i föräldragrupp på familjecentralen det senaste året?</vt:lpstr>
      <vt:lpstr>Föräldragruppen gjorde att:</vt:lpstr>
      <vt:lpstr>Har du lärt känna nya människor på Familjecentralen?</vt:lpstr>
      <vt:lpstr>Vad kan vi göra bättre på familjecentralen? </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99</cp:revision>
  <dcterms:created xsi:type="dcterms:W3CDTF">2023-11-13T16:53:19Z</dcterms:created>
  <dcterms:modified xsi:type="dcterms:W3CDTF">2025-11-12T10:00:11Z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113600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