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ngesInfos/changesInfo1.xml" ContentType="application/vnd.ms-powerpoint.changesinfo+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4.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1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8.xml" ContentType="application/vnd.ms-office.chartstyle+xml"/>
  <Override PartName="/ppt/charts/style9.xml" ContentType="application/vnd.ms-office.chartstyle+xml"/>
  <Override PartName="/ppt/drawings/drawing2.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1" r:id="rId5"/>
  </p:sldMasterIdLst>
  <p:notesMasterIdLst>
    <p:notesMasterId r:id="rId27"/>
  </p:notesMasterIdLst>
  <p:sldIdLst>
    <p:sldId id="256" r:id="rId6"/>
    <p:sldId id="270" r:id="rId7"/>
    <p:sldId id="272" r:id="rId8"/>
    <p:sldId id="274" r:id="rId9"/>
    <p:sldId id="302" r:id="rId10"/>
    <p:sldId id="303" r:id="rId11"/>
    <p:sldId id="304" r:id="rId12"/>
    <p:sldId id="290" r:id="rId13"/>
    <p:sldId id="292" r:id="rId16"/>
    <p:sldId id="294" r:id="rId17"/>
    <p:sldId id="295" r:id="rId18"/>
    <p:sldId id="296" r:id="rId19"/>
    <p:sldId id="298" r:id="rId22"/>
    <p:sldId id="299" r:id="rId23"/>
    <p:sldId id="275" r:id="rId24"/>
    <p:sldId id="271" r:id="rId25"/>
    <p:sldId id="263" r:id="rId26"/>
  </p:sldIdLst>
  <p:sldSz cx="9906000" cy="6858000" type="A4"/>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030B6F25-6B5A-6F4C-9D4C-57D49984E6D5}">
          <p14:sldIdLst>
            <p14:sldId id="256"/>
          </p14:sldIdLst>
        </p14:section>
        <p14:section name="Bakgrund och genomförande" id="{35EF752E-4FD3-F046-89F9-FAAD6614151C}">
          <p14:sldIdLst>
            <p14:sldId id="270"/>
            <p14:sldId id="272"/>
          </p14:sldIdLst>
        </p14:section>
        <p14:section name="Resultat Vuxenenkäten" id="{E2D3160F-3A2E-4545-87EC-BBFA7E8AF781}">
          <p14:sldIdLst>
            <p14:sldId id="274"/>
            <p14:sldId id="302"/>
            <p14:sldId id="303"/>
            <p14:sldId id="304"/>
            <p14:sldId id="290"/>
            <p14:sldId id="300"/>
            <p14:sldId id="291"/>
            <p14:sldId id="292"/>
            <p14:sldId id="294"/>
            <p14:sldId id="295"/>
            <p14:sldId id="296"/>
            <p14:sldId id="301"/>
            <p14:sldId id="297"/>
            <p14:sldId id="298"/>
            <p14:sldId id="299"/>
          </p14:sldIdLst>
        </p14:section>
        <p14:section name="avslut" id="{83D066F8-97A2-F24D-BA72-3F493910BE4D}">
          <p14:sldIdLst>
            <p14:sldId id="275"/>
            <p14:sldId id="271"/>
            <p14:sldId id="263"/>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CC8F"/>
    <a:srgbClr val="F5D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F61CBE-1726-5447-86B3-A9D469F0EC39}" v="17" dt="2025-11-12T09:59:55.403"/>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just format 2 - Dekorfär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llanmörkt format 1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llanmörkt format 4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Mellanmörkt format 3 - Dekorfär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6301"/>
  </p:normalViewPr>
  <p:slideViewPr>
    <p:cSldViewPr snapToGrid="0" snapToObjects="1" showGuides="1">
      <p:cViewPr varScale="1">
        <p:scale>
          <a:sx n="122" d="100"/>
          <a:sy n="122" d="100"/>
        </p:scale>
        <p:origin x="608" y="200"/>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3" d="100"/>
          <a:sy n="83" d="100"/>
        </p:scale>
        <p:origin x="2784" y="200"/>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32" Type="http://schemas.microsoft.com/office/2016/11/relationships/changesInfo" Target="changesInfos/changesInfo1.xml"/><Relationship Id="rId3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 Hoffman" userId="a2599513-e340-4996-a3a8-180e7af7950c" providerId="ADAL" clId="{2C255B75-C64B-5F50-B0ED-AD003553D8A7}"/>
    <pc:docChg chg="custSel modSld modMainMaster">
      <pc:chgData name="Elin Hoffman" userId="a2599513-e340-4996-a3a8-180e7af7950c" providerId="ADAL" clId="{2C255B75-C64B-5F50-B0ED-AD003553D8A7}" dt="2025-10-03T13:27:48.767" v="17"/>
      <pc:docMkLst>
        <pc:docMk/>
      </pc:docMkLst>
      <pc:sldChg chg="modSp mod">
        <pc:chgData name="Elin Hoffman" userId="a2599513-e340-4996-a3a8-180e7af7950c" providerId="ADAL" clId="{2C255B75-C64B-5F50-B0ED-AD003553D8A7}" dt="2025-10-03T13:27:28.934" v="15" actId="20577"/>
        <pc:sldMkLst>
          <pc:docMk/>
          <pc:sldMk cId="1234079812" sldId="263"/>
        </pc:sldMkLst>
      </pc:sldChg>
      <pc:sldChg chg="modSp mod">
        <pc:chgData name="Elin Hoffman" userId="a2599513-e340-4996-a3a8-180e7af7950c" providerId="ADAL" clId="{2C255B75-C64B-5F50-B0ED-AD003553D8A7}" dt="2025-10-03T13:27:08.228" v="7"/>
        <pc:sldMkLst>
          <pc:docMk/>
          <pc:sldMk cId="437718305" sldId="270"/>
        </pc:sldMkLst>
      </pc:sldChg>
      <pc:sldChg chg="modSp">
        <pc:chgData name="Elin Hoffman" userId="a2599513-e340-4996-a3a8-180e7af7950c" providerId="ADAL" clId="{2C255B75-C64B-5F50-B0ED-AD003553D8A7}" dt="2025-10-03T13:27:08.228" v="7"/>
        <pc:sldMkLst>
          <pc:docMk/>
          <pc:sldMk cId="3402631211" sldId="271"/>
        </pc:sldMkLst>
      </pc:sldChg>
      <pc:sldChg chg="modSp">
        <pc:chgData name="Elin Hoffman" userId="a2599513-e340-4996-a3a8-180e7af7950c" providerId="ADAL" clId="{2C255B75-C64B-5F50-B0ED-AD003553D8A7}" dt="2025-10-03T13:27:08.228" v="7"/>
        <pc:sldMkLst>
          <pc:docMk/>
          <pc:sldMk cId="2232714395" sldId="272"/>
        </pc:sldMkLst>
      </pc:sldChg>
      <pc:sldChg chg="modSp">
        <pc:chgData name="Elin Hoffman" userId="a2599513-e340-4996-a3a8-180e7af7950c" providerId="ADAL" clId="{2C255B75-C64B-5F50-B0ED-AD003553D8A7}" dt="2025-10-03T13:27:08.228" v="7"/>
        <pc:sldMkLst>
          <pc:docMk/>
          <pc:sldMk cId="1150822535" sldId="290"/>
        </pc:sldMkLst>
      </pc:sldChg>
      <pc:sldChg chg="modSp">
        <pc:chgData name="Elin Hoffman" userId="a2599513-e340-4996-a3a8-180e7af7950c" providerId="ADAL" clId="{2C255B75-C64B-5F50-B0ED-AD003553D8A7}" dt="2025-10-03T13:27:08.228" v="7"/>
        <pc:sldMkLst>
          <pc:docMk/>
          <pc:sldMk cId="3450289580" sldId="296"/>
        </pc:sldMkLst>
      </pc:sldChg>
      <pc:sldMasterChg chg="delSp mod modSldLayout">
        <pc:chgData name="Elin Hoffman" userId="a2599513-e340-4996-a3a8-180e7af7950c" providerId="ADAL" clId="{2C255B75-C64B-5F50-B0ED-AD003553D8A7}" dt="2025-10-03T13:27:48.767" v="17"/>
        <pc:sldMasterMkLst>
          <pc:docMk/>
          <pc:sldMasterMk cId="3595170883" sldId="2147483648"/>
        </pc:sldMasterMkLst>
        <pc:sldLayoutChg chg="delSp mod">
          <pc:chgData name="Elin Hoffman" userId="a2599513-e340-4996-a3a8-180e7af7950c" providerId="ADAL" clId="{2C255B75-C64B-5F50-B0ED-AD003553D8A7}" dt="2025-10-03T13:26:38.186" v="6" actId="478"/>
          <pc:sldLayoutMkLst>
            <pc:docMk/>
            <pc:sldMasterMk cId="3595170883" sldId="2147483648"/>
            <pc:sldLayoutMk cId="1368715361" sldId="2147483673"/>
          </pc:sldLayoutMkLst>
        </pc:sldLayoutChg>
        <pc:sldLayoutChg chg="addSp delSp modSp mod">
          <pc:chgData name="Elin Hoffman" userId="a2599513-e340-4996-a3a8-180e7af7950c" providerId="ADAL" clId="{2C255B75-C64B-5F50-B0ED-AD003553D8A7}" dt="2025-10-03T13:27:48.767" v="17"/>
          <pc:sldLayoutMkLst>
            <pc:docMk/>
            <pc:sldMasterMk cId="3595170883" sldId="2147483648"/>
            <pc:sldLayoutMk cId="95236227" sldId="2147483695"/>
          </pc:sldLayoutMkLst>
        </pc:sldLayoutChg>
        <pc:sldLayoutChg chg="addSp delSp modSp mod">
          <pc:chgData name="Elin Hoffman" userId="a2599513-e340-4996-a3a8-180e7af7950c" providerId="ADAL" clId="{2C255B75-C64B-5F50-B0ED-AD003553D8A7}" dt="2025-10-03T13:26:05.896" v="4"/>
          <pc:sldLayoutMkLst>
            <pc:docMk/>
            <pc:sldMasterMk cId="3595170883" sldId="2147483648"/>
            <pc:sldLayoutMk cId="1328488519" sldId="2147483696"/>
          </pc:sldLayoutMkLst>
        </pc:sldLayoutChg>
      </pc:sldMasterChg>
    </pc:docChg>
  </pc:docChgLst>
  <pc:docChgLst>
    <pc:chgData name="Simon Tufvesson" userId="ed827d87-0650-4094-9c03-097576f8d7b0" providerId="ADAL" clId="{9CF61CBE-1726-5447-86B3-A9D469F0EC39}"/>
    <pc:docChg chg="undo custSel addSld delSld modSld modSection">
      <pc:chgData name="Simon Tufvesson" userId="ed827d87-0650-4094-9c03-097576f8d7b0" providerId="ADAL" clId="{9CF61CBE-1726-5447-86B3-A9D469F0EC39}" dt="2025-11-12T09:59:55.403" v="135"/>
      <pc:docMkLst>
        <pc:docMk/>
      </pc:docMkLst>
      <pc:sldChg chg="modSp">
        <pc:chgData name="Simon Tufvesson" userId="ed827d87-0650-4094-9c03-097576f8d7b0" providerId="ADAL" clId="{9CF61CBE-1726-5447-86B3-A9D469F0EC39}" dt="2025-11-11T10:26:18.449" v="134"/>
        <pc:sldMkLst>
          <pc:docMk/>
          <pc:sldMk cId="2232714395" sldId="272"/>
        </pc:sldMkLst>
        <pc:graphicFrameChg chg="mod">
          <ac:chgData name="Simon Tufvesson" userId="ed827d87-0650-4094-9c03-097576f8d7b0" providerId="ADAL" clId="{9CF61CBE-1726-5447-86B3-A9D469F0EC39}" dt="2025-11-11T10:26:18.449" v="134"/>
          <ac:graphicFrameMkLst>
            <pc:docMk/>
            <pc:sldMk cId="2232714395" sldId="272"/>
            <ac:graphicFrameMk id="2" creationId="{EAFECFE0-4DDA-B877-7E92-5FFF044EB178}"/>
          </ac:graphicFrameMkLst>
        </pc:graphicFrameChg>
      </pc:sldChg>
      <pc:sldChg chg="del">
        <pc:chgData name="Simon Tufvesson" userId="ed827d87-0650-4094-9c03-097576f8d7b0" providerId="ADAL" clId="{9CF61CBE-1726-5447-86B3-A9D469F0EC39}" dt="2025-11-11T10:16:43.398" v="1" actId="2696"/>
        <pc:sldMkLst>
          <pc:docMk/>
          <pc:sldMk cId="762233318" sldId="287"/>
        </pc:sldMkLst>
      </pc:sldChg>
      <pc:sldChg chg="del">
        <pc:chgData name="Simon Tufvesson" userId="ed827d87-0650-4094-9c03-097576f8d7b0" providerId="ADAL" clId="{9CF61CBE-1726-5447-86B3-A9D469F0EC39}" dt="2025-11-11T10:16:52.346" v="3" actId="2696"/>
        <pc:sldMkLst>
          <pc:docMk/>
          <pc:sldMk cId="3004623375" sldId="288"/>
        </pc:sldMkLst>
      </pc:sldChg>
      <pc:sldChg chg="del">
        <pc:chgData name="Simon Tufvesson" userId="ed827d87-0650-4094-9c03-097576f8d7b0" providerId="ADAL" clId="{9CF61CBE-1726-5447-86B3-A9D469F0EC39}" dt="2025-11-11T10:17:42.348" v="5" actId="2696"/>
        <pc:sldMkLst>
          <pc:docMk/>
          <pc:sldMk cId="224408828" sldId="289"/>
        </pc:sldMkLst>
      </pc:sldChg>
      <pc:sldChg chg="addSp delSp modSp mod">
        <pc:chgData name="Simon Tufvesson" userId="ed827d87-0650-4094-9c03-097576f8d7b0" providerId="ADAL" clId="{9CF61CBE-1726-5447-86B3-A9D469F0EC39}" dt="2025-11-11T10:19:33.312" v="55"/>
        <pc:sldMkLst>
          <pc:docMk/>
          <pc:sldMk cId="1310616000" sldId="291"/>
        </pc:sldMkLst>
        <pc:spChg chg="mod">
          <ac:chgData name="Simon Tufvesson" userId="ed827d87-0650-4094-9c03-097576f8d7b0" providerId="ADAL" clId="{9CF61CBE-1726-5447-86B3-A9D469F0EC39}" dt="2025-11-11T10:19:33.312" v="55"/>
          <ac:spMkLst>
            <pc:docMk/>
            <pc:sldMk cId="1310616000" sldId="291"/>
            <ac:spMk id="2" creationId="{E628A317-FF8E-D844-91DA-0113D1C473A6}"/>
          </ac:spMkLst>
        </pc:spChg>
        <pc:spChg chg="add mod">
          <ac:chgData name="Simon Tufvesson" userId="ed827d87-0650-4094-9c03-097576f8d7b0" providerId="ADAL" clId="{9CF61CBE-1726-5447-86B3-A9D469F0EC39}" dt="2025-11-11T10:18:12.054" v="7"/>
          <ac:spMkLst>
            <pc:docMk/>
            <pc:sldMk cId="1310616000" sldId="291"/>
            <ac:spMk id="5" creationId="{06EFA65A-1B87-D80A-FEBC-4D624CE239A8}"/>
          </ac:spMkLst>
        </pc:spChg>
        <pc:spChg chg="add mod">
          <ac:chgData name="Simon Tufvesson" userId="ed827d87-0650-4094-9c03-097576f8d7b0" providerId="ADAL" clId="{9CF61CBE-1726-5447-86B3-A9D469F0EC39}" dt="2025-11-11T10:18:12.054" v="7"/>
          <ac:spMkLst>
            <pc:docMk/>
            <pc:sldMk cId="1310616000" sldId="291"/>
            <ac:spMk id="6" creationId="{7479FCE8-73E1-080F-5594-1B36EFDBE732}"/>
          </ac:spMkLst>
        </pc:spChg>
        <pc:spChg chg="del">
          <ac:chgData name="Simon Tufvesson" userId="ed827d87-0650-4094-9c03-097576f8d7b0" providerId="ADAL" clId="{9CF61CBE-1726-5447-86B3-A9D469F0EC39}" dt="2025-11-11T10:18:11.669" v="6" actId="478"/>
          <ac:spMkLst>
            <pc:docMk/>
            <pc:sldMk cId="1310616000" sldId="291"/>
            <ac:spMk id="13" creationId="{B3AB52BA-F0ED-51F7-FC96-AB44417ABFEB}"/>
          </ac:spMkLst>
        </pc:spChg>
        <pc:spChg chg="del">
          <ac:chgData name="Simon Tufvesson" userId="ed827d87-0650-4094-9c03-097576f8d7b0" providerId="ADAL" clId="{9CF61CBE-1726-5447-86B3-A9D469F0EC39}" dt="2025-11-11T10:18:11.669" v="6" actId="478"/>
          <ac:spMkLst>
            <pc:docMk/>
            <pc:sldMk cId="1310616000" sldId="291"/>
            <ac:spMk id="14" creationId="{56404963-38CB-CF02-1846-ED4120C3ACFB}"/>
          </ac:spMkLst>
        </pc:spChg>
        <pc:graphicFrameChg chg="add mod">
          <ac:chgData name="Simon Tufvesson" userId="ed827d87-0650-4094-9c03-097576f8d7b0" providerId="ADAL" clId="{9CF61CBE-1726-5447-86B3-A9D469F0EC39}" dt="2025-11-11T10:18:12.054" v="7"/>
          <ac:graphicFrameMkLst>
            <pc:docMk/>
            <pc:sldMk cId="1310616000" sldId="291"/>
            <ac:graphicFrameMk id="4" creationId="{D06F6955-93D0-336F-626D-3EA62CF01BE4}"/>
          </ac:graphicFrameMkLst>
        </pc:graphicFrameChg>
        <pc:graphicFrameChg chg="del">
          <ac:chgData name="Simon Tufvesson" userId="ed827d87-0650-4094-9c03-097576f8d7b0" providerId="ADAL" clId="{9CF61CBE-1726-5447-86B3-A9D469F0EC39}" dt="2025-11-11T10:18:11.669" v="6" actId="478"/>
          <ac:graphicFrameMkLst>
            <pc:docMk/>
            <pc:sldMk cId="1310616000" sldId="291"/>
            <ac:graphicFrameMk id="7" creationId="{6931865D-920F-5C24-66CD-5EA1070CD3DD}"/>
          </ac:graphicFrameMkLst>
        </pc:graphicFrameChg>
        <pc:graphicFrameChg chg="mod modGraphic">
          <ac:chgData name="Simon Tufvesson" userId="ed827d87-0650-4094-9c03-097576f8d7b0" providerId="ADAL" clId="{9CF61CBE-1726-5447-86B3-A9D469F0EC39}" dt="2025-11-11T10:19:14.528" v="54" actId="20577"/>
          <ac:graphicFrameMkLst>
            <pc:docMk/>
            <pc:sldMk cId="1310616000" sldId="291"/>
            <ac:graphicFrameMk id="11" creationId="{521D0438-8E7F-565D-EE6F-592A5094DCE2}"/>
          </ac:graphicFrameMkLst>
        </pc:graphicFrameChg>
      </pc:sldChg>
      <pc:sldChg chg="addSp delSp modSp mod">
        <pc:chgData name="Simon Tufvesson" userId="ed827d87-0650-4094-9c03-097576f8d7b0" providerId="ADAL" clId="{9CF61CBE-1726-5447-86B3-A9D469F0EC39}" dt="2025-11-11T10:21:08.270" v="64" actId="2165"/>
        <pc:sldMkLst>
          <pc:docMk/>
          <pc:sldMk cId="131144144" sldId="292"/>
        </pc:sldMkLst>
        <pc:spChg chg="mod">
          <ac:chgData name="Simon Tufvesson" userId="ed827d87-0650-4094-9c03-097576f8d7b0" providerId="ADAL" clId="{9CF61CBE-1726-5447-86B3-A9D469F0EC39}" dt="2025-11-11T10:19:41.917" v="56"/>
          <ac:spMkLst>
            <pc:docMk/>
            <pc:sldMk cId="131144144" sldId="292"/>
            <ac:spMk id="2" creationId="{E628A317-FF8E-D844-91DA-0113D1C473A6}"/>
          </ac:spMkLst>
        </pc:spChg>
        <pc:spChg chg="del">
          <ac:chgData name="Simon Tufvesson" userId="ed827d87-0650-4094-9c03-097576f8d7b0" providerId="ADAL" clId="{9CF61CBE-1726-5447-86B3-A9D469F0EC39}" dt="2025-11-11T10:19:52.979" v="57" actId="478"/>
          <ac:spMkLst>
            <pc:docMk/>
            <pc:sldMk cId="131144144" sldId="292"/>
            <ac:spMk id="4" creationId="{D0F74AFA-9D58-184B-5807-41D441D12D6F}"/>
          </ac:spMkLst>
        </pc:spChg>
        <pc:spChg chg="add mod">
          <ac:chgData name="Simon Tufvesson" userId="ed827d87-0650-4094-9c03-097576f8d7b0" providerId="ADAL" clId="{9CF61CBE-1726-5447-86B3-A9D469F0EC39}" dt="2025-11-11T10:19:53.249" v="58"/>
          <ac:spMkLst>
            <pc:docMk/>
            <pc:sldMk cId="131144144" sldId="292"/>
            <ac:spMk id="8" creationId="{2E734CC7-BCE8-0201-B865-9AE80058C12D}"/>
          </ac:spMkLst>
        </pc:spChg>
        <pc:graphicFrameChg chg="mod modGraphic">
          <ac:chgData name="Simon Tufvesson" userId="ed827d87-0650-4094-9c03-097576f8d7b0" providerId="ADAL" clId="{9CF61CBE-1726-5447-86B3-A9D469F0EC39}" dt="2025-11-11T10:21:08.270" v="64" actId="2165"/>
          <ac:graphicFrameMkLst>
            <pc:docMk/>
            <pc:sldMk cId="131144144" sldId="292"/>
            <ac:graphicFrameMk id="3" creationId="{B8EB3BD0-D730-AE77-7610-C28A7D2A8977}"/>
          </ac:graphicFrameMkLst>
        </pc:graphicFrameChg>
        <pc:graphicFrameChg chg="add mod">
          <ac:chgData name="Simon Tufvesson" userId="ed827d87-0650-4094-9c03-097576f8d7b0" providerId="ADAL" clId="{9CF61CBE-1726-5447-86B3-A9D469F0EC39}" dt="2025-11-11T10:19:53.249" v="58"/>
          <ac:graphicFrameMkLst>
            <pc:docMk/>
            <pc:sldMk cId="131144144" sldId="292"/>
            <ac:graphicFrameMk id="5" creationId="{01FAB4B1-B680-4B93-3F92-BD0C996DEBB8}"/>
          </ac:graphicFrameMkLst>
        </pc:graphicFrameChg>
        <pc:graphicFrameChg chg="del">
          <ac:chgData name="Simon Tufvesson" userId="ed827d87-0650-4094-9c03-097576f8d7b0" providerId="ADAL" clId="{9CF61CBE-1726-5447-86B3-A9D469F0EC39}" dt="2025-11-11T10:19:52.979" v="57" actId="478"/>
          <ac:graphicFrameMkLst>
            <pc:docMk/>
            <pc:sldMk cId="131144144" sldId="292"/>
            <ac:graphicFrameMk id="7" creationId="{6931865D-920F-5C24-66CD-5EA1070CD3DD}"/>
          </ac:graphicFrameMkLst>
        </pc:graphicFrameChg>
      </pc:sldChg>
      <pc:sldChg chg="del">
        <pc:chgData name="Simon Tufvesson" userId="ed827d87-0650-4094-9c03-097576f8d7b0" providerId="ADAL" clId="{9CF61CBE-1726-5447-86B3-A9D469F0EC39}" dt="2025-11-11T10:21:16.385" v="65" actId="2696"/>
        <pc:sldMkLst>
          <pc:docMk/>
          <pc:sldMk cId="465881227" sldId="293"/>
        </pc:sldMkLst>
      </pc:sldChg>
      <pc:sldChg chg="modSp">
        <pc:chgData name="Simon Tufvesson" userId="ed827d87-0650-4094-9c03-097576f8d7b0" providerId="ADAL" clId="{9CF61CBE-1726-5447-86B3-A9D469F0EC39}" dt="2025-11-11T10:21:17.745" v="66"/>
        <pc:sldMkLst>
          <pc:docMk/>
          <pc:sldMk cId="3032294535" sldId="294"/>
        </pc:sldMkLst>
        <pc:spChg chg="mod">
          <ac:chgData name="Simon Tufvesson" userId="ed827d87-0650-4094-9c03-097576f8d7b0" providerId="ADAL" clId="{9CF61CBE-1726-5447-86B3-A9D469F0EC39}" dt="2025-11-11T10:21:17.745" v="66"/>
          <ac:spMkLst>
            <pc:docMk/>
            <pc:sldMk cId="3032294535" sldId="294"/>
            <ac:spMk id="2" creationId="{E628A317-FF8E-D844-91DA-0113D1C473A6}"/>
          </ac:spMkLst>
        </pc:spChg>
      </pc:sldChg>
      <pc:sldChg chg="addSp delSp modSp mod">
        <pc:chgData name="Simon Tufvesson" userId="ed827d87-0650-4094-9c03-097576f8d7b0" providerId="ADAL" clId="{9CF61CBE-1726-5447-86B3-A9D469F0EC39}" dt="2025-11-12T09:59:55.403" v="135"/>
        <pc:sldMkLst>
          <pc:docMk/>
          <pc:sldMk cId="1774969933" sldId="297"/>
        </pc:sldMkLst>
        <pc:spChg chg="add mod">
          <ac:chgData name="Simon Tufvesson" userId="ed827d87-0650-4094-9c03-097576f8d7b0" providerId="ADAL" clId="{9CF61CBE-1726-5447-86B3-A9D469F0EC39}" dt="2025-11-11T10:22:11.486" v="68"/>
          <ac:spMkLst>
            <pc:docMk/>
            <pc:sldMk cId="1774969933" sldId="297"/>
            <ac:spMk id="3" creationId="{C7FEE172-FD75-B698-71D6-AAE48835A47A}"/>
          </ac:spMkLst>
        </pc:spChg>
        <pc:spChg chg="add mod">
          <ac:chgData name="Simon Tufvesson" userId="ed827d87-0650-4094-9c03-097576f8d7b0" providerId="ADAL" clId="{9CF61CBE-1726-5447-86B3-A9D469F0EC39}" dt="2025-11-11T10:22:11.486" v="68"/>
          <ac:spMkLst>
            <pc:docMk/>
            <pc:sldMk cId="1774969933" sldId="297"/>
            <ac:spMk id="4" creationId="{7EC1EBD2-9450-E92C-6B55-47DDCBAE23EC}"/>
          </ac:spMkLst>
        </pc:spChg>
        <pc:spChg chg="mod">
          <ac:chgData name="Simon Tufvesson" userId="ed827d87-0650-4094-9c03-097576f8d7b0" providerId="ADAL" clId="{9CF61CBE-1726-5447-86B3-A9D469F0EC39}" dt="2025-11-12T09:59:55.403" v="135"/>
          <ac:spMkLst>
            <pc:docMk/>
            <pc:sldMk cId="1774969933" sldId="297"/>
            <ac:spMk id="6" creationId="{39DDD65A-06FE-3651-9F19-6613281F2CF9}"/>
          </ac:spMkLst>
        </pc:spChg>
        <pc:spChg chg="del">
          <ac:chgData name="Simon Tufvesson" userId="ed827d87-0650-4094-9c03-097576f8d7b0" providerId="ADAL" clId="{9CF61CBE-1726-5447-86B3-A9D469F0EC39}" dt="2025-11-11T10:22:11.248" v="67" actId="478"/>
          <ac:spMkLst>
            <pc:docMk/>
            <pc:sldMk cId="1774969933" sldId="297"/>
            <ac:spMk id="10" creationId="{5AB581B9-8D13-18AB-A7DA-E06459D85CAF}"/>
          </ac:spMkLst>
        </pc:spChg>
        <pc:spChg chg="del">
          <ac:chgData name="Simon Tufvesson" userId="ed827d87-0650-4094-9c03-097576f8d7b0" providerId="ADAL" clId="{9CF61CBE-1726-5447-86B3-A9D469F0EC39}" dt="2025-11-11T10:22:11.248" v="67" actId="478"/>
          <ac:spMkLst>
            <pc:docMk/>
            <pc:sldMk cId="1774969933" sldId="297"/>
            <ac:spMk id="11" creationId="{00DCDE93-FAD0-0541-CE19-F4C4186DACA5}"/>
          </ac:spMkLst>
        </pc:spChg>
        <pc:graphicFrameChg chg="add mod">
          <ac:chgData name="Simon Tufvesson" userId="ed827d87-0650-4094-9c03-097576f8d7b0" providerId="ADAL" clId="{9CF61CBE-1726-5447-86B3-A9D469F0EC39}" dt="2025-11-11T10:22:11.486" v="68"/>
          <ac:graphicFrameMkLst>
            <pc:docMk/>
            <pc:sldMk cId="1774969933" sldId="297"/>
            <ac:graphicFrameMk id="2" creationId="{218D0DB3-448C-E55F-0249-AA49FBD6074F}"/>
          </ac:graphicFrameMkLst>
        </pc:graphicFrameChg>
        <pc:graphicFrameChg chg="del">
          <ac:chgData name="Simon Tufvesson" userId="ed827d87-0650-4094-9c03-097576f8d7b0" providerId="ADAL" clId="{9CF61CBE-1726-5447-86B3-A9D469F0EC39}" dt="2025-11-11T10:22:11.248" v="67" actId="478"/>
          <ac:graphicFrameMkLst>
            <pc:docMk/>
            <pc:sldMk cId="1774969933" sldId="297"/>
            <ac:graphicFrameMk id="7" creationId="{6931865D-920F-5C24-66CD-5EA1070CD3DD}"/>
          </ac:graphicFrameMkLst>
        </pc:graphicFrameChg>
        <pc:graphicFrameChg chg="mod modGraphic">
          <ac:chgData name="Simon Tufvesson" userId="ed827d87-0650-4094-9c03-097576f8d7b0" providerId="ADAL" clId="{9CF61CBE-1726-5447-86B3-A9D469F0EC39}" dt="2025-11-11T10:23:13.824" v="129" actId="20577"/>
          <ac:graphicFrameMkLst>
            <pc:docMk/>
            <pc:sldMk cId="1774969933" sldId="297"/>
            <ac:graphicFrameMk id="9" creationId="{CD3E4106-DEC8-6A72-883D-3DFBFB3BA01D}"/>
          </ac:graphicFrameMkLst>
        </pc:graphicFrameChg>
      </pc:sldChg>
      <pc:sldChg chg="modSp mod">
        <pc:chgData name="Simon Tufvesson" userId="ed827d87-0650-4094-9c03-097576f8d7b0" providerId="ADAL" clId="{9CF61CBE-1726-5447-86B3-A9D469F0EC39}" dt="2025-11-11T10:23:34.698" v="133" actId="27918"/>
        <pc:sldMkLst>
          <pc:docMk/>
          <pc:sldMk cId="3628759299" sldId="298"/>
        </pc:sldMkLst>
        <pc:spChg chg="mod">
          <ac:chgData name="Simon Tufvesson" userId="ed827d87-0650-4094-9c03-097576f8d7b0" providerId="ADAL" clId="{9CF61CBE-1726-5447-86B3-A9D469F0EC39}" dt="2025-11-11T10:23:26.233" v="130"/>
          <ac:spMkLst>
            <pc:docMk/>
            <pc:sldMk cId="3628759299" sldId="298"/>
            <ac:spMk id="2" creationId="{E628A317-FF8E-D844-91DA-0113D1C473A6}"/>
          </ac:spMkLst>
        </pc:spChg>
      </pc:sldChg>
      <pc:sldChg chg="add">
        <pc:chgData name="Simon Tufvesson" userId="ed827d87-0650-4094-9c03-097576f8d7b0" providerId="ADAL" clId="{9CF61CBE-1726-5447-86B3-A9D469F0EC39}" dt="2025-11-11T10:16:42.037" v="0"/>
        <pc:sldMkLst>
          <pc:docMk/>
          <pc:sldMk cId="1130080532" sldId="302"/>
        </pc:sldMkLst>
      </pc:sldChg>
      <pc:sldChg chg="add">
        <pc:chgData name="Simon Tufvesson" userId="ed827d87-0650-4094-9c03-097576f8d7b0" providerId="ADAL" clId="{9CF61CBE-1726-5447-86B3-A9D469F0EC39}" dt="2025-11-11T10:16:51.046" v="2"/>
        <pc:sldMkLst>
          <pc:docMk/>
          <pc:sldMk cId="966356792" sldId="303"/>
        </pc:sldMkLst>
      </pc:sldChg>
      <pc:sldChg chg="add">
        <pc:chgData name="Simon Tufvesson" userId="ed827d87-0650-4094-9c03-097576f8d7b0" providerId="ADAL" clId="{9CF61CBE-1726-5447-86B3-A9D469F0EC39}" dt="2025-11-11T10:17:40.907" v="4"/>
        <pc:sldMkLst>
          <pc:docMk/>
          <pc:sldMk cId="2525930624" sldId="304"/>
        </pc:sldMkLst>
      </pc:sldChg>
    </pc:docChg>
  </pc:docChgLst>
</pc:chgInfo>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kalkylblad.xlsx"/></Relationships>
</file>

<file path=ppt/charts/_rels/chart10.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kalkylblad9.xlsx"/></Relationships>
</file>

<file path=ppt/charts/_rels/chart11.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package" Target="../embeddings/Microsoft_Excel-kalkylblad10.xlsx"/></Relationships>
</file>

<file path=ppt/charts/_rels/chart14.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package" Target="../embeddings/Microsoft_Excel-kalkylblad13.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kalkylblad1.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kalkylblad2.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kalkylblad3.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kalkylblad4.xlsx"/></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kalkylblad8.xlsx"/><Relationship Id="rId3"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Ditt kön: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54B-1B47-907F-E73D90502AC5}"/>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754B-1B47-907F-E73D90502AC5}"/>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754B-1B47-907F-E73D90502AC5}"/>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754B-1B47-907F-E73D90502AC5}"/>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Kvinna</c:v>
                </c:pt>
                <c:pt idx="1">
                  <c:v>Man</c:v>
                </c:pt>
                <c:pt idx="2">
                  <c:v>Annat</c:v>
                </c:pt>
                <c:pt idx="3">
                  <c:v>Vill inte svara</c:v>
                </c:pt>
              </c:strCache>
            </c:strRef>
          </c:cat>
          <c:val>
            <c:numRef>
              <c:f>Sheet1!$B$2:$B$5</c:f>
              <c:numCache>
                <c:formatCode>General</c:formatCode>
                <c:ptCount val="4"/>
                <c:pt idx="0">
                  <c:v>0.8636363636363636</c:v>
                </c:pt>
                <c:pt idx="1">
                  <c:v>0.1363636363636363</c:v>
                </c:pt>
                <c:pt idx="2">
                  <c:v>0.0</c:v>
                </c:pt>
                <c:pt idx="3">
                  <c:v>0.0</c:v>
                </c:pt>
              </c:numCache>
            </c:numRef>
          </c:val>
          <c:extLst>
            <c:ext xmlns:c16="http://schemas.microsoft.com/office/drawing/2014/chart" uri="{C3380CC4-5D6E-409C-BE32-E72D297353CC}">
              <c16:uniqueId val="{00000008-754B-1B47-907F-E73D90502AC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Har du fått extra stöd av personalen på familjecentralen?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0.2777777777777778</c:v>
                </c:pt>
                <c:pt idx="1">
                  <c:v>0.7222222222222222</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Har du deltagit i föräldragrupp på familjecentralen det senaste året?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1BC-E742-BBFD-8CB8268AC204}"/>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Nej, tackade nej</c:v>
                </c:pt>
                <c:pt idx="2">
                  <c:v>Nej, har inte erbjudits</c:v>
                </c:pt>
              </c:strCache>
            </c:strRef>
          </c:cat>
          <c:val>
            <c:numRef>
              <c:f>Sheet1!$B$2:$B$4</c:f>
              <c:numCache>
                <c:formatCode>General</c:formatCode>
                <c:ptCount val="3"/>
                <c:pt idx="0">
                  <c:v>0.15</c:v>
                </c:pt>
                <c:pt idx="1">
                  <c:v>0.3</c:v>
                </c:pt>
                <c:pt idx="2">
                  <c:v>0.55</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Har du lärt känna nya människor på Familjecentralen?</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E1CE-C245-BF5A-A3514CBCD617}"/>
              </c:ext>
            </c:extLst>
          </c:dPt>
          <c:dPt>
            <c:idx val="1"/>
            <c:invertIfNegative val="0"/>
            <c:bubble3D val="0"/>
            <c:spPr>
              <a:solidFill>
                <a:srgbClr val="9DCC8F"/>
              </a:solidFill>
              <a:ln>
                <a:noFill/>
              </a:ln>
              <a:effectLst/>
            </c:spPr>
            <c:extLst>
              <c:ext xmlns:c16="http://schemas.microsoft.com/office/drawing/2014/chart" uri="{C3380CC4-5D6E-409C-BE32-E72D297353CC}">
                <c16:uniqueId val="{00000003-E1CE-C245-BF5A-A3514CBCD61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 vi träffas även utanför familjecentralen</c:v>
                </c:pt>
                <c:pt idx="1">
                  <c:v>Ja, vi träffas bara på familjecentralen</c:v>
                </c:pt>
                <c:pt idx="2">
                  <c:v>Nej</c:v>
                </c:pt>
              </c:strCache>
            </c:strRef>
          </c:cat>
          <c:val>
            <c:numRef>
              <c:f>Sheet1!$B$2:$B$4</c:f>
              <c:numCache>
                <c:formatCode>General</c:formatCode>
                <c:ptCount val="3"/>
                <c:pt idx="0">
                  <c:v>0.4090909090909091</c:v>
                </c:pt>
                <c:pt idx="1">
                  <c:v>0.4545454545454545</c:v>
                </c:pt>
                <c:pt idx="2">
                  <c:v>0.1363636363636363</c:v>
                </c:pt>
              </c:numCache>
            </c:numRef>
          </c:val>
          <c:extLst>
            <c:ext xmlns:c16="http://schemas.microsoft.com/office/drawing/2014/chart" uri="{C3380CC4-5D6E-409C-BE32-E72D297353CC}">
              <c16:uniqueId val="{00000004-E1CE-C245-BF5A-A3514CBCD617}"/>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Jag eller min partner är gravid</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Jag eller min partner är gravid</c:v>
                </c:pt>
                <c:pt idx="1">
                  <c:v>Yngre än 1 år</c:v>
                </c:pt>
                <c:pt idx="2">
                  <c:v>1 år</c:v>
                </c:pt>
                <c:pt idx="3">
                  <c:v>2 år</c:v>
                </c:pt>
                <c:pt idx="4">
                  <c:v>3 år</c:v>
                </c:pt>
                <c:pt idx="5">
                  <c:v>4 år</c:v>
                </c:pt>
                <c:pt idx="6">
                  <c:v>5 år eller äldre</c:v>
                </c:pt>
                <c:pt idx="7">
                  <c:v>Vill inte svara</c:v>
                </c:pt>
              </c:strCache>
            </c:strRef>
          </c:cat>
          <c:val>
            <c:numRef>
              <c:f>Sheet1!$B$2:$B$9</c:f>
              <c:numCache>
                <c:formatCode>General</c:formatCode>
                <c:ptCount val="8"/>
                <c:pt idx="0">
                  <c:v>0.0454545454545454</c:v>
                </c:pt>
                <c:pt idx="1">
                  <c:v>0.5454545454545454</c:v>
                </c:pt>
                <c:pt idx="2">
                  <c:v>0.2727272727272727</c:v>
                </c:pt>
                <c:pt idx="3">
                  <c:v>0.0454545454545454</c:v>
                </c:pt>
                <c:pt idx="4">
                  <c:v>0.1363636363636363</c:v>
                </c:pt>
                <c:pt idx="5">
                  <c:v>0.0454545454545454</c:v>
                </c:pt>
                <c:pt idx="6">
                  <c:v>0.0</c:v>
                </c:pt>
                <c:pt idx="7">
                  <c:v>0.0</c:v>
                </c:pt>
              </c:numCache>
            </c:numRef>
          </c:val>
          <c:extLst>
            <c:ext xmlns:c16="http://schemas.microsoft.com/office/drawing/2014/chart" uri="{C3380CC4-5D6E-409C-BE32-E72D297353CC}">
              <c16:uniqueId val="{00000004-C826-DB48-952C-6D1BC8137406}"/>
            </c:ext>
          </c:extLst>
        </c:ser>
        <c:dLbls>
          <c:dLblPos val="outEnd"/>
          <c:showLegendKey val="0"/>
          <c:showVal val="1"/>
          <c:showCatName val="0"/>
          <c:showSerName val="0"/>
          <c:showPercent val="0"/>
          <c:showBubbleSize val="0"/>
        </c:dLbls>
        <c:gapWidth val="15"/>
        <c:overlap val="-27"/>
        <c:axId val="107384447"/>
        <c:axId val="107285695"/>
      </c:barChart>
      <c:catAx>
        <c:axId val="1073844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l"/>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Barnmorskemottagning</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Barnmorskemottagning</c:v>
                </c:pt>
                <c:pt idx="1">
                  <c:v>Barnavårdscentral</c:v>
                </c:pt>
                <c:pt idx="2">
                  <c:v>Förebyggande socialtjänst*</c:v>
                </c:pt>
                <c:pt idx="3">
                  <c:v>Öppen förskola</c:v>
                </c:pt>
                <c:pt idx="4">
                  <c:v>Vill inte svara</c:v>
                </c:pt>
                <c:pt idx="5">
                  <c:v>Annat</c:v>
                </c:pt>
              </c:strCache>
            </c:strRef>
          </c:cat>
          <c:val>
            <c:numRef>
              <c:f>Sheet1!$B$2:$B$7</c:f>
              <c:numCache>
                <c:formatCode>General</c:formatCode>
                <c:ptCount val="6"/>
                <c:pt idx="0">
                  <c:v>0.0909090909090909</c:v>
                </c:pt>
                <c:pt idx="1">
                  <c:v>0.0909090909090909</c:v>
                </c:pt>
                <c:pt idx="2">
                  <c:v>0.0454545454545454</c:v>
                </c:pt>
                <c:pt idx="3">
                  <c:v>0.8636363636363636</c:v>
                </c:pt>
                <c:pt idx="4">
                  <c:v>0.0</c:v>
                </c:pt>
              </c:numCache>
            </c:numRef>
          </c:val>
          <c:extLst>
            <c:ext xmlns:c16="http://schemas.microsoft.com/office/drawing/2014/chart" uri="{C3380CC4-5D6E-409C-BE32-E72D297353CC}">
              <c16:uniqueId val="{00000004-C826-DB48-952C-6D1BC8137406}"/>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Vilken är din högsta avslutade utbildning?</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Inte gått ut grundskolan</c:v>
                </c:pt>
                <c:pt idx="1">
                  <c:v>Grundskola eller motsvarande</c:v>
                </c:pt>
                <c:pt idx="2">
                  <c:v>Gymnasium eller motsvarande</c:v>
                </c:pt>
                <c:pt idx="3">
                  <c:v>Eftergymnasial utbildning, till exempel högskola eller yrkeshögskola</c:v>
                </c:pt>
                <c:pt idx="4">
                  <c:v>Vill inte svara</c:v>
                </c:pt>
              </c:strCache>
            </c:strRef>
          </c:cat>
          <c:val>
            <c:numRef>
              <c:f>Sheet1!$B$2:$B$6</c:f>
              <c:numCache>
                <c:formatCode>General</c:formatCode>
                <c:ptCount val="5"/>
                <c:pt idx="0">
                  <c:v>0.0</c:v>
                </c:pt>
                <c:pt idx="1">
                  <c:v>0.0</c:v>
                </c:pt>
                <c:pt idx="2">
                  <c:v>0.0909090909090909</c:v>
                </c:pt>
                <c:pt idx="3">
                  <c:v>0.9090909090909092</c:v>
                </c:pt>
                <c:pt idx="4">
                  <c:v>0.0</c:v>
                </c:pt>
              </c:numCache>
            </c:numRef>
          </c:val>
          <c:extLst>
            <c:ext xmlns:c16="http://schemas.microsoft.com/office/drawing/2014/chart" uri="{C3380CC4-5D6E-409C-BE32-E72D297353CC}">
              <c16:uniqueId val="{00000004-C826-DB48-952C-6D1BC8137406}"/>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Är du född i Sverige?</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D2B-724B-88F8-D28987751C13}"/>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Nej</c:v>
                </c:pt>
                <c:pt idx="2">
                  <c:v>Vill inte svara</c:v>
                </c:pt>
              </c:strCache>
            </c:strRef>
          </c:cat>
          <c:val>
            <c:numRef>
              <c:f>Sheet1!$B$2:$B$4</c:f>
              <c:numCache>
                <c:formatCode>General</c:formatCode>
                <c:ptCount val="3"/>
                <c:pt idx="0">
                  <c:v>0.9090909090909092</c:v>
                </c:pt>
                <c:pt idx="1">
                  <c:v>0.0909090909090909</c:v>
                </c:pt>
                <c:pt idx="2">
                  <c:v>0.0</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Aldrig</c:v>
                </c:pt>
              </c:strCache>
            </c:strRef>
          </c:tx>
          <c:spPr>
            <a:solidFill>
              <a:srgbClr val="EA5901"/>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5D93-1349-A9F3-5E79262C554C}"/>
            </c:ext>
          </c:extLst>
        </c:ser>
        <c:ser>
          <c:idx val="1"/>
          <c:order val="1"/>
          <c:tx>
            <c:strRef>
              <c:f>Sheet1!$C$1</c:f>
              <c:strCache>
                <c:ptCount val="1"/>
                <c:pt idx="0">
                  <c:v>Ibland</c:v>
                </c:pt>
              </c:strCache>
            </c:strRef>
          </c:tx>
          <c:spPr>
            <a:solidFill>
              <a:srgbClr val="F2955A"/>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5D93-1349-A9F3-5E79262C554C}"/>
            </c:ext>
          </c:extLst>
        </c:ser>
        <c:ser>
          <c:idx val="2"/>
          <c:order val="2"/>
          <c:tx>
            <c:strRef>
              <c:f>Sheet1!$D$1</c:f>
              <c:strCache>
                <c:ptCount val="1"/>
                <c:pt idx="0">
                  <c:v>Ofta</c:v>
                </c:pt>
              </c:strCache>
            </c:strRef>
          </c:tx>
          <c:spPr>
            <a:solidFill>
              <a:srgbClr val="9DCC8F"/>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Sheet1!$D$2:$D$4</c:f>
              <c:numCache>
                <c:formatCode>General</c:formatCode>
                <c:ptCount val="3"/>
                <c:pt idx="0">
                  <c:v>0.0</c:v>
                </c:pt>
                <c:pt idx="1">
                  <c:v>0.0</c:v>
                </c:pt>
                <c:pt idx="2">
                  <c:v>0.0</c:v>
                </c:pt>
              </c:numCache>
            </c:numRef>
          </c:val>
          <c:extLst>
            <c:ext xmlns:c16="http://schemas.microsoft.com/office/drawing/2014/chart" uri="{C3380CC4-5D6E-409C-BE32-E72D297353CC}">
              <c16:uniqueId val="{00000002-5D93-1349-A9F3-5E79262C554C}"/>
            </c:ext>
          </c:extLst>
        </c:ser>
        <c:ser>
          <c:idx val="3"/>
          <c:order val="3"/>
          <c:tx>
            <c:strRef>
              <c:f>Sheet1!$E$1</c:f>
              <c:strCache>
                <c:ptCount val="1"/>
                <c:pt idx="0">
                  <c:v>Alltid</c:v>
                </c:pt>
              </c:strCache>
            </c:strRef>
          </c:tx>
          <c:spPr>
            <a:solidFill>
              <a:srgbClr val="64B44B"/>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Sheet1!$E$2:$E$4</c:f>
              <c:numCache>
                <c:formatCode>General</c:formatCode>
                <c:ptCount val="3"/>
                <c:pt idx="0">
                  <c:v>1.0</c:v>
                </c:pt>
                <c:pt idx="1">
                  <c:v>1.0</c:v>
                </c:pt>
                <c:pt idx="2">
                  <c:v>1.0</c:v>
                </c:pt>
              </c:numCache>
            </c:numRef>
          </c:val>
          <c:extLst>
            <c:ext xmlns:c16="http://schemas.microsoft.com/office/drawing/2014/chart" uri="{C3380CC4-5D6E-409C-BE32-E72D297353CC}">
              <c16:uniqueId val="{00000003-5D93-1349-A9F3-5E79262C554C}"/>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max val="1"/>
          <c:min val="0"/>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2.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AE76F-0769-4A4C-A258-7A612D127327}" type="datetimeFigureOut">
              <a:rPr lang="sv-SE" smtClean="0"/>
              <a:t>2025-11-12</a:t>
            </a:fld>
            <a:endParaRPr lang="sv-SE"/>
          </a:p>
        </p:txBody>
      </p:sp>
      <p:sp>
        <p:nvSpPr>
          <p:cNvPr id="4" name="Platshållare för bildobjekt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0A8A9-562A-0545-A15D-48B02F86DA8B}" type="slidenum">
              <a:rPr lang="sv-SE" smtClean="0"/>
              <a:t>‹#›</a:t>
            </a:fld>
            <a:endParaRPr lang="sv-SE"/>
          </a:p>
        </p:txBody>
      </p:sp>
    </p:spTree>
    <p:extLst>
      <p:ext uri="{BB962C8B-B14F-4D97-AF65-F5344CB8AC3E}">
        <p14:creationId xmlns:p14="http://schemas.microsoft.com/office/powerpoint/2010/main" val="68232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5</a:t>
            </a:fld>
            <a:endParaRPr lang="sv-SE"/>
          </a:p>
        </p:txBody>
      </p:sp>
    </p:spTree>
    <p:extLst>
      <p:ext uri="{BB962C8B-B14F-4D97-AF65-F5344CB8AC3E}">
        <p14:creationId xmlns:p14="http://schemas.microsoft.com/office/powerpoint/2010/main" val="3191473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14</a:t>
            </a:fld>
            <a:endParaRPr lang="sv-SE"/>
          </a:p>
        </p:txBody>
      </p:sp>
    </p:spTree>
    <p:extLst>
      <p:ext uri="{BB962C8B-B14F-4D97-AF65-F5344CB8AC3E}">
        <p14:creationId xmlns:p14="http://schemas.microsoft.com/office/powerpoint/2010/main" val="453425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17</a:t>
            </a:fld>
            <a:endParaRPr lang="sv-SE"/>
          </a:p>
        </p:txBody>
      </p:sp>
    </p:spTree>
    <p:extLst>
      <p:ext uri="{BB962C8B-B14F-4D97-AF65-F5344CB8AC3E}">
        <p14:creationId xmlns:p14="http://schemas.microsoft.com/office/powerpoint/2010/main" val="4095219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18</a:t>
            </a:fld>
            <a:endParaRPr lang="sv-SE"/>
          </a:p>
        </p:txBody>
      </p:sp>
    </p:spTree>
    <p:extLst>
      <p:ext uri="{BB962C8B-B14F-4D97-AF65-F5344CB8AC3E}">
        <p14:creationId xmlns:p14="http://schemas.microsoft.com/office/powerpoint/2010/main" val="1860461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6</a:t>
            </a:fld>
            <a:endParaRPr lang="sv-SE"/>
          </a:p>
        </p:txBody>
      </p:sp>
    </p:spTree>
    <p:extLst>
      <p:ext uri="{BB962C8B-B14F-4D97-AF65-F5344CB8AC3E}">
        <p14:creationId xmlns:p14="http://schemas.microsoft.com/office/powerpoint/2010/main" val="565292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7</a:t>
            </a:fld>
            <a:endParaRPr lang="sv-SE"/>
          </a:p>
        </p:txBody>
      </p:sp>
    </p:spTree>
    <p:extLst>
      <p:ext uri="{BB962C8B-B14F-4D97-AF65-F5344CB8AC3E}">
        <p14:creationId xmlns:p14="http://schemas.microsoft.com/office/powerpoint/2010/main" val="4164939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8</a:t>
            </a:fld>
            <a:endParaRPr lang="sv-SE"/>
          </a:p>
        </p:txBody>
      </p:sp>
    </p:spTree>
    <p:extLst>
      <p:ext uri="{BB962C8B-B14F-4D97-AF65-F5344CB8AC3E}">
        <p14:creationId xmlns:p14="http://schemas.microsoft.com/office/powerpoint/2010/main" val="610173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11</a:t>
            </a:fld>
            <a:endParaRPr lang="sv-SE"/>
          </a:p>
        </p:txBody>
      </p:sp>
    </p:spTree>
    <p:extLst>
      <p:ext uri="{BB962C8B-B14F-4D97-AF65-F5344CB8AC3E}">
        <p14:creationId xmlns:p14="http://schemas.microsoft.com/office/powerpoint/2010/main" val="1969525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12</a:t>
            </a:fld>
            <a:endParaRPr lang="sv-SE"/>
          </a:p>
        </p:txBody>
      </p:sp>
    </p:spTree>
    <p:extLst>
      <p:ext uri="{BB962C8B-B14F-4D97-AF65-F5344CB8AC3E}">
        <p14:creationId xmlns:p14="http://schemas.microsoft.com/office/powerpoint/2010/main" val="2474431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13</a:t>
            </a:fld>
            <a:endParaRPr lang="sv-SE"/>
          </a:p>
        </p:txBody>
      </p:sp>
    </p:spTree>
    <p:extLst>
      <p:ext uri="{BB962C8B-B14F-4D97-AF65-F5344CB8AC3E}">
        <p14:creationId xmlns:p14="http://schemas.microsoft.com/office/powerpoint/2010/main" val="2646509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F7488912-E437-1746-AC8B-1FB95D9B149A}"/>
              </a:ext>
              <a:ext uri="{C183D7F6-B498-43B3-948B-1728B52AA6E4}">
                <adec:decorative xmlns:adec="http://schemas.microsoft.com/office/drawing/2017/decorative" val="1"/>
              </a:ext>
            </a:extLst>
          </p:cNvPr>
          <p:cNvSpPr/>
          <p:nvPr userDrawn="1"/>
        </p:nvSpPr>
        <p:spPr>
          <a:xfrm>
            <a:off x="3847036" y="4382277"/>
            <a:ext cx="2792942" cy="249265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4A388E02-8E26-5A46-B06D-AF15C39B6A54}"/>
              </a:ext>
              <a:ext uri="{C183D7F6-B498-43B3-948B-1728B52AA6E4}">
                <adec:decorative xmlns:adec="http://schemas.microsoft.com/office/drawing/2017/decorative" val="1"/>
              </a:ext>
            </a:extLst>
          </p:cNvPr>
          <p:cNvSpPr/>
          <p:nvPr userDrawn="1"/>
        </p:nvSpPr>
        <p:spPr>
          <a:xfrm>
            <a:off x="1878859" y="1354667"/>
            <a:ext cx="2792942" cy="552026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BB6D7C88-FA54-8C47-8BD7-8FF36AD08A8B}"/>
              </a:ext>
              <a:ext uri="{C183D7F6-B498-43B3-948B-1728B52AA6E4}">
                <adec:decorative xmlns:adec="http://schemas.microsoft.com/office/drawing/2017/decorative" val="1"/>
              </a:ext>
            </a:extLst>
          </p:cNvPr>
          <p:cNvSpPr/>
          <p:nvPr userDrawn="1"/>
        </p:nvSpPr>
        <p:spPr>
          <a:xfrm>
            <a:off x="-66675" y="1"/>
            <a:ext cx="2792942"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8"/>
            <a:ext cx="5995737" cy="1166779"/>
          </a:xfrm>
        </p:spPr>
        <p:txBody>
          <a:bodyPr>
            <a:normAutofit/>
          </a:bodyPr>
          <a:lstStyle>
            <a:lvl1pPr marL="0" indent="0" algn="ctr">
              <a:buNone/>
              <a:defRPr sz="2400" b="0">
                <a:solidFill>
                  <a:schemeClr val="tx1"/>
                </a:solidFill>
                <a:latin typeface="+mj-lt"/>
                <a:ea typeface="Verdana" panose="020B0604030504040204" pitchFamily="34" charset="0"/>
                <a:cs typeface="Verdana" panose="020B060403050404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1476656"/>
            <a:ext cx="6781800" cy="1166779"/>
          </a:xfrm>
        </p:spPr>
        <p:txBody>
          <a:bodyPr anchor="b">
            <a:normAutofit/>
          </a:bodyPr>
          <a:lstStyle>
            <a:lvl1pPr algn="ctr">
              <a:defRPr sz="3600" b="1" i="0">
                <a:solidFill>
                  <a:schemeClr val="tx1"/>
                </a:solidFill>
                <a:latin typeface="+mj-lt"/>
                <a:cs typeface="Arial Black" panose="020B0604020202020204" pitchFamily="34" charset="0"/>
              </a:defRPr>
            </a:lvl1pPr>
          </a:lstStyle>
          <a:p>
            <a:r>
              <a:rPr lang="sv-SE" dirty="0"/>
              <a:t>Rubrik för rapport</a:t>
            </a:r>
          </a:p>
        </p:txBody>
      </p:sp>
    </p:spTree>
    <p:extLst>
      <p:ext uri="{BB962C8B-B14F-4D97-AF65-F5344CB8AC3E}">
        <p14:creationId xmlns:p14="http://schemas.microsoft.com/office/powerpoint/2010/main" val="2805110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037328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 innehåll utan kan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A96705-57B4-0843-A212-77192500B1F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5C706AC9-93B9-754F-9E0C-BE3E03AB6FD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4" name="Platshållare för datum 3">
            <a:extLst>
              <a:ext uri="{FF2B5EF4-FFF2-40B4-BE49-F238E27FC236}">
                <a16:creationId xmlns:a16="http://schemas.microsoft.com/office/drawing/2014/main" id="{C3D52669-0E6C-1840-9713-AA3542FA3940}"/>
              </a:ext>
              <a:ext uri="{C183D7F6-B498-43B3-948B-1728B52AA6E4}">
                <adec:decorative xmlns:adec="http://schemas.microsoft.com/office/drawing/2017/decorative" val="1"/>
              </a:ext>
            </a:extLst>
          </p:cNvPr>
          <p:cNvSpPr>
            <a:spLocks noGrp="1"/>
          </p:cNvSpPr>
          <p:nvPr>
            <p:ph type="dt" sz="half" idx="10"/>
          </p:nvPr>
        </p:nvSpPr>
        <p:spPr>
          <a:xfrm>
            <a:off x="477243" y="6343423"/>
            <a:ext cx="1074831" cy="330856"/>
          </a:xfrm>
        </p:spPr>
        <p:txBody>
          <a:bodyPr/>
          <a:lstStyle/>
          <a:p>
            <a:fld id="{30DE30AE-D41D-1B42-9F9E-DEBE1EF30DEF}" type="datetimeFigureOut">
              <a:rPr lang="sv-SE" smtClean="0"/>
              <a:t>2025-11-12</a:t>
            </a:fld>
            <a:endParaRPr lang="sv-SE" dirty="0"/>
          </a:p>
        </p:txBody>
      </p:sp>
      <p:sp>
        <p:nvSpPr>
          <p:cNvPr id="3" name="Platshållare för innehåll 2">
            <a:extLst>
              <a:ext uri="{FF2B5EF4-FFF2-40B4-BE49-F238E27FC236}">
                <a16:creationId xmlns:a16="http://schemas.microsoft.com/office/drawing/2014/main" id="{5F676901-F9C7-3644-9552-4487EB53E3E8}"/>
              </a:ext>
            </a:extLst>
          </p:cNvPr>
          <p:cNvSpPr>
            <a:spLocks noGrp="1"/>
          </p:cNvSpPr>
          <p:nvPr>
            <p:ph idx="1"/>
          </p:nvPr>
        </p:nvSpPr>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8" name="Rak 7">
            <a:extLst>
              <a:ext uri="{FF2B5EF4-FFF2-40B4-BE49-F238E27FC236}">
                <a16:creationId xmlns:a16="http://schemas.microsoft.com/office/drawing/2014/main" id="{90964437-A60B-5740-8BAC-4B1934ACE4E1}"/>
              </a:ext>
            </a:extLst>
          </p:cNvPr>
          <p:cNvCxnSpPr>
            <a:cxnSpLocks/>
          </p:cNvCxnSpPr>
          <p:nvPr userDrawn="1"/>
        </p:nvCxnSpPr>
        <p:spPr>
          <a:xfrm flipV="1">
            <a:off x="489588" y="1376366"/>
            <a:ext cx="8939171"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ubrik 1">
            <a:extLst>
              <a:ext uri="{FF2B5EF4-FFF2-40B4-BE49-F238E27FC236}">
                <a16:creationId xmlns:a16="http://schemas.microsoft.com/office/drawing/2014/main" id="{775177C9-7FBD-1847-A139-18F834CCC0F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10" name="Rektangel 9">
            <a:extLst>
              <a:ext uri="{FF2B5EF4-FFF2-40B4-BE49-F238E27FC236}">
                <a16:creationId xmlns:a16="http://schemas.microsoft.com/office/drawing/2014/main" id="{27CACEF4-E528-794B-9CAA-465F7A48ADD0}"/>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Tree>
    <p:extLst>
      <p:ext uri="{BB962C8B-B14F-4D97-AF65-F5344CB8AC3E}">
        <p14:creationId xmlns:p14="http://schemas.microsoft.com/office/powerpoint/2010/main" val="3864853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rubriker utan kan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endParaRPr lang="sv-SE" dirty="0"/>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2025-11-12</a:t>
            </a:fld>
            <a:r>
              <a:rPr lang="sv-SE" dirty="0"/>
              <a:t> |</a:t>
            </a:r>
          </a:p>
        </p:txBody>
      </p:sp>
      <p:sp>
        <p:nvSpPr>
          <p:cNvPr id="12" name="Platshållare för innehåll 3">
            <a:extLst>
              <a:ext uri="{FF2B5EF4-FFF2-40B4-BE49-F238E27FC236}">
                <a16:creationId xmlns:a16="http://schemas.microsoft.com/office/drawing/2014/main" id="{3330B1BF-D62F-0142-A411-292AAEFBD3FB}"/>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8" name="Platshållare för innehåll 2">
            <a:extLst>
              <a:ext uri="{FF2B5EF4-FFF2-40B4-BE49-F238E27FC236}">
                <a16:creationId xmlns:a16="http://schemas.microsoft.com/office/drawing/2014/main" id="{FC0D75DC-00CA-C545-909E-A73F3E2EEAD0}"/>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
        <p:nvSpPr>
          <p:cNvPr id="13" name="Rektangel 12">
            <a:extLst>
              <a:ext uri="{FF2B5EF4-FFF2-40B4-BE49-F238E27FC236}">
                <a16:creationId xmlns:a16="http://schemas.microsoft.com/office/drawing/2014/main" id="{1B98114D-4688-EE40-B9CE-CA7268FBEB78}"/>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4" name="Rak 13">
            <a:extLst>
              <a:ext uri="{FF2B5EF4-FFF2-40B4-BE49-F238E27FC236}">
                <a16:creationId xmlns:a16="http://schemas.microsoft.com/office/drawing/2014/main" id="{B7DC3CB1-B2ED-4A4A-9A7B-60FBFAE92ECD}"/>
              </a:ext>
            </a:extLst>
          </p:cNvPr>
          <p:cNvCxnSpPr>
            <a:cxnSpLocks/>
          </p:cNvCxnSpPr>
          <p:nvPr userDrawn="1"/>
        </p:nvCxnSpPr>
        <p:spPr>
          <a:xfrm>
            <a:off x="489588" y="137636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354DEEA4-A1AF-F34E-BFB4-C02AF0D8688C}"/>
              </a:ext>
            </a:extLst>
          </p:cNvPr>
          <p:cNvCxnSpPr>
            <a:cxnSpLocks/>
          </p:cNvCxnSpPr>
          <p:nvPr userDrawn="1"/>
        </p:nvCxnSpPr>
        <p:spPr>
          <a:xfrm>
            <a:off x="4981132" y="137314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09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 2 kolumner. Utan kant.">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ubrik 1">
            <a:extLst>
              <a:ext uri="{FF2B5EF4-FFF2-40B4-BE49-F238E27FC236}">
                <a16:creationId xmlns:a16="http://schemas.microsoft.com/office/drawing/2014/main" id="{FC60CA81-45A0-1D4F-8911-EB3D2A06930A}"/>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9" name="Rektangel 8">
            <a:extLst>
              <a:ext uri="{FF2B5EF4-FFF2-40B4-BE49-F238E27FC236}">
                <a16:creationId xmlns:a16="http://schemas.microsoft.com/office/drawing/2014/main" id="{C7748971-8DCA-E749-B406-23A7046789D2}"/>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0" name="Rak 9">
            <a:extLst>
              <a:ext uri="{FF2B5EF4-FFF2-40B4-BE49-F238E27FC236}">
                <a16:creationId xmlns:a16="http://schemas.microsoft.com/office/drawing/2014/main" id="{6C16FC93-AFF0-5F41-BE03-7439BBD9B58F}"/>
              </a:ext>
            </a:extLst>
          </p:cNvPr>
          <p:cNvCxnSpPr>
            <a:cxnSpLocks/>
          </p:cNvCxnSpPr>
          <p:nvPr userDrawn="1"/>
        </p:nvCxnSpPr>
        <p:spPr>
          <a:xfrm>
            <a:off x="489588" y="1376367"/>
            <a:ext cx="887837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90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96B2994-E2D3-904E-9882-952AE504C487}"/>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F8527684-5CE4-6E42-B697-1AFD498922D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spTree>
    <p:extLst>
      <p:ext uri="{BB962C8B-B14F-4D97-AF65-F5344CB8AC3E}">
        <p14:creationId xmlns:p14="http://schemas.microsoft.com/office/powerpoint/2010/main" val="1425279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4200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601685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719549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052440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BFD1002-3AE4-274D-A3F4-F792A6508D7B}"/>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84ADB83-AACF-E74F-B97D-DE6FBC2A61DE}"/>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436052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3_Rubrik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46B33DE-17B6-BF47-B65F-F62E8FBFFFD8}"/>
              </a:ext>
            </a:extLst>
          </p:cNvPr>
          <p:cNvSpPr/>
          <p:nvPr userDrawn="1"/>
        </p:nvSpPr>
        <p:spPr>
          <a:xfrm>
            <a:off x="0" y="-2"/>
            <a:ext cx="9906000"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562100" y="3088525"/>
            <a:ext cx="6781799" cy="1166779"/>
          </a:xfrm>
        </p:spPr>
        <p:txBody>
          <a:bodyPr>
            <a:normAutofit/>
          </a:bodyPr>
          <a:lstStyle>
            <a:lvl1pPr marL="0" indent="0" algn="ctr">
              <a:buNone/>
              <a:defRPr sz="2400" b="0">
                <a:solidFill>
                  <a:schemeClr val="bg1"/>
                </a:solidFill>
                <a:latin typeface="+mn-lt"/>
                <a:ea typeface="Verdana" panose="020B060403050404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628775" y="1663044"/>
            <a:ext cx="6781800" cy="1166779"/>
          </a:xfrm>
        </p:spPr>
        <p:txBody>
          <a:bodyPr anchor="b">
            <a:normAutofit/>
          </a:bodyPr>
          <a:lstStyle>
            <a:lvl1pPr algn="ctr">
              <a:defRPr sz="3600" b="1" i="0">
                <a:solidFill>
                  <a:schemeClr val="bg1"/>
                </a:solidFill>
                <a:latin typeface="+mj-lt"/>
                <a:cs typeface="Arial" panose="020B0604020202020204" pitchFamily="34" charset="0"/>
              </a:defRPr>
            </a:lvl1pPr>
          </a:lstStyle>
          <a:p>
            <a:r>
              <a:rPr lang="sv-SE" dirty="0"/>
              <a:t>Rubrik för rapport</a:t>
            </a:r>
          </a:p>
        </p:txBody>
      </p:sp>
      <p:pic>
        <p:nvPicPr>
          <p:cNvPr id="5" name="Bildobjekt 4">
            <a:extLst>
              <a:ext uri="{FF2B5EF4-FFF2-40B4-BE49-F238E27FC236}">
                <a16:creationId xmlns:a16="http://schemas.microsoft.com/office/drawing/2014/main" id="{832A0AEE-356C-45C0-EAFA-6EE001D758C1}"/>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1328488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291017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211450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9210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207346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C7D7252-525E-BF4D-BCB1-B49DDEC2D6FF}"/>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A2D7853-23A8-6E40-974C-BFCE653F5F1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626562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268217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269303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78263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004457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5629219-45CB-4540-BA1E-8F817DCF93A0}"/>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EE518F1-2EA3-0C45-B1C6-BFD09739AA25}"/>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4101129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597994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953198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1"/>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07849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475052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699405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lternativ bi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6BF409F0-F454-D648-ABEC-DDDFB770FBED}"/>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FA2E6CEA-7338-6843-A9AA-8D3D06B5FC06}"/>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70B4B28A-DD6D-4941-A438-D37D93C8004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3" name="Platshållare för bild 2">
            <a:extLst>
              <a:ext uri="{FF2B5EF4-FFF2-40B4-BE49-F238E27FC236}">
                <a16:creationId xmlns:a16="http://schemas.microsoft.com/office/drawing/2014/main" id="{71BF09BB-538B-F54B-A6FA-26CD048B008D}"/>
              </a:ext>
            </a:extLst>
          </p:cNvPr>
          <p:cNvSpPr>
            <a:spLocks noGrp="1"/>
          </p:cNvSpPr>
          <p:nvPr>
            <p:ph type="pic" idx="1"/>
          </p:nvPr>
        </p:nvSpPr>
        <p:spPr>
          <a:xfrm>
            <a:off x="4211341" y="987428"/>
            <a:ext cx="5014913"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BF89B414-A9D1-3B4B-A443-E6DC5C99FCAF}"/>
              </a:ext>
            </a:extLst>
          </p:cNvPr>
          <p:cNvSpPr>
            <a:spLocks noGrp="1"/>
          </p:cNvSpPr>
          <p:nvPr>
            <p:ph type="body" sz="half" idx="2"/>
          </p:nvPr>
        </p:nvSpPr>
        <p:spPr>
          <a:xfrm>
            <a:off x="682329"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sv-SE"/>
              <a:t>Klicka här för att ändra format på bakgrundstexten</a:t>
            </a:r>
          </a:p>
        </p:txBody>
      </p:sp>
      <p:sp>
        <p:nvSpPr>
          <p:cNvPr id="2" name="Rubrik 1">
            <a:extLst>
              <a:ext uri="{FF2B5EF4-FFF2-40B4-BE49-F238E27FC236}">
                <a16:creationId xmlns:a16="http://schemas.microsoft.com/office/drawing/2014/main" id="{85BFC5F2-13D6-064D-9D87-09BF0211A8D9}"/>
              </a:ext>
            </a:extLst>
          </p:cNvPr>
          <p:cNvSpPr>
            <a:spLocks noGrp="1"/>
          </p:cNvSpPr>
          <p:nvPr>
            <p:ph type="title"/>
          </p:nvPr>
        </p:nvSpPr>
        <p:spPr>
          <a:xfrm>
            <a:off x="682329" y="457200"/>
            <a:ext cx="3194943" cy="1600200"/>
          </a:xfrm>
        </p:spPr>
        <p:txBody>
          <a:bodyPr anchor="b"/>
          <a:lstStyle>
            <a:lvl1pPr>
              <a:defRPr sz="3200"/>
            </a:lvl1pPr>
          </a:lstStyle>
          <a:p>
            <a:r>
              <a:rPr lang="sv-SE"/>
              <a:t>Klicka här för att ändra mall för rubrikformat</a:t>
            </a:r>
          </a:p>
        </p:txBody>
      </p:sp>
    </p:spTree>
    <p:extLst>
      <p:ext uri="{BB962C8B-B14F-4D97-AF65-F5344CB8AC3E}">
        <p14:creationId xmlns:p14="http://schemas.microsoft.com/office/powerpoint/2010/main" val="112731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06DD1E4-901E-3340-9FD2-14A78887B384}"/>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C950A1F8-9E83-BF49-B74A-90C3EB34A3E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BD0FB256-BB54-F244-AFC2-022D7D0B819B}"/>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3" name="Platshållare för lodrät text 2">
            <a:extLst>
              <a:ext uri="{FF2B5EF4-FFF2-40B4-BE49-F238E27FC236}">
                <a16:creationId xmlns:a16="http://schemas.microsoft.com/office/drawing/2014/main" id="{58C9FE93-8779-0848-B602-893F30EF3F0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14BCE9E8-A617-954D-86AB-C99ECEF2463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363808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50B2F46-354A-3B41-979A-7FFCADCCF81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5" name="Platshållare för sidfot 4">
            <a:extLst>
              <a:ext uri="{FF2B5EF4-FFF2-40B4-BE49-F238E27FC236}">
                <a16:creationId xmlns:a16="http://schemas.microsoft.com/office/drawing/2014/main" id="{DCBA30F8-E2B9-D945-9A0D-6377D7BD37AC}"/>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191F28-3B57-FE4B-9743-A0F12AF5E2A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3" name="Platshållare för lodrät text 2">
            <a:extLst>
              <a:ext uri="{FF2B5EF4-FFF2-40B4-BE49-F238E27FC236}">
                <a16:creationId xmlns:a16="http://schemas.microsoft.com/office/drawing/2014/main" id="{1AF71305-B99A-AD44-96DD-717909CF24A4}"/>
              </a:ext>
            </a:extLst>
          </p:cNvPr>
          <p:cNvSpPr>
            <a:spLocks noGrp="1"/>
          </p:cNvSpPr>
          <p:nvPr>
            <p:ph type="body" orient="vert" idx="1"/>
          </p:nvPr>
        </p:nvSpPr>
        <p:spPr>
          <a:xfrm>
            <a:off x="681037" y="365125"/>
            <a:ext cx="6284119"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Lodrät rubrik 1">
            <a:extLst>
              <a:ext uri="{FF2B5EF4-FFF2-40B4-BE49-F238E27FC236}">
                <a16:creationId xmlns:a16="http://schemas.microsoft.com/office/drawing/2014/main" id="{C7D7DD6F-9D58-C54F-824F-128EA17883F9}"/>
              </a:ext>
            </a:extLst>
          </p:cNvPr>
          <p:cNvSpPr>
            <a:spLocks noGrp="1"/>
          </p:cNvSpPr>
          <p:nvPr>
            <p:ph type="title" orient="vert"/>
          </p:nvPr>
        </p:nvSpPr>
        <p:spPr>
          <a:xfrm>
            <a:off x="7088981" y="365125"/>
            <a:ext cx="2135981" cy="5811838"/>
          </a:xfrm>
        </p:spPr>
        <p:txBody>
          <a:bodyPr vert="eaVert"/>
          <a:lstStyle/>
          <a:p>
            <a:r>
              <a:rPr lang="sv-SE"/>
              <a:t>Klicka här för att ändra mall för rubrikformat</a:t>
            </a:r>
          </a:p>
        </p:txBody>
      </p:sp>
    </p:spTree>
    <p:extLst>
      <p:ext uri="{BB962C8B-B14F-4D97-AF65-F5344CB8AC3E}">
        <p14:creationId xmlns:p14="http://schemas.microsoft.com/office/powerpoint/2010/main" val="2009555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8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9"/>
            <a:ext cx="5995737" cy="1166779"/>
          </a:xfrm>
        </p:spPr>
        <p:txBody>
          <a:bodyPr>
            <a:normAutofit/>
          </a:bodyPr>
          <a:lstStyle>
            <a:lvl1pPr marL="0" indent="0" algn="ctr">
              <a:buNone/>
              <a:defRPr sz="2400" b="0">
                <a:solidFill>
                  <a:schemeClr val="accent2">
                    <a:lumMod val="50000"/>
                  </a:schemeClr>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099" y="1548442"/>
            <a:ext cx="6781800" cy="1166779"/>
          </a:xfrm>
        </p:spPr>
        <p:txBody>
          <a:bodyPr anchor="b">
            <a:normAutofit/>
          </a:bodyPr>
          <a:lstStyle>
            <a:lvl1pPr algn="ctr">
              <a:defRPr sz="3600" b="1" i="0">
                <a:solidFill>
                  <a:schemeClr val="accent2">
                    <a:lumMod val="50000"/>
                  </a:schemeClr>
                </a:solidFill>
                <a:latin typeface="Arial Black" panose="020B0604020202020204" pitchFamily="34" charset="0"/>
                <a:cs typeface="Arial Black" panose="020B0604020202020204" pitchFamily="34" charset="0"/>
              </a:defRPr>
            </a:lvl1pPr>
          </a:lstStyle>
          <a:p>
            <a:r>
              <a:rPr lang="sv-SE" dirty="0"/>
              <a:t>Rubrik för rapport</a:t>
            </a:r>
          </a:p>
        </p:txBody>
      </p:sp>
      <p:pic>
        <p:nvPicPr>
          <p:cNvPr id="11" name="Bildobjekt 10">
            <a:extLst>
              <a:ext uri="{FF2B5EF4-FFF2-40B4-BE49-F238E27FC236}">
                <a16:creationId xmlns:a16="http://schemas.microsoft.com/office/drawing/2014/main" id="{197D78E4-A7B2-2048-B372-51728F09994A}"/>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3588300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Kapitelsid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D6D6C94-7CE0-EA43-9911-585A2EF3E69E}"/>
              </a:ext>
              <a:ext uri="{C183D7F6-B498-43B3-948B-1728B52AA6E4}">
                <adec:decorative xmlns:adec="http://schemas.microsoft.com/office/drawing/2017/decorative" val="1"/>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CB3C34F8-CF01-9045-B1F3-CB284842EBCF}"/>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74AE863F-9683-3B44-9C13-3A81F897D973}"/>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3C506DC-D549-A34C-A913-B0245783E136}"/>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ubrik 1">
            <a:extLst>
              <a:ext uri="{FF2B5EF4-FFF2-40B4-BE49-F238E27FC236}">
                <a16:creationId xmlns:a16="http://schemas.microsoft.com/office/drawing/2014/main" id="{846F9607-EC5F-6642-A2BA-E01E9308CEC6}"/>
              </a:ext>
            </a:extLst>
          </p:cNvPr>
          <p:cNvSpPr>
            <a:spLocks noGrp="1"/>
          </p:cNvSpPr>
          <p:nvPr>
            <p:ph type="title" hasCustomPrompt="1"/>
          </p:nvPr>
        </p:nvSpPr>
        <p:spPr>
          <a:xfrm>
            <a:off x="490890" y="469170"/>
            <a:ext cx="8877072" cy="907193"/>
          </a:xfrm>
        </p:spPr>
        <p:txBody>
          <a:bodyPr/>
          <a:lstStyle>
            <a:lvl1pPr>
              <a:defRPr>
                <a:solidFill>
                  <a:schemeClr val="accent2">
                    <a:lumMod val="50000"/>
                  </a:schemeClr>
                </a:solidFill>
              </a:defRPr>
            </a:lvl1pPr>
          </a:lstStyle>
          <a:p>
            <a:r>
              <a:rPr lang="sv-SE" dirty="0"/>
              <a:t>Kapitelavsnitt</a:t>
            </a:r>
          </a:p>
        </p:txBody>
      </p:sp>
      <p:pic>
        <p:nvPicPr>
          <p:cNvPr id="8" name="Bildobjekt 7">
            <a:extLst>
              <a:ext uri="{FF2B5EF4-FFF2-40B4-BE49-F238E27FC236}">
                <a16:creationId xmlns:a16="http://schemas.microsoft.com/office/drawing/2014/main" id="{926483B5-64DD-6F45-B569-5A8C5A150750}"/>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500686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4234811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2 kolumner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727859C-5D3B-8540-8C05-17D90D6C5433}"/>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Rubrik 1">
            <a:extLst>
              <a:ext uri="{FF2B5EF4-FFF2-40B4-BE49-F238E27FC236}">
                <a16:creationId xmlns:a16="http://schemas.microsoft.com/office/drawing/2014/main" id="{32330622-E7E6-3042-A2BD-CA5B840A4824}"/>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35340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rubrik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FE721F-116A-014A-9C40-A95D48BE06AB}"/>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dirty="0"/>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2025-11-12</a:t>
            </a:fld>
            <a:r>
              <a:rPr lang="sv-SE" dirty="0"/>
              <a:t> |</a:t>
            </a:r>
          </a:p>
        </p:txBody>
      </p:sp>
      <p:sp>
        <p:nvSpPr>
          <p:cNvPr id="12" name="Platshållare för innehåll 3">
            <a:extLst>
              <a:ext uri="{FF2B5EF4-FFF2-40B4-BE49-F238E27FC236}">
                <a16:creationId xmlns:a16="http://schemas.microsoft.com/office/drawing/2014/main" id="{FC02C5CD-9879-D345-997D-DB8FBD3AABB4}"/>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9" name="Platshållare för innehåll 2">
            <a:extLst>
              <a:ext uri="{FF2B5EF4-FFF2-40B4-BE49-F238E27FC236}">
                <a16:creationId xmlns:a16="http://schemas.microsoft.com/office/drawing/2014/main" id="{558F1EF2-B929-EA4F-A0B6-937385C9720A}"/>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Tree>
    <p:extLst>
      <p:ext uri="{BB962C8B-B14F-4D97-AF65-F5344CB8AC3E}">
        <p14:creationId xmlns:p14="http://schemas.microsoft.com/office/powerpoint/2010/main" val="1413491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cialsid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E86A45-89C2-2949-B13B-327C2CBEDAF4}"/>
              </a:ext>
              <a:ext uri="{C183D7F6-B498-43B3-948B-1728B52AA6E4}">
                <adec:decorative xmlns:adec="http://schemas.microsoft.com/office/drawing/2017/decorative" val="1"/>
              </a:ext>
            </a:extLst>
          </p:cNvPr>
          <p:cNvSpPr/>
          <p:nvPr userDrawn="1"/>
        </p:nvSpPr>
        <p:spPr>
          <a:xfrm>
            <a:off x="5271316" y="0"/>
            <a:ext cx="463468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vl3pPr>
              <a:defRPr sz="14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3" name="Rubrik 1">
            <a:extLst>
              <a:ext uri="{FF2B5EF4-FFF2-40B4-BE49-F238E27FC236}">
                <a16:creationId xmlns:a16="http://schemas.microsoft.com/office/drawing/2014/main" id="{E935FCA6-166B-6C4A-A736-31009CD17F99}"/>
              </a:ext>
            </a:extLst>
          </p:cNvPr>
          <p:cNvSpPr>
            <a:spLocks noGrp="1"/>
          </p:cNvSpPr>
          <p:nvPr>
            <p:ph type="title" hasCustomPrompt="1"/>
          </p:nvPr>
        </p:nvSpPr>
        <p:spPr>
          <a:xfrm>
            <a:off x="490890" y="469170"/>
            <a:ext cx="8877072" cy="907193"/>
          </a:xfrm>
        </p:spPr>
        <p:txBody>
          <a:bodyPr/>
          <a:lstStyle/>
          <a:p>
            <a:r>
              <a:rPr lang="sv-SE" dirty="0" err="1"/>
              <a:t>Specialsida</a:t>
            </a:r>
            <a:endParaRPr lang="sv-SE" dirty="0"/>
          </a:p>
        </p:txBody>
      </p:sp>
    </p:spTree>
    <p:extLst>
      <p:ext uri="{BB962C8B-B14F-4D97-AF65-F5344CB8AC3E}">
        <p14:creationId xmlns:p14="http://schemas.microsoft.com/office/powerpoint/2010/main" val="1368715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pic>
        <p:nvPicPr>
          <p:cNvPr id="3" name="Bildobjekt 2">
            <a:extLst>
              <a:ext uri="{FF2B5EF4-FFF2-40B4-BE49-F238E27FC236}">
                <a16:creationId xmlns:a16="http://schemas.microsoft.com/office/drawing/2014/main" id="{2006F925-830B-BDD3-3199-1D561CF7B3E0}"/>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95236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97212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theme" Target="../theme/theme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2025-11-12</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3595170883"/>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65" r:id="rId3"/>
    <p:sldLayoutId id="2147483653" r:id="rId4"/>
    <p:sldLayoutId id="2147483652" r:id="rId5"/>
    <p:sldLayoutId id="2147483660" r:id="rId6"/>
    <p:sldLayoutId id="2147483673" r:id="rId7"/>
    <p:sldLayoutId id="2147483695" r:id="rId8"/>
    <p:sldLayoutId id="2147483674" r:id="rId9"/>
    <p:sldLayoutId id="2147483678" r:id="rId10"/>
    <p:sldLayoutId id="2147483663" r:id="rId11"/>
    <p:sldLayoutId id="2147483666" r:id="rId12"/>
    <p:sldLayoutId id="2147483667" r:id="rId13"/>
    <p:sldLayoutId id="2147483697" r:id="rId14"/>
    <p:sldLayoutId id="2147483687" r:id="rId15"/>
    <p:sldLayoutId id="2147483688" r:id="rId16"/>
    <p:sldLayoutId id="2147483679" r:id="rId17"/>
    <p:sldLayoutId id="2147483683" r:id="rId18"/>
    <p:sldLayoutId id="2147483698" r:id="rId19"/>
    <p:sldLayoutId id="2147483689" r:id="rId20"/>
    <p:sldLayoutId id="2147483692" r:id="rId21"/>
    <p:sldLayoutId id="2147483680" r:id="rId22"/>
    <p:sldLayoutId id="2147483684" r:id="rId23"/>
    <p:sldLayoutId id="2147483699" r:id="rId24"/>
    <p:sldLayoutId id="2147483690" r:id="rId25"/>
    <p:sldLayoutId id="2147483693" r:id="rId26"/>
    <p:sldLayoutId id="2147483681" r:id="rId27"/>
    <p:sldLayoutId id="2147483685" r:id="rId28"/>
    <p:sldLayoutId id="2147483700" r:id="rId29"/>
    <p:sldLayoutId id="2147483691" r:id="rId30"/>
    <p:sldLayoutId id="2147483694" r:id="rId31"/>
    <p:sldLayoutId id="2147483682" r:id="rId32"/>
    <p:sldLayoutId id="2147483686" r:id="rId33"/>
    <p:sldLayoutId id="2147483657" r:id="rId34"/>
    <p:sldLayoutId id="2147483658" r:id="rId35"/>
    <p:sldLayoutId id="2147483659" r:id="rId3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2025-11-12</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22384013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chart" Target="../charts/char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chart" Target="../charts/char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chart" Target="../charts/char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chart" Target="../charts/char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enkatfabriken.s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chart" Target="../charts/chart1.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chart" Target="../charts/char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p:txBody>
          <a:bodyPr anchor="t">
            <a:normAutofit/>
          </a:bodyPr>
          <a:lstStyle/>
          <a:p>
            <a:r>
              <a:rPr lang="sv-SE" dirty="0"/>
              <a:t>Örebro - Ängen</a:t>
            </a:r>
          </a:p>
        </p:txBody>
      </p:sp>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p:txBody>
          <a:bodyPr anchor="b">
            <a:normAutofit/>
          </a:bodyPr>
          <a:lstStyle/>
          <a:p>
            <a:r>
              <a:rPr lang="sv-SE" dirty="0"/>
              <a:t>Enkät på familjecentraler</a:t>
            </a:r>
          </a:p>
        </p:txBody>
      </p:sp>
    </p:spTree>
    <p:extLst>
      <p:ext uri="{BB962C8B-B14F-4D97-AF65-F5344CB8AC3E}">
        <p14:creationId xmlns:p14="http://schemas.microsoft.com/office/powerpoint/2010/main" val="1892622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Hur väl stämmer följande påstående?</a:t>
            </a:r>
          </a:p>
        </p:txBody>
      </p:sp>
      <p:graphicFrame>
        <p:nvGraphicFramePr>
          <p:cNvPr id="3" name="Tabell 7">
            <a:extLst>
              <a:ext uri="{FF2B5EF4-FFF2-40B4-BE49-F238E27FC236}">
                <a16:creationId xmlns:a16="http://schemas.microsoft.com/office/drawing/2014/main" id="{B8EB3BD0-D730-AE77-7610-C28A7D2A8977}"/>
              </a:ext>
            </a:extLst>
          </p:cNvPr>
          <p:cNvGraphicFramePr>
            <a:graphicFrameLocks noGrp="1"/>
          </p:cNvGraphicFramePr>
          <p:nvPr>
            <p:extLst>
              <p:ext uri="{D42A27DB-BD31-4B8C-83A1-F6EECF244321}">
                <p14:modId xmlns:p14="http://schemas.microsoft.com/office/powerpoint/2010/main" val="1857586423"/>
              </p:ext>
            </p:extLst>
          </p:nvPr>
        </p:nvGraphicFramePr>
        <p:xfrm>
          <a:off x="704849" y="3657600"/>
          <a:ext cx="8649008" cy="2316480"/>
        </p:xfrm>
        <a:graphic>
          <a:graphicData uri="http://schemas.openxmlformats.org/drawingml/2006/table">
            <a:tbl>
              <a:tblPr firstRow="1" bandRow="1">
                <a:tableStyleId>{5C22544A-7EE6-4342-B048-85BDC9FD1C3A}</a:tableStyleId>
              </a:tblPr>
              <a:tblGrid>
                <a:gridCol w="2649603">
                  <a:extLst>
                    <a:ext uri="{9D8B030D-6E8A-4147-A177-3AD203B41FA5}">
                      <a16:colId xmlns:a16="http://schemas.microsoft.com/office/drawing/2014/main" val="1159429802"/>
                    </a:ext>
                  </a:extLst>
                </a:gridCol>
                <a:gridCol w="1605174">
                  <a:extLst>
                    <a:ext uri="{9D8B030D-6E8A-4147-A177-3AD203B41FA5}">
                      <a16:colId xmlns:a16="http://schemas.microsoft.com/office/drawing/2014/main" val="2021594479"/>
                    </a:ext>
                  </a:extLst>
                </a:gridCol>
                <a:gridCol w="1528971">
                  <a:extLst>
                    <a:ext uri="{9D8B030D-6E8A-4147-A177-3AD203B41FA5}">
                      <a16:colId xmlns:a16="http://schemas.microsoft.com/office/drawing/2014/main" val="2967166854"/>
                    </a:ext>
                  </a:extLst>
                </a:gridCol>
                <a:gridCol w="1432630">
                  <a:extLst>
                    <a:ext uri="{9D8B030D-6E8A-4147-A177-3AD203B41FA5}">
                      <a16:colId xmlns:a16="http://schemas.microsoft.com/office/drawing/2014/main" val="4258123094"/>
                    </a:ext>
                  </a:extLst>
                </a:gridCol>
                <a:gridCol w="1432630">
                  <a:extLst>
                    <a:ext uri="{9D8B030D-6E8A-4147-A177-3AD203B41FA5}">
                      <a16:colId xmlns:a16="http://schemas.microsoft.com/office/drawing/2014/main" val="402324291"/>
                    </a:ext>
                  </a:extLst>
                </a:gridCol>
              </a:tblGrid>
              <a:tr h="355707">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”Alltid / Ofta"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”Vill inte svara"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”Alltid / Ofta"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kommun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”Alltid / Ofta"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414991">
                <a:tc>
                  <a:txBody>
                    <a:bodyPr/>
                    <a:lstStyle/>
                    <a:p>
                      <a:r>
                        <a:rPr lang="sv-SE" sz="1200" dirty="0"/>
                        <a:t>Jag känner mig välkommen på familjecentralen</a:t>
                      </a:r>
                    </a:p>
                  </a:txBody>
                  <a:tcPr anchor="ctr"/>
                </a:tc>
                <a:tc>
                  <a:txBody>
                    <a:bodyPr/>
                    <a:lstStyle/>
                    <a:p>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22</a:t>
                      </a:r>
                    </a:p>
                  </a:txBody>
                  <a:tcPr anchor="ctr"/>
                </a:tc>
                <a:tc>
                  <a:txBody>
                    <a:bodyPr/>
                    <a:lstStyle/>
                    <a:p>
                      <a:r>
                        <a:rPr lang="sv-SE" sz="1200" dirty="0"/>
                        <a:t>99 %</a:t>
                      </a:r>
                    </a:p>
                  </a:txBody>
                  <a:tcPr anchor="ctr"/>
                </a:tc>
                <a:tc>
                  <a:txBody>
                    <a:bodyPr/>
                    <a:lstStyle/>
                    <a:p>
                      <a:r>
                        <a:rPr lang="sv-SE" sz="1200" dirty="0"/>
                        <a:t>99 %</a:t>
                      </a:r>
                    </a:p>
                  </a:txBody>
                  <a:tcPr anchor="ctr"/>
                </a:tc>
                <a:extLst>
                  <a:ext uri="{0D108BD9-81ED-4DB2-BD59-A6C34878D82A}">
                    <a16:rowId xmlns:a16="http://schemas.microsoft.com/office/drawing/2014/main" val="2180593050"/>
                  </a:ext>
                </a:extLst>
              </a:tr>
              <a:tr h="414991">
                <a:tc>
                  <a:txBody>
                    <a:bodyPr/>
                    <a:lstStyle/>
                    <a:p>
                      <a:r>
                        <a:rPr lang="sv-SE" sz="1200" dirty="0"/>
                        <a:t>Jag har förtroende för personalen på familjecentralen</a:t>
                      </a:r>
                    </a:p>
                  </a:txBody>
                  <a:tcPr anchor="ctr"/>
                </a:tc>
                <a:tc>
                  <a:txBody>
                    <a:bodyPr/>
                    <a:lstStyle/>
                    <a:p>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22</a:t>
                      </a:r>
                    </a:p>
                  </a:txBody>
                  <a:tcPr anchor="ctr"/>
                </a:tc>
                <a:tc>
                  <a:txBody>
                    <a:bodyPr/>
                    <a:lstStyle/>
                    <a:p>
                      <a:r>
                        <a:rPr lang="sv-SE" sz="1200" dirty="0"/>
                        <a:t>100 %</a:t>
                      </a:r>
                    </a:p>
                  </a:txBody>
                  <a:tcPr anchor="ctr"/>
                </a:tc>
                <a:tc>
                  <a:txBody>
                    <a:bodyPr/>
                    <a:lstStyle/>
                    <a:p>
                      <a:r>
                        <a:rPr lang="sv-SE" sz="1200" dirty="0"/>
                        <a:t>99 %</a:t>
                      </a:r>
                    </a:p>
                  </a:txBody>
                  <a:tcPr anchor="ctr"/>
                </a:tc>
                <a:extLst>
                  <a:ext uri="{0D108BD9-81ED-4DB2-BD59-A6C34878D82A}">
                    <a16:rowId xmlns:a16="http://schemas.microsoft.com/office/drawing/2014/main" val="2419974229"/>
                  </a:ext>
                </a:extLst>
              </a:tr>
              <a:tr h="414991">
                <a:tc>
                  <a:txBody>
                    <a:bodyPr/>
                    <a:lstStyle/>
                    <a:p>
                      <a:r>
                        <a:rPr lang="sv-SE" sz="1200" dirty="0"/>
                        <a:t>Personalen på familjecentralen ger mig den information jag behöver</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22</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98 %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98 %</a:t>
                      </a:r>
                    </a:p>
                  </a:txBody>
                  <a:tcPr anchor="ctr"/>
                </a:tc>
                <a:extLst>
                  <a:ext uri="{0D108BD9-81ED-4DB2-BD59-A6C34878D82A}">
                    <a16:rowId xmlns:a16="http://schemas.microsoft.com/office/drawing/2014/main" val="3038753263"/>
                  </a:ext>
                </a:extLst>
              </a:tr>
            </a:tbl>
          </a:graphicData>
        </a:graphic>
      </p:graphicFrame>
      <p:sp>
        <p:nvSpPr>
          <p:cNvPr id="6" name="TextBox 5">
            <a:extLst>
              <a:ext uri="{FF2B5EF4-FFF2-40B4-BE49-F238E27FC236}">
                <a16:creationId xmlns:a16="http://schemas.microsoft.com/office/drawing/2014/main" id="{19DF93D3-049B-467B-3F03-7A38A79A8130}"/>
              </a:ext>
            </a:extLst>
          </p:cNvPr>
          <p:cNvSpPr txBox="1"/>
          <p:nvPr/>
        </p:nvSpPr>
        <p:spPr>
          <a:xfrm>
            <a:off x="8660203" y="979200"/>
            <a:ext cx="990238" cy="254172"/>
          </a:xfrm>
          <a:prstGeom prst="rect">
            <a:avLst/>
          </a:prstGeom>
          <a:noFill/>
        </p:spPr>
        <p:txBody>
          <a:bodyPr wrap="square">
            <a:spAutoFit/>
          </a:bodyPr>
          <a:lstStyle/>
          <a:p>
            <a:pPr>
              <a:lnSpc>
                <a:spcPct val="150000"/>
              </a:lnSpc>
            </a:pPr>
            <a:r>
              <a:rPr lang="sv-SE" sz="800"/>
              <a:t>Vill inte svara</a:t>
            </a:r>
            <a:endParaRPr lang="en-SE" sz="800"/>
          </a:p>
        </p:txBody>
      </p:sp>
      <p:graphicFrame>
        <p:nvGraphicFramePr>
          <p:cNvPr id="5" name="Chart 8">
            <a:extLst>
              <a:ext uri="{FF2B5EF4-FFF2-40B4-BE49-F238E27FC236}">
                <a16:creationId xmlns:a16="http://schemas.microsoft.com/office/drawing/2014/main" id="{01FAB4B1-B680-4B93-3F92-BD0C996DEBB8}"/>
              </a:ext>
            </a:extLst>
          </p:cNvPr>
          <p:cNvGraphicFramePr/>
          <p:nvPr/>
        </p:nvGraphicFramePr>
        <p:xfrm>
          <a:off x="704850" y="1026000"/>
          <a:ext cx="8316317" cy="27340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3">
            <a:extLst>
              <a:ext uri="{FF2B5EF4-FFF2-40B4-BE49-F238E27FC236}">
                <a16:creationId xmlns:a16="http://schemas.microsoft.com/office/drawing/2014/main" id="{2E734CC7-BCE8-0201-B865-9AE80058C12D}"/>
              </a:ext>
            </a:extLst>
          </p:cNvPr>
          <p:cNvSpPr txBox="1"/>
          <p:nvPr/>
        </p:nvSpPr>
        <p:spPr>
          <a:xfrm>
            <a:off x="8660203" y="1429937"/>
            <a:ext cx="1387310" cy="1569660"/>
          </a:xfrm>
          <a:prstGeom prst="rect">
            <a:avLst/>
          </a:prstGeom>
          <a:noFill/>
        </p:spPr>
        <p:txBody>
          <a:bodyPr wrap="square" rtlCol="0">
            <a:spAutoFit/>
          </a:bodyPr>
          <a:lstStyle/>
          <a:p>
            <a:r>
              <a:rPr lang="en-GB" sz="800"/>
              <a:t>0 %</a:t>
            </a:r>
          </a:p>
          <a:p>
            <a:endParaRPr lang="en-GB" sz="800"/>
          </a:p>
          <a:p>
            <a:endParaRPr lang="en-GB" sz="800"/>
          </a:p>
          <a:p>
            <a:endParaRPr lang="en-GB" sz="800"/>
          </a:p>
          <a:p>
            <a:endParaRPr lang="en-GB" sz="800"/>
          </a:p>
          <a:p>
            <a:r>
              <a:rPr lang="en-GB" sz="800"/>
              <a:t>0 %</a:t>
            </a:r>
          </a:p>
          <a:p>
            <a:endParaRPr lang="en-GB" sz="800"/>
          </a:p>
          <a:p>
            <a:endParaRPr lang="en-GB" sz="800"/>
          </a:p>
          <a:p>
            <a:endParaRPr lang="en-GB" sz="800"/>
          </a:p>
          <a:p>
            <a:endParaRPr lang="en-GB" sz="800"/>
          </a:p>
          <a:p>
            <a:r>
              <a:rPr lang="en-GB" sz="800"/>
              <a:t>0 %</a:t>
            </a:r>
          </a:p>
          <a:p>
            <a:endParaRPr lang="en-GB" sz="800"/>
          </a:p>
        </p:txBody>
      </p:sp>
    </p:spTree>
    <p:extLst>
      <p:ext uri="{BB962C8B-B14F-4D97-AF65-F5344CB8AC3E}">
        <p14:creationId xmlns:p14="http://schemas.microsoft.com/office/powerpoint/2010/main" val="131144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Har du fått extra stöd av personalen på familjecentralen?</a:t>
            </a:r>
            <a:endParaRPr lang="sv-SE" sz="2400" dirty="0"/>
          </a:p>
        </p:txBody>
      </p:sp>
      <p:graphicFrame>
        <p:nvGraphicFramePr>
          <p:cNvPr id="6" name="Platshållare för innehåll 3">
            <a:extLst>
              <a:ext uri="{FF2B5EF4-FFF2-40B4-BE49-F238E27FC236}">
                <a16:creationId xmlns:a16="http://schemas.microsoft.com/office/drawing/2014/main" id="{269A4AA8-14D6-74FF-929A-E11004BCD702}"/>
              </a:ext>
            </a:extLst>
          </p:cNvPr>
          <p:cNvGraphicFramePr>
            <a:graphicFrameLocks noGrp="1"/>
          </p:cNvGraphicFramePr>
          <p:nvPr>
            <p:ph sz="half" idx="2"/>
          </p:nvPr>
        </p:nvGraphicFramePr>
        <p:xfrm>
          <a:off x="1119482" y="1459424"/>
          <a:ext cx="3131770" cy="27533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ell 7">
            <a:extLst>
              <a:ext uri="{FF2B5EF4-FFF2-40B4-BE49-F238E27FC236}">
                <a16:creationId xmlns:a16="http://schemas.microsoft.com/office/drawing/2014/main" id="{AFEE7712-450D-182E-D215-51A642CD744F}"/>
              </a:ext>
            </a:extLst>
          </p:cNvPr>
          <p:cNvGraphicFramePr>
            <a:graphicFrameLocks noGrp="1"/>
          </p:cNvGraphicFramePr>
          <p:nvPr/>
        </p:nvGraphicFramePr>
        <p:xfrm>
          <a:off x="704849" y="4545747"/>
          <a:ext cx="8649008" cy="1035710"/>
        </p:xfrm>
        <a:graphic>
          <a:graphicData uri="http://schemas.openxmlformats.org/drawingml/2006/table">
            <a:tbl>
              <a:tblPr firstRow="1" bandRow="1">
                <a:tableStyleId>{5C22544A-7EE6-4342-B048-85BDC9FD1C3A}</a:tableStyleId>
              </a:tblPr>
              <a:tblGrid>
                <a:gridCol w="2649603">
                  <a:extLst>
                    <a:ext uri="{9D8B030D-6E8A-4147-A177-3AD203B41FA5}">
                      <a16:colId xmlns:a16="http://schemas.microsoft.com/office/drawing/2014/main" val="1159429802"/>
                    </a:ext>
                  </a:extLst>
                </a:gridCol>
                <a:gridCol w="1701515">
                  <a:extLst>
                    <a:ext uri="{9D8B030D-6E8A-4147-A177-3AD203B41FA5}">
                      <a16:colId xmlns:a16="http://schemas.microsoft.com/office/drawing/2014/main" val="2021594479"/>
                    </a:ext>
                  </a:extLst>
                </a:gridCol>
                <a:gridCol w="1293462">
                  <a:extLst>
                    <a:ext uri="{9D8B030D-6E8A-4147-A177-3AD203B41FA5}">
                      <a16:colId xmlns:a16="http://schemas.microsoft.com/office/drawing/2014/main" val="2967166854"/>
                    </a:ext>
                  </a:extLst>
                </a:gridCol>
                <a:gridCol w="1571798">
                  <a:extLst>
                    <a:ext uri="{9D8B030D-6E8A-4147-A177-3AD203B41FA5}">
                      <a16:colId xmlns:a16="http://schemas.microsoft.com/office/drawing/2014/main" val="1577887831"/>
                    </a:ext>
                  </a:extLst>
                </a:gridCol>
                <a:gridCol w="1432630">
                  <a:extLst>
                    <a:ext uri="{9D8B030D-6E8A-4147-A177-3AD203B41FA5}">
                      <a16:colId xmlns:a16="http://schemas.microsoft.com/office/drawing/2014/main" val="3050606373"/>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"Vet inte"</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kommun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Har du fått extra stöd av personalen på familjecentralen?</a:t>
                      </a:r>
                    </a:p>
                  </a:txBody>
                  <a:tcPr anchor="ctr"/>
                </a:tc>
                <a:tc>
                  <a:txBody>
                    <a:bodyPr/>
                    <a:lstStyle/>
                    <a:p>
                      <a:r>
                        <a:rPr lang="sv-SE" sz="1200" dirty="0"/>
                        <a:t>28 %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18</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56 %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55 %</a:t>
                      </a:r>
                    </a:p>
                  </a:txBody>
                  <a:tcPr anchor="ctr"/>
                </a:tc>
                <a:extLst>
                  <a:ext uri="{0D108BD9-81ED-4DB2-BD59-A6C34878D82A}">
                    <a16:rowId xmlns:a16="http://schemas.microsoft.com/office/drawing/2014/main" val="2180593050"/>
                  </a:ext>
                </a:extLst>
              </a:tr>
            </a:tbl>
          </a:graphicData>
        </a:graphic>
      </p:graphicFrame>
      <p:sp>
        <p:nvSpPr>
          <p:cNvPr id="4" name="TextBox 3">
            <a:extLst>
              <a:ext uri="{FF2B5EF4-FFF2-40B4-BE49-F238E27FC236}">
                <a16:creationId xmlns:a16="http://schemas.microsoft.com/office/drawing/2014/main" id="{8404D49E-49D8-4797-C4BD-3EC6B98BFEB8}"/>
              </a:ext>
            </a:extLst>
          </p:cNvPr>
          <p:cNvSpPr txBox="1"/>
          <p:nvPr/>
        </p:nvSpPr>
        <p:spPr>
          <a:xfrm>
            <a:off x="704849" y="4106909"/>
            <a:ext cx="1921109" cy="438838"/>
          </a:xfrm>
          <a:prstGeom prst="rect">
            <a:avLst/>
          </a:prstGeom>
          <a:noFill/>
        </p:spPr>
        <p:txBody>
          <a:bodyPr wrap="square">
            <a:spAutoFit/>
          </a:bodyPr>
          <a:lstStyle/>
          <a:p>
            <a:pPr>
              <a:lnSpc>
                <a:spcPct val="150000"/>
              </a:lnSpc>
            </a:pPr>
            <a:r>
              <a:rPr lang="en-SE" sz="800"/>
              <a:t>Vet inte: </a:t>
            </a:r>
            <a:r>
              <a:rPr lang="en-GB" sz="800"/>
              <a:t>18 %</a:t>
            </a:r>
          </a:p>
          <a:p>
            <a:pPr>
              <a:lnSpc>
                <a:spcPct val="150000"/>
              </a:lnSpc>
            </a:pPr>
            <a:endParaRPr lang="en-SE" sz="800"/>
          </a:p>
        </p:txBody>
      </p:sp>
    </p:spTree>
    <p:extLst>
      <p:ext uri="{BB962C8B-B14F-4D97-AF65-F5344CB8AC3E}">
        <p14:creationId xmlns:p14="http://schemas.microsoft.com/office/powerpoint/2010/main" val="3032294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2"/>
          <a:lstStyle/>
          <a:p>
            <a:pPr>
              <a:spcBef>
                <a:spcPts val="401"/>
              </a:spcBef>
            </a:pPr>
            <a:r>
              <a:rPr lang="sv-SE" sz="1200" dirty="0"/>
              <a:t>Det lilla extra! Småsaker som att passa lillebror när stora behöver gå på toaletten med mitt stöd, tips och råd i vardagen, pepp, mm.
Extrabesök/samtal vid oro under graviditeten
Har fått kuratorstöd då min familj varit i en särskilt svår situation
Jag har pratat med kuratorn för vägledning och stöd med flertalet saker.</a:t>
            </a:r>
          </a:p>
        </p:txBody>
      </p:sp>
    </p:spTree>
    <p:extLst>
      <p:ext uri="{BB962C8B-B14F-4D97-AF65-F5344CB8AC3E}">
        <p14:creationId xmlns:p14="http://schemas.microsoft.com/office/powerpoint/2010/main" val="1925432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Har du deltagit i föräldragrupp på familjecentralen det senaste året?</a:t>
            </a:r>
          </a:p>
        </p:txBody>
      </p:sp>
      <p:graphicFrame>
        <p:nvGraphicFramePr>
          <p:cNvPr id="6" name="Platshållare för innehåll 3">
            <a:extLst>
              <a:ext uri="{FF2B5EF4-FFF2-40B4-BE49-F238E27FC236}">
                <a16:creationId xmlns:a16="http://schemas.microsoft.com/office/drawing/2014/main" id="{269A4AA8-14D6-74FF-929A-E11004BCD702}"/>
              </a:ext>
            </a:extLst>
          </p:cNvPr>
          <p:cNvGraphicFramePr>
            <a:graphicFrameLocks noGrp="1"/>
          </p:cNvGraphicFramePr>
          <p:nvPr>
            <p:ph sz="half" idx="2"/>
            <p:extLst>
              <p:ext uri="{D42A27DB-BD31-4B8C-83A1-F6EECF244321}">
                <p14:modId xmlns:p14="http://schemas.microsoft.com/office/powerpoint/2010/main" val="144308259"/>
              </p:ext>
            </p:extLst>
          </p:nvPr>
        </p:nvGraphicFramePr>
        <p:xfrm>
          <a:off x="1119482" y="1459423"/>
          <a:ext cx="3115061" cy="27386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ell 7">
            <a:extLst>
              <a:ext uri="{FF2B5EF4-FFF2-40B4-BE49-F238E27FC236}">
                <a16:creationId xmlns:a16="http://schemas.microsoft.com/office/drawing/2014/main" id="{AFEE7712-450D-182E-D215-51A642CD744F}"/>
              </a:ext>
            </a:extLst>
          </p:cNvPr>
          <p:cNvGraphicFramePr>
            <a:graphicFrameLocks noGrp="1"/>
          </p:cNvGraphicFramePr>
          <p:nvPr/>
        </p:nvGraphicFramePr>
        <p:xfrm>
          <a:off x="704849" y="4545747"/>
          <a:ext cx="8649008" cy="1035710"/>
        </p:xfrm>
        <a:graphic>
          <a:graphicData uri="http://schemas.openxmlformats.org/drawingml/2006/table">
            <a:tbl>
              <a:tblPr firstRow="1" bandRow="1">
                <a:tableStyleId>{5C22544A-7EE6-4342-B048-85BDC9FD1C3A}</a:tableStyleId>
              </a:tblPr>
              <a:tblGrid>
                <a:gridCol w="2649603">
                  <a:extLst>
                    <a:ext uri="{9D8B030D-6E8A-4147-A177-3AD203B41FA5}">
                      <a16:colId xmlns:a16="http://schemas.microsoft.com/office/drawing/2014/main" val="1159429802"/>
                    </a:ext>
                  </a:extLst>
                </a:gridCol>
                <a:gridCol w="1701515">
                  <a:extLst>
                    <a:ext uri="{9D8B030D-6E8A-4147-A177-3AD203B41FA5}">
                      <a16:colId xmlns:a16="http://schemas.microsoft.com/office/drawing/2014/main" val="2021594479"/>
                    </a:ext>
                  </a:extLst>
                </a:gridCol>
                <a:gridCol w="1432630">
                  <a:extLst>
                    <a:ext uri="{9D8B030D-6E8A-4147-A177-3AD203B41FA5}">
                      <a16:colId xmlns:a16="http://schemas.microsoft.com/office/drawing/2014/main" val="2967166854"/>
                    </a:ext>
                  </a:extLst>
                </a:gridCol>
                <a:gridCol w="1432630">
                  <a:extLst>
                    <a:ext uri="{9D8B030D-6E8A-4147-A177-3AD203B41FA5}">
                      <a16:colId xmlns:a16="http://schemas.microsoft.com/office/drawing/2014/main" val="2463856588"/>
                    </a:ext>
                  </a:extLst>
                </a:gridCol>
                <a:gridCol w="1432630">
                  <a:extLst>
                    <a:ext uri="{9D8B030D-6E8A-4147-A177-3AD203B41FA5}">
                      <a16:colId xmlns:a16="http://schemas.microsoft.com/office/drawing/2014/main" val="567172295"/>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a:t>
                      </a:r>
                    </a:p>
                  </a:txBody>
                  <a:tcPr anchor="ctr"/>
                </a:tc>
                <a:tc>
                  <a:txBody>
                    <a:bodyPr/>
                    <a:lstStyle/>
                    <a:p>
                      <a:r>
                        <a:rPr lang="sv-SE" sz="1000" dirty="0"/>
                        <a:t>Antal svar </a:t>
                      </a:r>
                    </a:p>
                    <a:p>
                      <a:r>
                        <a:rPr lang="sv-SE" sz="1000" dirty="0"/>
                        <a:t>exkl. "Vet inte"</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kommun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Har du deltagit i föräldragrupp på familjecentralen det senaste året?</a:t>
                      </a:r>
                    </a:p>
                  </a:txBody>
                  <a:tcPr anchor="ctr"/>
                </a:tc>
                <a:tc>
                  <a:txBody>
                    <a:bodyPr/>
                    <a:lstStyle/>
                    <a:p>
                      <a:r>
                        <a:rPr lang="sv-SE" sz="1200" dirty="0"/>
                        <a:t>15 %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20</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41 %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45 %</a:t>
                      </a:r>
                    </a:p>
                  </a:txBody>
                  <a:tcPr anchor="ctr"/>
                </a:tc>
                <a:extLst>
                  <a:ext uri="{0D108BD9-81ED-4DB2-BD59-A6C34878D82A}">
                    <a16:rowId xmlns:a16="http://schemas.microsoft.com/office/drawing/2014/main" val="2180593050"/>
                  </a:ext>
                </a:extLst>
              </a:tr>
            </a:tbl>
          </a:graphicData>
        </a:graphic>
      </p:graphicFrame>
      <p:sp>
        <p:nvSpPr>
          <p:cNvPr id="4" name="TextBox 3">
            <a:extLst>
              <a:ext uri="{FF2B5EF4-FFF2-40B4-BE49-F238E27FC236}">
                <a16:creationId xmlns:a16="http://schemas.microsoft.com/office/drawing/2014/main" id="{A5D2213F-E67E-7198-3B23-9D33AB47A455}"/>
              </a:ext>
            </a:extLst>
          </p:cNvPr>
          <p:cNvSpPr txBox="1"/>
          <p:nvPr/>
        </p:nvSpPr>
        <p:spPr>
          <a:xfrm>
            <a:off x="704849" y="4106909"/>
            <a:ext cx="1921109" cy="438838"/>
          </a:xfrm>
          <a:prstGeom prst="rect">
            <a:avLst/>
          </a:prstGeom>
          <a:noFill/>
        </p:spPr>
        <p:txBody>
          <a:bodyPr wrap="square">
            <a:spAutoFit/>
          </a:bodyPr>
          <a:lstStyle/>
          <a:p>
            <a:pPr>
              <a:lnSpc>
                <a:spcPct val="150000"/>
              </a:lnSpc>
            </a:pPr>
            <a:r>
              <a:rPr lang="en-SE" sz="800"/>
              <a:t>Vet inte: </a:t>
            </a:r>
            <a:r>
              <a:rPr lang="en-GB" sz="800"/>
              <a:t>9 %</a:t>
            </a:r>
          </a:p>
          <a:p>
            <a:pPr>
              <a:lnSpc>
                <a:spcPct val="150000"/>
              </a:lnSpc>
            </a:pPr>
            <a:endParaRPr lang="en-SE" sz="800"/>
          </a:p>
        </p:txBody>
      </p:sp>
      <p:sp>
        <p:nvSpPr>
          <p:cNvPr id="5" name="Platshållare för text 2">
            <a:extLst>
              <a:ext uri="{FF2B5EF4-FFF2-40B4-BE49-F238E27FC236}">
                <a16:creationId xmlns:a16="http://schemas.microsoft.com/office/drawing/2014/main" id="{BAB75107-D329-C0C6-6B62-2EEC268AD68F}"/>
              </a:ext>
            </a:extLst>
          </p:cNvPr>
          <p:cNvSpPr txBox="1">
            <a:spLocks/>
          </p:cNvSpPr>
          <p:nvPr/>
        </p:nvSpPr>
        <p:spPr>
          <a:xfrm>
            <a:off x="4526783" y="2434634"/>
            <a:ext cx="4598293" cy="1895645"/>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Font typeface="Arial" panose="020B0604020202020204" pitchFamily="34" charset="0"/>
              <a:buChar char="•"/>
            </a:pPr>
            <a:r>
              <a:rPr lang="sv-SE" sz="1400" b="0" dirty="0"/>
              <a:t>Efter att ha deltagit i föräldragrupp känner jag mig mer trygg i mitt föräldraskap</a:t>
            </a:r>
          </a:p>
          <a:p>
            <a:pPr marL="285750" indent="-285750">
              <a:buFont typeface="Arial" panose="020B0604020202020204" pitchFamily="34" charset="0"/>
              <a:buChar char="•"/>
            </a:pPr>
            <a:r>
              <a:rPr lang="sv-SE" sz="1400" b="0" dirty="0"/>
              <a:t>Efter att ha deltagit i föräldragrupp känner jag mig stärkt i mitt föräldraskap</a:t>
            </a:r>
          </a:p>
          <a:p>
            <a:pPr marL="285750" indent="-285750">
              <a:buFont typeface="Arial" panose="020B0604020202020204" pitchFamily="34" charset="0"/>
              <a:buChar char="•"/>
            </a:pPr>
            <a:r>
              <a:rPr lang="sv-SE" sz="1400" b="0" dirty="0"/>
              <a:t>Efter att ha deltagit i föräldragrupp har jag fått mer kunskap om föräldraskap</a:t>
            </a:r>
          </a:p>
          <a:p>
            <a:pPr marL="285750" indent="-285750">
              <a:buFont typeface="Arial" panose="020B0604020202020204" pitchFamily="34" charset="0"/>
              <a:buChar char="•"/>
            </a:pPr>
            <a:r>
              <a:rPr lang="sv-SE" sz="1400" b="0" dirty="0"/>
              <a:t>Efter att ha deltagit i föräldragrupp har jag känt gemenskap med andra föräldrar eller blivande föräldrar</a:t>
            </a:r>
          </a:p>
        </p:txBody>
      </p:sp>
      <p:sp>
        <p:nvSpPr>
          <p:cNvPr id="7" name="textruta 6">
            <a:extLst>
              <a:ext uri="{FF2B5EF4-FFF2-40B4-BE49-F238E27FC236}">
                <a16:creationId xmlns:a16="http://schemas.microsoft.com/office/drawing/2014/main" id="{A19D5435-E961-64CD-0CF6-24B11CBFA25F}"/>
              </a:ext>
            </a:extLst>
          </p:cNvPr>
          <p:cNvSpPr txBox="1"/>
          <p:nvPr/>
        </p:nvSpPr>
        <p:spPr>
          <a:xfrm>
            <a:off x="4526783" y="1276543"/>
            <a:ext cx="4760813" cy="954107"/>
          </a:xfrm>
          <a:prstGeom prst="rect">
            <a:avLst/>
          </a:prstGeom>
          <a:noFill/>
        </p:spPr>
        <p:txBody>
          <a:bodyPr wrap="square" rtlCol="0">
            <a:spAutoFit/>
          </a:bodyPr>
          <a:lstStyle/>
          <a:p>
            <a:r>
              <a:rPr lang="sv-SE" sz="1400" dirty="0"/>
              <a:t>Följande frågor har ställts till de som svarat att de har deltagit i föräldragrupp på familjecentralen, men resultatet redovisas inte då antalet svar inte uppgår till </a:t>
            </a:r>
            <a:r>
              <a:rPr lang="sv-SE" sz="1400" dirty="0" err="1"/>
              <a:t>Lysio</a:t>
            </a:r>
            <a:r>
              <a:rPr lang="sv-SE" sz="1400" dirty="0"/>
              <a:t> Researchs anonymitetskrav på minst fem svar: </a:t>
            </a:r>
          </a:p>
        </p:txBody>
      </p:sp>
    </p:spTree>
    <p:extLst>
      <p:ext uri="{BB962C8B-B14F-4D97-AF65-F5344CB8AC3E}">
        <p14:creationId xmlns:p14="http://schemas.microsoft.com/office/powerpoint/2010/main" val="3450289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Har du lärt känna nya människor på Familjecentralen?</a:t>
            </a:r>
          </a:p>
        </p:txBody>
      </p:sp>
      <p:graphicFrame>
        <p:nvGraphicFramePr>
          <p:cNvPr id="13" name="Tabell 7">
            <a:extLst>
              <a:ext uri="{FF2B5EF4-FFF2-40B4-BE49-F238E27FC236}">
                <a16:creationId xmlns:a16="http://schemas.microsoft.com/office/drawing/2014/main" id="{35FF4D73-34CB-A3F6-1333-56C92275C1F6}"/>
              </a:ext>
            </a:extLst>
          </p:cNvPr>
          <p:cNvGraphicFramePr>
            <a:graphicFrameLocks noGrp="1"/>
          </p:cNvGraphicFramePr>
          <p:nvPr>
            <p:extLst>
              <p:ext uri="{D42A27DB-BD31-4B8C-83A1-F6EECF244321}">
                <p14:modId xmlns:p14="http://schemas.microsoft.com/office/powerpoint/2010/main" val="2878295049"/>
              </p:ext>
            </p:extLst>
          </p:nvPr>
        </p:nvGraphicFramePr>
        <p:xfrm>
          <a:off x="704849" y="4545747"/>
          <a:ext cx="8649008" cy="1158240"/>
        </p:xfrm>
        <a:graphic>
          <a:graphicData uri="http://schemas.openxmlformats.org/drawingml/2006/table">
            <a:tbl>
              <a:tblPr firstRow="1" bandRow="1">
                <a:tableStyleId>{5C22544A-7EE6-4342-B048-85BDC9FD1C3A}</a:tableStyleId>
              </a:tblPr>
              <a:tblGrid>
                <a:gridCol w="2649603">
                  <a:extLst>
                    <a:ext uri="{9D8B030D-6E8A-4147-A177-3AD203B41FA5}">
                      <a16:colId xmlns:a16="http://schemas.microsoft.com/office/drawing/2014/main" val="1159429802"/>
                    </a:ext>
                  </a:extLst>
                </a:gridCol>
                <a:gridCol w="1701515">
                  <a:extLst>
                    <a:ext uri="{9D8B030D-6E8A-4147-A177-3AD203B41FA5}">
                      <a16:colId xmlns:a16="http://schemas.microsoft.com/office/drawing/2014/main" val="2021594479"/>
                    </a:ext>
                  </a:extLst>
                </a:gridCol>
                <a:gridCol w="1432630">
                  <a:extLst>
                    <a:ext uri="{9D8B030D-6E8A-4147-A177-3AD203B41FA5}">
                      <a16:colId xmlns:a16="http://schemas.microsoft.com/office/drawing/2014/main" val="2967166854"/>
                    </a:ext>
                  </a:extLst>
                </a:gridCol>
                <a:gridCol w="1432630">
                  <a:extLst>
                    <a:ext uri="{9D8B030D-6E8A-4147-A177-3AD203B41FA5}">
                      <a16:colId xmlns:a16="http://schemas.microsoft.com/office/drawing/2014/main" val="3668301459"/>
                    </a:ext>
                  </a:extLst>
                </a:gridCol>
                <a:gridCol w="1432630">
                  <a:extLst>
                    <a:ext uri="{9D8B030D-6E8A-4147-A177-3AD203B41FA5}">
                      <a16:colId xmlns:a16="http://schemas.microsoft.com/office/drawing/2014/main" val="4217775605"/>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 vi träffas även utanför familjecentralen"</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"Inte aktuellt"</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 vi träffas även utanför familjecentralen"</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kommun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 vi träffas även utanför familjecentralen"</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Har du lärt känna nya människor på Familjecentralen?</a:t>
                      </a:r>
                    </a:p>
                  </a:txBody>
                  <a:tcPr anchor="ctr"/>
                </a:tc>
                <a:tc>
                  <a:txBody>
                    <a:bodyPr/>
                    <a:lstStyle/>
                    <a:p>
                      <a:r>
                        <a:rPr lang="sv-SE" sz="1200" dirty="0"/>
                        <a:t>41 %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22</a:t>
                      </a:r>
                    </a:p>
                  </a:txBody>
                  <a:tcPr anchor="ctr"/>
                </a:tc>
                <a:tc>
                  <a:txBody>
                    <a:bodyPr/>
                    <a:lstStyle/>
                    <a:p>
                      <a:r>
                        <a:rPr lang="sv-SE" sz="1200" dirty="0"/>
                        <a:t>31 %</a:t>
                      </a:r>
                    </a:p>
                  </a:txBody>
                  <a:tcPr anchor="ctr"/>
                </a:tc>
                <a:tc>
                  <a:txBody>
                    <a:bodyPr/>
                    <a:lstStyle/>
                    <a:p>
                      <a:r>
                        <a:rPr lang="sv-SE" sz="1200" dirty="0"/>
                        <a:t>32 %</a:t>
                      </a:r>
                    </a:p>
                  </a:txBody>
                  <a:tcPr anchor="ctr"/>
                </a:tc>
                <a:extLst>
                  <a:ext uri="{0D108BD9-81ED-4DB2-BD59-A6C34878D82A}">
                    <a16:rowId xmlns:a16="http://schemas.microsoft.com/office/drawing/2014/main" val="2180593050"/>
                  </a:ext>
                </a:extLst>
              </a:tr>
            </a:tbl>
          </a:graphicData>
        </a:graphic>
      </p:graphicFrame>
      <p:sp>
        <p:nvSpPr>
          <p:cNvPr id="16" name="TextBox 15">
            <a:extLst>
              <a:ext uri="{FF2B5EF4-FFF2-40B4-BE49-F238E27FC236}">
                <a16:creationId xmlns:a16="http://schemas.microsoft.com/office/drawing/2014/main" id="{66EC5F39-94C3-444F-59B2-D11A658CB959}"/>
              </a:ext>
            </a:extLst>
          </p:cNvPr>
          <p:cNvSpPr txBox="1"/>
          <p:nvPr/>
        </p:nvSpPr>
        <p:spPr>
          <a:xfrm>
            <a:off x="704849" y="3938762"/>
            <a:ext cx="1921109" cy="254172"/>
          </a:xfrm>
          <a:prstGeom prst="rect">
            <a:avLst/>
          </a:prstGeom>
          <a:noFill/>
        </p:spPr>
        <p:txBody>
          <a:bodyPr wrap="square">
            <a:spAutoFit/>
          </a:bodyPr>
          <a:lstStyle/>
          <a:p>
            <a:pPr>
              <a:lnSpc>
                <a:spcPct val="150000"/>
              </a:lnSpc>
            </a:pPr>
            <a:r>
              <a:rPr lang="en-SE" sz="800"/>
              <a:t>Inte aktuellt: </a:t>
            </a:r>
            <a:r>
              <a:rPr lang="en-GB" sz="800"/>
              <a:t>0 %</a:t>
            </a:r>
          </a:p>
        </p:txBody>
      </p:sp>
      <p:graphicFrame>
        <p:nvGraphicFramePr>
          <p:cNvPr id="24" name="Platshållare för innehåll 16">
            <a:extLst>
              <a:ext uri="{FF2B5EF4-FFF2-40B4-BE49-F238E27FC236}">
                <a16:creationId xmlns:a16="http://schemas.microsoft.com/office/drawing/2014/main" id="{55F06002-747B-A93A-62FD-6292DAD27C27}"/>
              </a:ext>
            </a:extLst>
          </p:cNvPr>
          <p:cNvGraphicFramePr>
            <a:graphicFrameLocks noGrp="1"/>
          </p:cNvGraphicFramePr>
          <p:nvPr>
            <p:ph sz="quarter" idx="4"/>
            <p:extLst>
              <p:ext uri="{D42A27DB-BD31-4B8C-83A1-F6EECF244321}">
                <p14:modId xmlns:p14="http://schemas.microsoft.com/office/powerpoint/2010/main" val="1649055112"/>
              </p:ext>
            </p:extLst>
          </p:nvPr>
        </p:nvGraphicFramePr>
        <p:xfrm>
          <a:off x="477243" y="1376363"/>
          <a:ext cx="6817409" cy="23942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8759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2"/>
          <a:lstStyle/>
          <a:p>
            <a:pPr>
              <a:spcBef>
                <a:spcPts val="401"/>
              </a:spcBef>
            </a:pPr>
            <a:r>
              <a:rPr lang="sv-SE" sz="1200" dirty="0"/>
              <a:t>Det är perfekt!
Ett förslag som jag har sett på nätet som andra öppna förskolor har är ett visst tillfälle några timmar bara för pappor och sina barn.
Fortsätt det jobb ni redan gör, vi är oerhört nöjda
Inget de är perfekt! 😍🤩
Inget direkt som familjecentralen kan göra men det blir väldigt mycket folk på liten yta, har främst varit på babyöppet. Kanske behövs fler tider för att glesa ut lite? Är såklart jätteroligt att det är många där, men det kan bli väldigt hög ljudvolym och stimmigt.
Inget speciellt. Ä supernöjd med allt som erbjuds och personalen får såväl barn som vuxna att känna sig sedda och hörda till den mån man själv känner att man behöver
Inget, superbra personal!
Kommer inte på något speciellt.
Utmärkt på ängen. Ett skohorn skulle underlätta. Men det är också et enda. Älskar er.</a:t>
            </a:r>
          </a:p>
        </p:txBody>
      </p:sp>
    </p:spTree>
    <p:extLst>
      <p:ext uri="{BB962C8B-B14F-4D97-AF65-F5344CB8AC3E}">
        <p14:creationId xmlns:p14="http://schemas.microsoft.com/office/powerpoint/2010/main" val="16645199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dirty="0"/>
              <a:t>Bakom rapporten</a:t>
            </a:r>
          </a:p>
        </p:txBody>
      </p:sp>
    </p:spTree>
    <p:extLst>
      <p:ext uri="{BB962C8B-B14F-4D97-AF65-F5344CB8AC3E}">
        <p14:creationId xmlns:p14="http://schemas.microsoft.com/office/powerpoint/2010/main" val="2541414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497330"/>
            <a:ext cx="4463726" cy="4706871"/>
          </a:xfrm>
        </p:spPr>
        <p:txBody>
          <a:bodyPr/>
          <a:lstStyle/>
          <a:p>
            <a:pPr marL="0" indent="0">
              <a:lnSpc>
                <a:spcPct val="120000"/>
              </a:lnSpc>
              <a:buNone/>
            </a:pPr>
            <a:r>
              <a:rPr lang="sv-SE" sz="1400" dirty="0" err="1"/>
              <a:t>Lysio</a:t>
            </a:r>
            <a:r>
              <a:rPr lang="sv-SE" sz="1400" dirty="0"/>
              <a:t> Research har för Föreningen För Familjecentralers Främjandes (FFFF) räkning genomfört en undersökning bland vuxna besökare på </a:t>
            </a:r>
            <a:r>
              <a:rPr lang="sv-SE" sz="1400" kern="100" dirty="0">
                <a:effectLst/>
                <a:ea typeface="Aptos" panose="020B0004020202020204" pitchFamily="34" charset="0"/>
                <a:cs typeface="Times New Roman" panose="02020603050405020304" pitchFamily="18" charset="0"/>
              </a:rPr>
              <a:t>familjecentraler/familjecentralsliknande verksamheter.</a:t>
            </a:r>
            <a:r>
              <a:rPr lang="sv-SE" sz="1400" dirty="0"/>
              <a:t> </a:t>
            </a:r>
          </a:p>
          <a:p>
            <a:pPr marL="0" indent="0">
              <a:lnSpc>
                <a:spcPct val="120000"/>
              </a:lnSpc>
              <a:buNone/>
            </a:pPr>
            <a:r>
              <a:rPr lang="sv-SE" sz="1400" dirty="0"/>
              <a:t>I resultatet kan det ingå familjecentraler/ familjecentralsliknande verksamheter enligt en regional definition som inte stämmer överens med den nationella definitionen som Socialstyrelsen och FFFF har av vad en familjecentral och familjecentralsliknande verksamheter är kring </a:t>
            </a:r>
            <a:r>
              <a:rPr lang="sv-SE" sz="1400" dirty="0" err="1"/>
              <a:t>bl.a</a:t>
            </a:r>
            <a:r>
              <a:rPr lang="sv-SE" sz="1400" dirty="0"/>
              <a:t> samlokalisering. Detta innebär att samtliga deltagande enheter i regionen ingår i resultatet, även i de fall dessa inte klassificeras som en familjecentral/familjecentralsliknande verksamhet enligt den nationella definitionen. </a:t>
            </a:r>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Bakgrund</a:t>
            </a:r>
          </a:p>
        </p:txBody>
      </p:sp>
      <p:sp>
        <p:nvSpPr>
          <p:cNvPr id="9" name="Platshållare för text 1">
            <a:extLst>
              <a:ext uri="{FF2B5EF4-FFF2-40B4-BE49-F238E27FC236}">
                <a16:creationId xmlns:a16="http://schemas.microsoft.com/office/drawing/2014/main" id="{252CD8F0-3F39-6F4D-940A-22BBB08F22E0}"/>
              </a:ext>
            </a:extLst>
          </p:cNvPr>
          <p:cNvSpPr txBox="1">
            <a:spLocks/>
          </p:cNvSpPr>
          <p:nvPr/>
        </p:nvSpPr>
        <p:spPr>
          <a:xfrm>
            <a:off x="5715298"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437718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1">
            <a:extLst>
              <a:ext uri="{FF2B5EF4-FFF2-40B4-BE49-F238E27FC236}">
                <a16:creationId xmlns:a16="http://schemas.microsoft.com/office/drawing/2014/main" id="{49F65E7D-C370-F94D-9088-10051F6891E9}"/>
              </a:ext>
            </a:extLst>
          </p:cNvPr>
          <p:cNvSpPr txBox="1">
            <a:spLocks/>
          </p:cNvSpPr>
          <p:nvPr/>
        </p:nvSpPr>
        <p:spPr>
          <a:xfrm>
            <a:off x="5494259"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dirty="0"/>
              <a:t>Projektgrupp</a:t>
            </a:r>
          </a:p>
        </p:txBody>
      </p:sp>
      <p:sp>
        <p:nvSpPr>
          <p:cNvPr id="3" name="Platshållare för innehåll 2">
            <a:extLst>
              <a:ext uri="{FF2B5EF4-FFF2-40B4-BE49-F238E27FC236}">
                <a16:creationId xmlns:a16="http://schemas.microsoft.com/office/drawing/2014/main" id="{AFA55ACC-A68C-F744-AEF7-6E2DD5D75B68}"/>
              </a:ext>
            </a:extLst>
          </p:cNvPr>
          <p:cNvSpPr>
            <a:spLocks noGrp="1"/>
          </p:cNvSpPr>
          <p:nvPr>
            <p:ph sz="half" idx="2"/>
          </p:nvPr>
        </p:nvSpPr>
        <p:spPr>
          <a:xfrm>
            <a:off x="541012" y="2219556"/>
            <a:ext cx="3970830" cy="3684588"/>
          </a:xfrm>
        </p:spPr>
        <p:txBody>
          <a:bodyPr>
            <a:normAutofit/>
          </a:bodyPr>
          <a:lstStyle/>
          <a:p>
            <a:pPr marL="0" indent="0">
              <a:buNone/>
            </a:pPr>
            <a:r>
              <a:rPr lang="sv-SE" sz="1400" dirty="0" err="1"/>
              <a:t>Lysio</a:t>
            </a:r>
            <a:r>
              <a:rPr lang="sv-SE" sz="1400" dirty="0"/>
              <a:t> Researchs mål är att genomföra undersökningar som leder till utveckling. Med forskningsbaserade arbetsmetoder och många års erfarenhet av undersökningsprocesser erbjuder vi lösningar som leder till välgrundade beslutsunderlag för organisationer och företag. </a:t>
            </a:r>
          </a:p>
          <a:p>
            <a:pPr marL="0" indent="0">
              <a:buNone/>
            </a:pPr>
            <a:r>
              <a:rPr lang="sv-SE" sz="1400" dirty="0" err="1"/>
              <a:t>Lysio</a:t>
            </a:r>
            <a:r>
              <a:rPr lang="sv-SE" sz="1400" dirty="0"/>
              <a:t> Research grundades 2009 och arbetar med undersökningar åt kunder i offentlig, akademisk, privat och ideell sektor.</a:t>
            </a:r>
          </a:p>
          <a:p>
            <a:pPr marL="0" indent="0">
              <a:buNone/>
            </a:pPr>
            <a:r>
              <a:rPr lang="sv-SE" sz="1400" dirty="0"/>
              <a:t>Vi finns i Göteborg, Lund och Stockholm. </a:t>
            </a:r>
          </a:p>
          <a:p>
            <a:endParaRPr lang="sv-SE" sz="1600" dirty="0"/>
          </a:p>
        </p:txBody>
      </p:sp>
      <p:sp>
        <p:nvSpPr>
          <p:cNvPr id="2" name="Platshållare för text 1">
            <a:extLst>
              <a:ext uri="{FF2B5EF4-FFF2-40B4-BE49-F238E27FC236}">
                <a16:creationId xmlns:a16="http://schemas.microsoft.com/office/drawing/2014/main" id="{9F1D8022-E332-CC4A-B3B9-9BF1CA0355AB}"/>
              </a:ext>
            </a:extLst>
          </p:cNvPr>
          <p:cNvSpPr>
            <a:spLocks noGrp="1"/>
          </p:cNvSpPr>
          <p:nvPr>
            <p:ph type="body" idx="1"/>
          </p:nvPr>
        </p:nvSpPr>
        <p:spPr/>
        <p:txBody>
          <a:bodyPr/>
          <a:lstStyle/>
          <a:p>
            <a:r>
              <a:rPr lang="sv-SE" dirty="0"/>
              <a:t>Enkäter, insamling och analys</a:t>
            </a:r>
          </a:p>
        </p:txBody>
      </p:sp>
      <p:sp>
        <p:nvSpPr>
          <p:cNvPr id="4" name="Rubrik 3">
            <a:extLst>
              <a:ext uri="{FF2B5EF4-FFF2-40B4-BE49-F238E27FC236}">
                <a16:creationId xmlns:a16="http://schemas.microsoft.com/office/drawing/2014/main" id="{5FF5F028-778A-374A-8A18-3A1AEF946B4D}"/>
              </a:ext>
            </a:extLst>
          </p:cNvPr>
          <p:cNvSpPr>
            <a:spLocks noGrp="1"/>
          </p:cNvSpPr>
          <p:nvPr>
            <p:ph type="title"/>
          </p:nvPr>
        </p:nvSpPr>
        <p:spPr/>
        <p:txBody>
          <a:bodyPr/>
          <a:lstStyle/>
          <a:p>
            <a:r>
              <a:rPr lang="sv-SE" dirty="0" err="1"/>
              <a:t>Lysio</a:t>
            </a:r>
            <a:r>
              <a:rPr lang="sv-SE" dirty="0"/>
              <a:t> Research</a:t>
            </a:r>
          </a:p>
        </p:txBody>
      </p:sp>
      <p:sp>
        <p:nvSpPr>
          <p:cNvPr id="6" name="Rektangel 5">
            <a:extLst>
              <a:ext uri="{FF2B5EF4-FFF2-40B4-BE49-F238E27FC236}">
                <a16:creationId xmlns:a16="http://schemas.microsoft.com/office/drawing/2014/main" id="{C2E50E01-027C-D5BE-43BA-C0E5039B62D3}"/>
              </a:ext>
              <a:ext uri="{C183D7F6-B498-43B3-948B-1728B52AA6E4}">
                <adec:decorative xmlns:adec="http://schemas.microsoft.com/office/drawing/2017/decorative" val="1"/>
              </a:ext>
            </a:extLst>
          </p:cNvPr>
          <p:cNvSpPr/>
          <p:nvPr/>
        </p:nvSpPr>
        <p:spPr>
          <a:xfrm>
            <a:off x="6145271" y="3903384"/>
            <a:ext cx="3539690" cy="1302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8" name="textruta 7">
            <a:extLst>
              <a:ext uri="{FF2B5EF4-FFF2-40B4-BE49-F238E27FC236}">
                <a16:creationId xmlns:a16="http://schemas.microsoft.com/office/drawing/2014/main" id="{2A50931F-8FCD-D30D-351D-6E5FF61172A4}"/>
              </a:ext>
            </a:extLst>
          </p:cNvPr>
          <p:cNvSpPr txBox="1"/>
          <p:nvPr/>
        </p:nvSpPr>
        <p:spPr>
          <a:xfrm>
            <a:off x="6992202" y="4263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Simon Tufvesson</a:t>
            </a:r>
          </a:p>
          <a:p>
            <a:r>
              <a:rPr lang="sv-SE" sz="1200" dirty="0">
                <a:solidFill>
                  <a:schemeClr val="bg1"/>
                </a:solidFill>
                <a:latin typeface="Arial" panose="020B0604020202020204" pitchFamily="34" charset="0"/>
              </a:rPr>
              <a:t>Analytiker</a:t>
            </a:r>
          </a:p>
          <a:p>
            <a:r>
              <a:rPr lang="sv-SE" sz="1200" dirty="0">
                <a:solidFill>
                  <a:schemeClr val="bg1"/>
                </a:solidFill>
                <a:latin typeface="Arial" panose="020B0604020202020204" pitchFamily="34" charset="0"/>
              </a:rPr>
              <a:t>simon.tufvesson@enkatfabriken.se</a:t>
            </a:r>
            <a:endParaRPr lang="sv-SE" sz="2000" dirty="0">
              <a:solidFill>
                <a:schemeClr val="bg1"/>
              </a:solidFill>
              <a:latin typeface="Arial" panose="020B0604020202020204" pitchFamily="34" charset="0"/>
            </a:endParaRPr>
          </a:p>
        </p:txBody>
      </p:sp>
      <p:pic>
        <p:nvPicPr>
          <p:cNvPr id="10" name="Bildobjekt 9">
            <a:extLst>
              <a:ext uri="{FF2B5EF4-FFF2-40B4-BE49-F238E27FC236}">
                <a16:creationId xmlns:a16="http://schemas.microsoft.com/office/drawing/2014/main" id="{86BC5308-1344-A3B3-49B1-BE0015BC9258}"/>
              </a:ext>
            </a:extLst>
          </p:cNvPr>
          <p:cNvPicPr>
            <a:picLocks noChangeAspect="1"/>
          </p:cNvPicPr>
          <p:nvPr/>
        </p:nvPicPr>
        <p:blipFill>
          <a:blip r:embed="rId2"/>
          <a:srcRect/>
          <a:stretch/>
        </p:blipFill>
        <p:spPr>
          <a:xfrm>
            <a:off x="5553313" y="3903975"/>
            <a:ext cx="1302024" cy="1302024"/>
          </a:xfrm>
          <a:prstGeom prst="rect">
            <a:avLst/>
          </a:prstGeom>
        </p:spPr>
      </p:pic>
      <p:sp>
        <p:nvSpPr>
          <p:cNvPr id="12" name="Rektangel 11">
            <a:extLst>
              <a:ext uri="{FF2B5EF4-FFF2-40B4-BE49-F238E27FC236}">
                <a16:creationId xmlns:a16="http://schemas.microsoft.com/office/drawing/2014/main" id="{D543CD04-B759-CAA7-0A3C-8A388558503C}"/>
              </a:ext>
              <a:ext uri="{C183D7F6-B498-43B3-948B-1728B52AA6E4}">
                <adec:decorative xmlns:adec="http://schemas.microsoft.com/office/drawing/2017/decorative" val="1"/>
              </a:ext>
            </a:extLst>
          </p:cNvPr>
          <p:cNvSpPr/>
          <p:nvPr/>
        </p:nvSpPr>
        <p:spPr>
          <a:xfrm>
            <a:off x="6145271" y="2250613"/>
            <a:ext cx="3539690" cy="129564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13" name="textruta 12">
            <a:extLst>
              <a:ext uri="{FF2B5EF4-FFF2-40B4-BE49-F238E27FC236}">
                <a16:creationId xmlns:a16="http://schemas.microsoft.com/office/drawing/2014/main" id="{51A4F9A6-C51C-4787-FE59-7F1F60F612A0}"/>
              </a:ext>
            </a:extLst>
          </p:cNvPr>
          <p:cNvSpPr txBox="1"/>
          <p:nvPr/>
        </p:nvSpPr>
        <p:spPr>
          <a:xfrm>
            <a:off x="6980669" y="2572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Elin Hoffman</a:t>
            </a:r>
            <a:br>
              <a:rPr lang="sv-SE" sz="1200" b="1" dirty="0">
                <a:solidFill>
                  <a:schemeClr val="bg1"/>
                </a:solidFill>
                <a:latin typeface="Arial" panose="020B0604020202020204" pitchFamily="34" charset="0"/>
              </a:rPr>
            </a:br>
            <a:r>
              <a:rPr lang="sv-SE" sz="1200" dirty="0">
                <a:solidFill>
                  <a:schemeClr val="bg1"/>
                </a:solidFill>
                <a:latin typeface="Arial" panose="020B0604020202020204" pitchFamily="34" charset="0"/>
              </a:rPr>
              <a:t>Projektledare</a:t>
            </a:r>
          </a:p>
          <a:p>
            <a:r>
              <a:rPr lang="sv-SE" sz="1200" dirty="0" err="1">
                <a:solidFill>
                  <a:schemeClr val="bg1"/>
                </a:solidFill>
                <a:latin typeface="Arial" panose="020B0604020202020204" pitchFamily="34" charset="0"/>
              </a:rPr>
              <a:t>elin.hoffman@enkatfabriken.se</a:t>
            </a:r>
            <a:endParaRPr lang="sv-SE" sz="1200" dirty="0">
              <a:solidFill>
                <a:schemeClr val="bg1"/>
              </a:solidFill>
              <a:latin typeface="Arial" panose="020B0604020202020204" pitchFamily="34" charset="0"/>
            </a:endParaRPr>
          </a:p>
        </p:txBody>
      </p:sp>
      <p:pic>
        <p:nvPicPr>
          <p:cNvPr id="14" name="Bildobjekt 13">
            <a:extLst>
              <a:ext uri="{FF2B5EF4-FFF2-40B4-BE49-F238E27FC236}">
                <a16:creationId xmlns:a16="http://schemas.microsoft.com/office/drawing/2014/main" id="{92C2968D-22B5-E97D-E134-35B1631D780B}"/>
              </a:ext>
            </a:extLst>
          </p:cNvPr>
          <p:cNvPicPr>
            <a:picLocks/>
          </p:cNvPicPr>
          <p:nvPr/>
        </p:nvPicPr>
        <p:blipFill>
          <a:blip r:embed="rId3"/>
          <a:srcRect/>
          <a:stretch/>
        </p:blipFill>
        <p:spPr>
          <a:xfrm>
            <a:off x="5494259" y="2251205"/>
            <a:ext cx="1302024" cy="1303200"/>
          </a:xfrm>
          <a:prstGeom prst="rect">
            <a:avLst/>
          </a:prstGeom>
        </p:spPr>
      </p:pic>
    </p:spTree>
    <p:extLst>
      <p:ext uri="{BB962C8B-B14F-4D97-AF65-F5344CB8AC3E}">
        <p14:creationId xmlns:p14="http://schemas.microsoft.com/office/powerpoint/2010/main" val="3402631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4CC0AF0-7D70-E847-A2C3-48E4FDA2249E}"/>
              </a:ext>
            </a:extLst>
          </p:cNvPr>
          <p:cNvSpPr>
            <a:spLocks noGrp="1"/>
          </p:cNvSpPr>
          <p:nvPr>
            <p:ph type="ctrTitle"/>
          </p:nvPr>
        </p:nvSpPr>
        <p:spPr>
          <a:xfrm>
            <a:off x="1562100" y="2009558"/>
            <a:ext cx="6781800" cy="685517"/>
          </a:xfrm>
        </p:spPr>
        <p:txBody>
          <a:bodyPr anchor="b">
            <a:normAutofit fontScale="90000"/>
          </a:bodyPr>
          <a:lstStyle/>
          <a:p>
            <a:r>
              <a:rPr lang="en-US" sz="2800" dirty="0" err="1">
                <a:solidFill>
                  <a:schemeClr val="bg1"/>
                </a:solidFill>
              </a:rPr>
              <a:t>Undersökning</a:t>
            </a:r>
            <a:r>
              <a:rPr lang="en-US" sz="2800" dirty="0">
                <a:solidFill>
                  <a:schemeClr val="bg1"/>
                </a:solidFill>
              </a:rPr>
              <a:t> </a:t>
            </a:r>
            <a:r>
              <a:rPr lang="en-US" sz="2800" dirty="0" err="1">
                <a:solidFill>
                  <a:schemeClr val="bg1"/>
                </a:solidFill>
              </a:rPr>
              <a:t>och</a:t>
            </a:r>
            <a:r>
              <a:rPr lang="en-US" sz="2800" dirty="0">
                <a:solidFill>
                  <a:schemeClr val="bg1"/>
                </a:solidFill>
              </a:rPr>
              <a:t> </a:t>
            </a:r>
            <a:r>
              <a:rPr lang="en-US" sz="2800" dirty="0" err="1">
                <a:solidFill>
                  <a:schemeClr val="bg1"/>
                </a:solidFill>
              </a:rPr>
              <a:t>analys</a:t>
            </a:r>
            <a:r>
              <a:rPr lang="en-US" sz="2800" dirty="0">
                <a:solidFill>
                  <a:schemeClr val="bg1"/>
                </a:solidFill>
              </a:rPr>
              <a:t> av Lysio Research</a:t>
            </a:r>
            <a:endParaRPr lang="sv-SE" dirty="0"/>
          </a:p>
        </p:txBody>
      </p:sp>
      <p:sp>
        <p:nvSpPr>
          <p:cNvPr id="8" name="Subtitle 1">
            <a:extLst>
              <a:ext uri="{FF2B5EF4-FFF2-40B4-BE49-F238E27FC236}">
                <a16:creationId xmlns:a16="http://schemas.microsoft.com/office/drawing/2014/main" id="{6CB8BD4E-D835-4BD9-8FBE-672CF3191DC8}"/>
              </a:ext>
            </a:extLst>
          </p:cNvPr>
          <p:cNvSpPr>
            <a:spLocks noGrp="1"/>
          </p:cNvSpPr>
          <p:nvPr>
            <p:ph type="subTitle" idx="4294967295"/>
          </p:nvPr>
        </p:nvSpPr>
        <p:spPr>
          <a:xfrm>
            <a:off x="1955800" y="2845593"/>
            <a:ext cx="5994400" cy="1166813"/>
          </a:xfrm>
        </p:spPr>
        <p:txBody>
          <a:bodyPr anchor="t">
            <a:normAutofit/>
          </a:bodyPr>
          <a:lstStyle/>
          <a:p>
            <a:pPr marL="0" indent="0" algn="ctr">
              <a:buNone/>
            </a:pPr>
            <a:r>
              <a:rPr lang="en-US" dirty="0">
                <a:hlinkClick r:id="rId2"/>
              </a:rPr>
              <a:t>www.lysio.se</a:t>
            </a:r>
            <a:endParaRPr lang="en-US" dirty="0"/>
          </a:p>
          <a:p>
            <a:pPr algn="ctr"/>
            <a:endParaRPr lang="en-US" dirty="0"/>
          </a:p>
        </p:txBody>
      </p:sp>
    </p:spTree>
    <p:extLst>
      <p:ext uri="{BB962C8B-B14F-4D97-AF65-F5344CB8AC3E}">
        <p14:creationId xmlns:p14="http://schemas.microsoft.com/office/powerpoint/2010/main" val="1234079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376363"/>
            <a:ext cx="4463726" cy="4827838"/>
          </a:xfrm>
        </p:spPr>
        <p:txBody>
          <a:bodyPr/>
          <a:lstStyle/>
          <a:p>
            <a:pPr marL="0" indent="0">
              <a:lnSpc>
                <a:spcPct val="120000"/>
              </a:lnSpc>
              <a:buNone/>
            </a:pPr>
            <a:r>
              <a:rPr lang="sv-SE" sz="1400" dirty="0"/>
              <a:t>Insamlingen har skett via en webbenkät som kunnat besvaras via en unik länk och QR-kod per deltagande familjecentral. Länkar och QR-koder har tagits fram av </a:t>
            </a:r>
            <a:r>
              <a:rPr lang="sv-SE" sz="1400" dirty="0" err="1"/>
              <a:t>Lysio</a:t>
            </a:r>
            <a:r>
              <a:rPr lang="sv-SE" sz="1400" dirty="0"/>
              <a:t> Research, och dessa har sedan distribuerats till enheterna via en kontaktperson hos regionen. </a:t>
            </a:r>
            <a:endParaRPr lang="sv-SE" dirty="0"/>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Genomförande</a:t>
            </a:r>
          </a:p>
        </p:txBody>
      </p:sp>
      <p:graphicFrame>
        <p:nvGraphicFramePr>
          <p:cNvPr id="2" name="Tabell 7">
            <a:extLst>
              <a:ext uri="{FF2B5EF4-FFF2-40B4-BE49-F238E27FC236}">
                <a16:creationId xmlns:a16="http://schemas.microsoft.com/office/drawing/2014/main" id="{EAFECFE0-4DDA-B877-7E92-5FFF044EB178}"/>
              </a:ext>
            </a:extLst>
          </p:cNvPr>
          <p:cNvGraphicFramePr>
            <a:graphicFrameLocks noGrp="1"/>
          </p:cNvGraphicFramePr>
          <p:nvPr>
            <p:extLst>
              <p:ext uri="{D42A27DB-BD31-4B8C-83A1-F6EECF244321}">
                <p14:modId xmlns:p14="http://schemas.microsoft.com/office/powerpoint/2010/main" val="170739892"/>
              </p:ext>
            </p:extLst>
          </p:nvPr>
        </p:nvGraphicFramePr>
        <p:xfrm>
          <a:off x="489276" y="3429000"/>
          <a:ext cx="5301924" cy="902099"/>
        </p:xfrm>
        <a:graphic>
          <a:graphicData uri="http://schemas.openxmlformats.org/drawingml/2006/table">
            <a:tbl>
              <a:tblPr firstRow="1" bandRow="1">
                <a:tableStyleId>{5C22544A-7EE6-4342-B048-85BDC9FD1C3A}</a:tableStyleId>
              </a:tblPr>
              <a:tblGrid>
                <a:gridCol w="2040564">
                  <a:extLst>
                    <a:ext uri="{9D8B030D-6E8A-4147-A177-3AD203B41FA5}">
                      <a16:colId xmlns:a16="http://schemas.microsoft.com/office/drawing/2014/main" val="1159429802"/>
                    </a:ext>
                  </a:extLst>
                </a:gridCol>
                <a:gridCol w="1036320">
                  <a:extLst>
                    <a:ext uri="{9D8B030D-6E8A-4147-A177-3AD203B41FA5}">
                      <a16:colId xmlns:a16="http://schemas.microsoft.com/office/drawing/2014/main" val="2021594479"/>
                    </a:ext>
                  </a:extLst>
                </a:gridCol>
                <a:gridCol w="1066800">
                  <a:extLst>
                    <a:ext uri="{9D8B030D-6E8A-4147-A177-3AD203B41FA5}">
                      <a16:colId xmlns:a16="http://schemas.microsoft.com/office/drawing/2014/main" val="2967166854"/>
                    </a:ext>
                  </a:extLst>
                </a:gridCol>
                <a:gridCol w="1158240">
                  <a:extLst>
                    <a:ext uri="{9D8B030D-6E8A-4147-A177-3AD203B41FA5}">
                      <a16:colId xmlns:a16="http://schemas.microsoft.com/office/drawing/2014/main" val="354442134"/>
                    </a:ext>
                  </a:extLst>
                </a:gridCol>
              </a:tblGrid>
              <a:tr h="356217">
                <a:tc>
                  <a:txBody>
                    <a:bodyPr/>
                    <a:lstStyle/>
                    <a:p>
                      <a:r>
                        <a:rPr lang="sv-SE" sz="1100" dirty="0"/>
                        <a:t>Enkät </a:t>
                      </a:r>
                    </a:p>
                  </a:txBody>
                  <a:tcPr anchor="ctr"/>
                </a:tc>
                <a:tc>
                  <a:txBody>
                    <a:bodyPr/>
                    <a:lstStyle/>
                    <a:p>
                      <a:r>
                        <a:rPr lang="sv-SE" sz="1100" dirty="0"/>
                        <a:t>Insamling start</a:t>
                      </a:r>
                    </a:p>
                  </a:txBody>
                  <a:tcPr anchor="ctr"/>
                </a:tc>
                <a:tc>
                  <a:txBody>
                    <a:bodyPr/>
                    <a:lstStyle/>
                    <a:p>
                      <a:r>
                        <a:rPr lang="sv-SE" sz="1100" dirty="0"/>
                        <a:t>Insamling slut </a:t>
                      </a:r>
                    </a:p>
                  </a:txBody>
                  <a:tcPr anchor="ctr"/>
                </a:tc>
                <a:tc>
                  <a:txBody>
                    <a:bodyPr/>
                    <a:lstStyle/>
                    <a:p>
                      <a:r>
                        <a:rPr lang="sv-SE" sz="1100" dirty="0"/>
                        <a:t>Antal svar för enhet</a:t>
                      </a:r>
                    </a:p>
                  </a:txBody>
                  <a:tcPr anchor="ctr"/>
                </a:tc>
                <a:extLst>
                  <a:ext uri="{0D108BD9-81ED-4DB2-BD59-A6C34878D82A}">
                    <a16:rowId xmlns:a16="http://schemas.microsoft.com/office/drawing/2014/main" val="2820031394"/>
                  </a:ext>
                </a:extLst>
              </a:tr>
              <a:tr h="475379">
                <a:tc>
                  <a:txBody>
                    <a:bodyPr/>
                    <a:lstStyle/>
                    <a:p>
                      <a:r>
                        <a:rPr lang="sv-SE" sz="1200" dirty="0"/>
                        <a:t>Vuxenenkäten</a:t>
                      </a:r>
                    </a:p>
                  </a:txBody>
                  <a:tcPr anchor="ctr"/>
                </a:tc>
                <a:tc>
                  <a:txBody>
                    <a:bodyPr/>
                    <a:lstStyle/>
                    <a:p>
                      <a:r>
                        <a:rPr lang="sv-SE" sz="1200" dirty="0"/>
                        <a:t>2025-09-22 </a:t>
                      </a:r>
                    </a:p>
                  </a:txBody>
                  <a:tcPr anchor="ctr"/>
                </a:tc>
                <a:tc>
                  <a:txBody>
                    <a:bodyPr/>
                    <a:lstStyle/>
                    <a:p>
                      <a:r>
                        <a:rPr lang="sv-SE" sz="1200" dirty="0"/>
                        <a:t>2025-10-26</a:t>
                      </a:r>
                    </a:p>
                  </a:txBody>
                  <a:tcPr anchor="ctr"/>
                </a:tc>
                <a:tc>
                  <a:txBody>
                    <a:bodyPr/>
                    <a:lstStyle/>
                    <a:p>
                      <a:r>
                        <a:rPr lang="sv-SE" sz="1200" dirty="0"/>
                        <a:t>22</a:t>
                      </a:r>
                    </a:p>
                  </a:txBody>
                  <a:tcPr anchor="ctr"/>
                </a:tc>
                <a:extLst>
                  <a:ext uri="{0D108BD9-81ED-4DB2-BD59-A6C34878D82A}">
                    <a16:rowId xmlns:a16="http://schemas.microsoft.com/office/drawing/2014/main" val="698318234"/>
                  </a:ext>
                </a:extLst>
              </a:tr>
            </a:tbl>
          </a:graphicData>
        </a:graphic>
      </p:graphicFrame>
    </p:spTree>
    <p:extLst>
      <p:ext uri="{BB962C8B-B14F-4D97-AF65-F5344CB8AC3E}">
        <p14:creationId xmlns:p14="http://schemas.microsoft.com/office/powerpoint/2010/main" val="2232714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dirty="0"/>
              <a:t>Resultat</a:t>
            </a:r>
          </a:p>
        </p:txBody>
      </p:sp>
    </p:spTree>
    <p:extLst>
      <p:ext uri="{BB962C8B-B14F-4D97-AF65-F5344CB8AC3E}">
        <p14:creationId xmlns:p14="http://schemas.microsoft.com/office/powerpoint/2010/main" val="1944804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054496" y="1640807"/>
            <a:ext cx="5515828" cy="681037"/>
          </a:xfrm>
        </p:spPr>
        <p:txBody>
          <a:bodyPr/>
          <a:lstStyle/>
          <a:p>
            <a:r>
              <a:rPr lang="sv-SE" sz="2000" b="0" dirty="0"/>
              <a:t>Hur gammalt är barnet eller barnen som besöket idag gäller?</a:t>
            </a:r>
          </a:p>
        </p:txBody>
      </p:sp>
      <p:sp>
        <p:nvSpPr>
          <p:cNvPr id="3" name="Platshållare för text 2">
            <a:extLst>
              <a:ext uri="{FF2B5EF4-FFF2-40B4-BE49-F238E27FC236}">
                <a16:creationId xmlns:a16="http://schemas.microsoft.com/office/drawing/2014/main" id="{188EBC3B-4EC7-2D4A-B736-2F2319CD4580}"/>
              </a:ext>
            </a:extLst>
          </p:cNvPr>
          <p:cNvSpPr>
            <a:spLocks noGrp="1"/>
          </p:cNvSpPr>
          <p:nvPr>
            <p:ph type="body" idx="1"/>
          </p:nvPr>
        </p:nvSpPr>
        <p:spPr>
          <a:xfrm>
            <a:off x="492291" y="1640807"/>
            <a:ext cx="4190702" cy="416593"/>
          </a:xfrm>
        </p:spPr>
        <p:txBody>
          <a:bodyPr/>
          <a:lstStyle/>
          <a:p>
            <a:r>
              <a:rPr lang="sv-SE" sz="2000" b="0" dirty="0"/>
              <a:t>Ditt kön:</a:t>
            </a:r>
            <a:endParaRPr lang="sv-SE" dirty="0"/>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2" name="Platshållare för innehåll 3">
            <a:extLst>
              <a:ext uri="{FF2B5EF4-FFF2-40B4-BE49-F238E27FC236}">
                <a16:creationId xmlns:a16="http://schemas.microsoft.com/office/drawing/2014/main" id="{929B99A6-D2B5-C413-E915-BB074B6A983B}"/>
              </a:ext>
            </a:extLst>
          </p:cNvPr>
          <p:cNvGraphicFramePr>
            <a:graphicFrameLocks noGrp="1"/>
          </p:cNvGraphicFramePr>
          <p:nvPr>
            <p:ph sz="half" idx="2"/>
          </p:nvPr>
        </p:nvGraphicFramePr>
        <p:xfrm>
          <a:off x="488950" y="2321844"/>
          <a:ext cx="3049380" cy="26809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055164" y="2321844"/>
          <a:ext cx="5516219" cy="36845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30080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76574" y="1640807"/>
            <a:ext cx="5940555" cy="681037"/>
          </a:xfrm>
        </p:spPr>
        <p:txBody>
          <a:bodyPr>
            <a:normAutofit/>
          </a:bodyPr>
          <a:lstStyle/>
          <a:p>
            <a:r>
              <a:rPr lang="sv-SE" sz="2000" b="0"/>
              <a:t>Vad har du besökt idag?</a:t>
            </a:r>
            <a:endParaRPr lang="sv-SE" sz="2000" b="0" dirty="0"/>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77243" y="2530475"/>
          <a:ext cx="6817409" cy="36845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ruta 5">
            <a:extLst>
              <a:ext uri="{FF2B5EF4-FFF2-40B4-BE49-F238E27FC236}">
                <a16:creationId xmlns:a16="http://schemas.microsoft.com/office/drawing/2014/main" id="{0AFB7395-C0CD-27C3-084E-C90330181EC1}"/>
              </a:ext>
            </a:extLst>
          </p:cNvPr>
          <p:cNvSpPr txBox="1"/>
          <p:nvPr/>
        </p:nvSpPr>
        <p:spPr>
          <a:xfrm>
            <a:off x="476574" y="6292889"/>
            <a:ext cx="4954656" cy="246221"/>
          </a:xfrm>
          <a:prstGeom prst="rect">
            <a:avLst/>
          </a:prstGeom>
          <a:noFill/>
        </p:spPr>
        <p:txBody>
          <a:bodyPr wrap="square">
            <a:spAutoFit/>
          </a:bodyPr>
          <a:lstStyle/>
          <a:p>
            <a:r>
              <a:rPr lang="sv-SE" sz="1000" i="1"/>
              <a:t>*Socionom/socialrådgivare/föräldrastödjare/kurator</a:t>
            </a:r>
          </a:p>
        </p:txBody>
      </p:sp>
    </p:spTree>
    <p:extLst>
      <p:ext uri="{BB962C8B-B14F-4D97-AF65-F5344CB8AC3E}">
        <p14:creationId xmlns:p14="http://schemas.microsoft.com/office/powerpoint/2010/main" val="966356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76574" y="1640807"/>
            <a:ext cx="5509447" cy="681037"/>
          </a:xfrm>
        </p:spPr>
        <p:txBody>
          <a:bodyPr/>
          <a:lstStyle/>
          <a:p>
            <a:r>
              <a:rPr lang="sv-SE" sz="2000" b="0" dirty="0"/>
              <a:t>Vilken är din högsta avslutade utbildning?</a:t>
            </a:r>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77242" y="2530475"/>
          <a:ext cx="7197554" cy="3684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59306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sp>
        <p:nvSpPr>
          <p:cNvPr id="8" name="Platshållare för text 2">
            <a:extLst>
              <a:ext uri="{FF2B5EF4-FFF2-40B4-BE49-F238E27FC236}">
                <a16:creationId xmlns:a16="http://schemas.microsoft.com/office/drawing/2014/main" id="{9F794A05-4AC8-A505-B1DB-9789954581B8}"/>
              </a:ext>
            </a:extLst>
          </p:cNvPr>
          <p:cNvSpPr>
            <a:spLocks noGrp="1"/>
          </p:cNvSpPr>
          <p:nvPr>
            <p:ph type="body" idx="1"/>
          </p:nvPr>
        </p:nvSpPr>
        <p:spPr>
          <a:xfrm>
            <a:off x="477242" y="1640807"/>
            <a:ext cx="4190702" cy="416593"/>
          </a:xfrm>
        </p:spPr>
        <p:txBody>
          <a:bodyPr>
            <a:normAutofit/>
          </a:bodyPr>
          <a:lstStyle/>
          <a:p>
            <a:r>
              <a:rPr lang="sv-SE" b="0" dirty="0"/>
              <a:t>Är du född i Sverige?</a:t>
            </a:r>
            <a:endParaRPr lang="sv-SE" sz="1600" dirty="0"/>
          </a:p>
        </p:txBody>
      </p:sp>
      <p:graphicFrame>
        <p:nvGraphicFramePr>
          <p:cNvPr id="6" name="Platshållare för innehåll 3">
            <a:extLst>
              <a:ext uri="{FF2B5EF4-FFF2-40B4-BE49-F238E27FC236}">
                <a16:creationId xmlns:a16="http://schemas.microsoft.com/office/drawing/2014/main" id="{269A4AA8-14D6-74FF-929A-E11004BCD702}"/>
              </a:ext>
            </a:extLst>
          </p:cNvPr>
          <p:cNvGraphicFramePr>
            <a:graphicFrameLocks noGrp="1"/>
          </p:cNvGraphicFramePr>
          <p:nvPr>
            <p:ph sz="half" idx="2"/>
          </p:nvPr>
        </p:nvGraphicFramePr>
        <p:xfrm>
          <a:off x="477242" y="2321844"/>
          <a:ext cx="3049380" cy="2680913"/>
        </p:xfrm>
        <a:graphic>
          <a:graphicData uri="http://schemas.openxmlformats.org/drawingml/2006/chart">
            <c:chart xmlns:c="http://schemas.openxmlformats.org/drawingml/2006/chart" xmlns:r="http://schemas.openxmlformats.org/officeDocument/2006/relationships" r:id="rId3"/>
          </a:graphicData>
        </a:graphic>
      </p:graphicFrame>
      <p:sp>
        <p:nvSpPr>
          <p:cNvPr id="12" name="Platshållare för text 2">
            <a:extLst>
              <a:ext uri="{FF2B5EF4-FFF2-40B4-BE49-F238E27FC236}">
                <a16:creationId xmlns:a16="http://schemas.microsoft.com/office/drawing/2014/main" id="{436E6F9D-0680-C89D-9965-A21457F3ACB9}"/>
              </a:ext>
            </a:extLst>
          </p:cNvPr>
          <p:cNvSpPr txBox="1">
            <a:spLocks/>
          </p:cNvSpPr>
          <p:nvPr/>
        </p:nvSpPr>
        <p:spPr>
          <a:xfrm>
            <a:off x="4260354" y="2891940"/>
            <a:ext cx="4598293" cy="1895645"/>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Font typeface="Arial" panose="020B0604020202020204" pitchFamily="34" charset="0"/>
              <a:buChar char="•"/>
            </a:pPr>
            <a:r>
              <a:rPr lang="sv-SE" sz="1400" b="0" dirty="0"/>
              <a:t>Om nej, hur länge har du bott i Sverige?</a:t>
            </a:r>
          </a:p>
          <a:p>
            <a:pPr marL="285750" indent="-285750">
              <a:buFont typeface="Arial" panose="020B0604020202020204" pitchFamily="34" charset="0"/>
              <a:buChar char="•"/>
            </a:pPr>
            <a:r>
              <a:rPr lang="sv-SE" sz="1400" b="0" dirty="0"/>
              <a:t>Familjecentralen har bidragit till att jag fått möjlighet att prata svenska</a:t>
            </a:r>
          </a:p>
          <a:p>
            <a:pPr marL="285750" indent="-285750">
              <a:buFont typeface="Arial" panose="020B0604020202020204" pitchFamily="34" charset="0"/>
              <a:buChar char="•"/>
            </a:pPr>
            <a:r>
              <a:rPr lang="sv-SE" sz="1400" b="0" dirty="0"/>
              <a:t>Familjecentralen har bidragit till att jag fått en ökad förståelse om hur det är att vara förälder i Sverige</a:t>
            </a:r>
          </a:p>
          <a:p>
            <a:pPr marL="285750" indent="-285750">
              <a:buFont typeface="Arial" panose="020B0604020202020204" pitchFamily="34" charset="0"/>
              <a:buChar char="•"/>
            </a:pPr>
            <a:r>
              <a:rPr lang="sv-SE" sz="1400" b="0" dirty="0"/>
              <a:t>Familjecentralen har bidragit till att jag fått en ökad förståelse hur det svenska samhället fungerar</a:t>
            </a:r>
          </a:p>
        </p:txBody>
      </p:sp>
      <p:sp>
        <p:nvSpPr>
          <p:cNvPr id="5" name="textruta 4">
            <a:extLst>
              <a:ext uri="{FF2B5EF4-FFF2-40B4-BE49-F238E27FC236}">
                <a16:creationId xmlns:a16="http://schemas.microsoft.com/office/drawing/2014/main" id="{65DE28DF-DD1E-7387-8C77-E4A82D5C609A}"/>
              </a:ext>
            </a:extLst>
          </p:cNvPr>
          <p:cNvSpPr txBox="1"/>
          <p:nvPr/>
        </p:nvSpPr>
        <p:spPr>
          <a:xfrm>
            <a:off x="4260354" y="1733849"/>
            <a:ext cx="4760813" cy="954107"/>
          </a:xfrm>
          <a:prstGeom prst="rect">
            <a:avLst/>
          </a:prstGeom>
          <a:noFill/>
        </p:spPr>
        <p:txBody>
          <a:bodyPr wrap="square" rtlCol="0">
            <a:spAutoFit/>
          </a:bodyPr>
          <a:lstStyle/>
          <a:p>
            <a:r>
              <a:rPr lang="sv-SE" sz="1400" dirty="0"/>
              <a:t>Följande frågor har ställts till de som svarat att de inte är födda i Sverige, men resultatet redovisas inte då antalet svar inte uppgår till </a:t>
            </a:r>
            <a:r>
              <a:rPr lang="sv-SE" sz="1400" dirty="0" err="1"/>
              <a:t>Lysio</a:t>
            </a:r>
            <a:r>
              <a:rPr lang="sv-SE" sz="1400" dirty="0"/>
              <a:t> Researchs anonymitetskrav på minst fem svar: </a:t>
            </a:r>
          </a:p>
        </p:txBody>
      </p:sp>
    </p:spTree>
    <p:extLst>
      <p:ext uri="{BB962C8B-B14F-4D97-AF65-F5344CB8AC3E}">
        <p14:creationId xmlns:p14="http://schemas.microsoft.com/office/powerpoint/2010/main" val="1150822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C79D37AD-CB5A-5045-BAA4-5B7F22F2E083}"/>
    </a:ext>
  </a:extLst>
</a:theme>
</file>

<file path=ppt/theme/theme2.xml><?xml version="1.0" encoding="utf-8"?>
<a:theme xmlns:a="http://schemas.openxmlformats.org/drawingml/2006/main" name="1_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9297055B-BB63-4045-9961-FE030DD7E78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8e37dbc-c6c8-4b8a-9812-2185cae5af5a">
      <Terms xmlns="http://schemas.microsoft.com/office/infopath/2007/PartnerControls"/>
    </lcf76f155ced4ddcb4097134ff3c332f>
    <TaxCatchAll xmlns="19c01820-739e-471e-80ca-26647c644fda" xsi:nil="true"/>
    <SharedWithUsers xmlns="19c01820-739e-471e-80ca-26647c644fda">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69179970A534428738365F70FB50E8" ma:contentTypeVersion="15" ma:contentTypeDescription="Create a new document." ma:contentTypeScope="" ma:versionID="7ced52ff8844546ea82ad3113f100b2d">
  <xsd:schema xmlns:xsd="http://www.w3.org/2001/XMLSchema" xmlns:xs="http://www.w3.org/2001/XMLSchema" xmlns:p="http://schemas.microsoft.com/office/2006/metadata/properties" xmlns:ns2="18e37dbc-c6c8-4b8a-9812-2185cae5af5a" xmlns:ns3="19c01820-739e-471e-80ca-26647c644fda" targetNamespace="http://schemas.microsoft.com/office/2006/metadata/properties" ma:root="true" ma:fieldsID="8f533be7cecc4661c7f83c5b07fe9058" ns2:_="" ns3:_="">
    <xsd:import namespace="18e37dbc-c6c8-4b8a-9812-2185cae5af5a"/>
    <xsd:import namespace="19c01820-739e-471e-80ca-26647c644f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e37dbc-c6c8-4b8a-9812-2185cae5af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aed434e-2057-4e20-9fa0-651e19c86a85"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c01820-739e-471e-80ca-26647c644fd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0a016efe-a0ea-4c1c-8d5f-6cccf1999655}" ma:internalName="TaxCatchAll" ma:showField="CatchAllData" ma:web="19c01820-739e-471e-80ca-26647c644f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AAA678-1293-4185-9460-6B7B1E125616}">
  <ds:schemaRefs>
    <ds:schemaRef ds:uri="http://schemas.microsoft.com/office/2006/documentManagement/types"/>
    <ds:schemaRef ds:uri="http://purl.org/dc/elements/1.1/"/>
    <ds:schemaRef ds:uri="http://purl.org/dc/terms/"/>
    <ds:schemaRef ds:uri="http://purl.org/dc/dcmitype/"/>
    <ds:schemaRef ds:uri="http://schemas.microsoft.com/office/infopath/2007/PartnerControls"/>
    <ds:schemaRef ds:uri="293ca38d-8a01-4d17-99f3-6244240f344d"/>
    <ds:schemaRef ds:uri="97c4c201-fa17-49dd-9cc8-7201966f69fb"/>
    <ds:schemaRef ds:uri="http://www.w3.org/XML/1998/namespac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C0608DFC-E44D-4EFE-96E4-31A692BFD0C0}"/>
</file>

<file path=customXml/itemProps3.xml><?xml version="1.0" encoding="utf-8"?>
<ds:datastoreItem xmlns:ds="http://schemas.openxmlformats.org/officeDocument/2006/customXml" ds:itemID="{18B62D67-BA55-4BEA-92C5-21060061BC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Office-tema</Template>
  <TotalTime>7302</TotalTime>
  <Words>1560</Words>
  <Application>Microsoft Macintosh PowerPoint</Application>
  <PresentationFormat>A4 (210 x 297 mm)</PresentationFormat>
  <Paragraphs>276</Paragraphs>
  <Slides>21</Slides>
  <Notes>14</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21</vt:i4>
      </vt:variant>
    </vt:vector>
  </HeadingPairs>
  <TitlesOfParts>
    <vt:vector size="29" baseType="lpstr">
      <vt:lpstr>Aptos</vt:lpstr>
      <vt:lpstr>Arial</vt:lpstr>
      <vt:lpstr>Arial Black</vt:lpstr>
      <vt:lpstr>Calibri</vt:lpstr>
      <vt:lpstr>Courier New</vt:lpstr>
      <vt:lpstr>Systemtypsnitt normalt</vt:lpstr>
      <vt:lpstr>Office-tema</vt:lpstr>
      <vt:lpstr>1_Office-tema</vt:lpstr>
      <vt:lpstr>Enkät på familjecentraler</vt:lpstr>
      <vt:lpstr>Bakgrund</vt:lpstr>
      <vt:lpstr>Genomförande</vt:lpstr>
      <vt:lpstr>Resultat</vt:lpstr>
      <vt:lpstr>Bakgrundsfrågor </vt:lpstr>
      <vt:lpstr>Bakgrundsfrågor </vt:lpstr>
      <vt:lpstr>Bakgrundsfrågor </vt:lpstr>
      <vt:lpstr>Bakgrundsfrågor </vt:lpstr>
      <vt:lpstr>Bakgrundsfrågor </vt:lpstr>
      <vt:lpstr>Hur väl stämmer följande påståenden?</vt:lpstr>
      <vt:lpstr>Hur väl stämmer följande påstående?</vt:lpstr>
      <vt:lpstr>Har du fått extra stöd av personalen på familjecentralen?</vt:lpstr>
      <vt:lpstr>Om ja, beskriv gärna vilken typ av hjälp och stöd du fick? </vt:lpstr>
      <vt:lpstr>Har du deltagit i föräldragrupp på familjecentralen det senaste året?</vt:lpstr>
      <vt:lpstr>Har du deltagit i föräldragrupp på familjecentralen det senaste året?</vt:lpstr>
      <vt:lpstr>Föräldragruppen gjorde att:</vt:lpstr>
      <vt:lpstr>Har du lärt känna nya människor på Familjecentralen?</vt:lpstr>
      <vt:lpstr>Vad kan vi göra bättre på familjecentralen? </vt:lpstr>
      <vt:lpstr>Bakom rapporten</vt:lpstr>
      <vt:lpstr>Lysio Research</vt:lpstr>
      <vt:lpstr>Undersökning och analys av Lysio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Rapportrubrik</dc:title>
  <dc:creator>Elin Hoffman</dc:creator>
  <cp:lastModifiedBy>Simon Tufvesson</cp:lastModifiedBy>
  <cp:revision>98</cp:revision>
  <dcterms:created xsi:type="dcterms:W3CDTF">2023-11-13T16:53:19Z</dcterms:created>
  <dcterms:modified xsi:type="dcterms:W3CDTF">2025-11-12T10:00:00Z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0x010100CD69179970A534428738365F70FB50E8</vt:lpwstr>
  </property>
  <property fmtid="{D5CDD505-2E9C-101B-9397-08002B2CF9AE}" pid="3" name="MediaServiceImageTags">
    <vt:lpwstr/>
  </property>
  <property fmtid="{D5CDD505-2E9C-101B-9397-08002B2CF9AE}" pid="4" name="Order">
    <vt:r8>114300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