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ngesInfos/changesInfo1.xml" ContentType="application/vnd.ms-powerpoint.changesinfo+xml"/>
  <Override PartName="/ppt/charts/chart1.xml" ContentType="application/vnd.openxmlformats-officedocument.drawingml.chart+xml"/>
  <Override PartName="/ppt/charts/chart10.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olors1.xml" ContentType="application/vnd.ms-office.chartcolorstyle+xml"/>
  <Override PartName="/ppt/charts/colors10.xml" ContentType="application/vnd.ms-office.chartcolorstyle+xml"/>
  <Override PartName="/ppt/charts/colors1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6.xml" ContentType="application/vnd.ms-office.chartcolorstyle+xml"/>
  <Override PartName="/ppt/charts/colors7.xml" ContentType="application/vnd.ms-office.chartcolorstyle+xml"/>
  <Override PartName="/ppt/charts/colors8.xml" ContentType="application/vnd.ms-office.chartcolorstyle+xml"/>
  <Override PartName="/ppt/charts/style1.xml" ContentType="application/vnd.ms-office.chartstyle+xml"/>
  <Override PartName="/ppt/charts/style10.xml" ContentType="application/vnd.ms-office.chartstyle+xml"/>
  <Override PartName="/ppt/charts/style1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6.xml" ContentType="application/vnd.ms-office.chartstyle+xml"/>
  <Override PartName="/ppt/charts/style7.xml" ContentType="application/vnd.ms-office.chartstyle+xml"/>
  <Override PartName="/ppt/charts/style8.xml" ContentType="application/vnd.ms-office.chartstyle+xml"/>
  <Override PartName="/ppt/drawings/drawing1.xml" ContentType="application/vnd.openxmlformats-officedocument.drawingml.chartshapes+xml"/>
  <Override PartName="/ppt/drawings/drawing2.xml" ContentType="application/vnd.openxmlformats-officedocument.drawingml.chartshapes+xml"/>
  <Override PartName="/ppt/drawings/drawing3.xml" ContentType="application/vnd.openxmlformats-officedocument.drawingml.chartshap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01" r:id="rId5"/>
  </p:sldMasterIdLst>
  <p:notesMasterIdLst>
    <p:notesMasterId r:id="rId27"/>
  </p:notesMasterIdLst>
  <p:sldIdLst>
    <p:sldId id="256" r:id="rId6"/>
    <p:sldId id="270" r:id="rId7"/>
    <p:sldId id="272" r:id="rId8"/>
    <p:sldId id="274" r:id="rId9"/>
    <p:sldId id="302" r:id="rId10"/>
    <p:sldId id="303" r:id="rId11"/>
    <p:sldId id="304" r:id="rId12"/>
    <p:sldId id="300" r:id="rId14"/>
    <p:sldId id="291" r:id="rId15"/>
    <p:sldId id="292" r:id="rId16"/>
    <p:sldId id="294" r:id="rId17"/>
    <p:sldId id="295" r:id="rId18"/>
    <p:sldId id="301" r:id="rId20"/>
    <p:sldId id="297" r:id="rId21"/>
    <p:sldId id="298" r:id="rId22"/>
    <p:sldId id="299" r:id="rId23"/>
    <p:sldId id="275" r:id="rId24"/>
    <p:sldId id="271" r:id="rId25"/>
    <p:sldId id="263" r:id="rId26"/>
  </p:sldIdLst>
  <p:sldSz cx="9906000" cy="6858000" type="A4"/>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030B6F25-6B5A-6F4C-9D4C-57D49984E6D5}">
          <p14:sldIdLst>
            <p14:sldId id="256"/>
          </p14:sldIdLst>
        </p14:section>
        <p14:section name="Bakgrund och genomförande" id="{35EF752E-4FD3-F046-89F9-FAAD6614151C}">
          <p14:sldIdLst>
            <p14:sldId id="270"/>
            <p14:sldId id="272"/>
          </p14:sldIdLst>
        </p14:section>
        <p14:section name="Resultat Vuxenenkäten" id="{E2D3160F-3A2E-4545-87EC-BBFA7E8AF781}">
          <p14:sldIdLst>
            <p14:sldId id="274"/>
            <p14:sldId id="302"/>
            <p14:sldId id="303"/>
            <p14:sldId id="304"/>
            <p14:sldId id="290"/>
            <p14:sldId id="300"/>
            <p14:sldId id="291"/>
            <p14:sldId id="292"/>
            <p14:sldId id="294"/>
            <p14:sldId id="295"/>
            <p14:sldId id="296"/>
            <p14:sldId id="301"/>
            <p14:sldId id="297"/>
            <p14:sldId id="298"/>
            <p14:sldId id="299"/>
          </p14:sldIdLst>
        </p14:section>
        <p14:section name="avslut" id="{83D066F8-97A2-F24D-BA72-3F493910BE4D}">
          <p14:sldIdLst>
            <p14:sldId id="275"/>
            <p14:sldId id="271"/>
            <p14:sldId id="263"/>
          </p14:sldIdLst>
        </p14:section>
        <p14:section name="Standardavsnitt" id="{8B2F6329-03EB-D249-9687-7F104C0526E0}">
          <p14:sldIdLst/>
        </p14:section>
      </p14:sectionLst>
    </p:ex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CC8F"/>
    <a:srgbClr val="F5D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2977DB-EAE9-F545-B7F5-942D07BF15E5}" v="2" dt="2025-11-12T10:00:09.703"/>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just format 2 - Dekorfärg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B4B98B0-60AC-42C2-AFA5-B58CD77FA1E5}" styleName="Ljust format 1 - Dekorfär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just format 1 - Dekorfärg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Format med tema 1 - dekorfär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Format med tema 1 - dekorfärg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E25E649-3F16-4E02-A733-19D2CDBF48F0}" styleName="Mellanmörkt format 3 - Dekorfärg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DA37D80-6434-44D0-A028-1B22A696006F}" styleName="Ljust format 3 - Dekorfärg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just format 3 - Dekorfär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llanmörkt format 1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llanmörkt format 1 - Dekorfär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llanmörkt format 4 - Dekorfär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llanmörkt format 4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5BE263C-DBD7-4A20-BB59-AAB30ACAA65A}" styleName="Mellanmörkt format 3 - Dekorfärg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p:restoredTop sz="95890"/>
  </p:normalViewPr>
  <p:slideViewPr>
    <p:cSldViewPr snapToGrid="0" snapToObjects="1" showGuides="1">
      <p:cViewPr varScale="1">
        <p:scale>
          <a:sx n="122" d="100"/>
          <a:sy n="122" d="100"/>
        </p:scale>
        <p:origin x="1648" y="192"/>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3" d="100"/>
          <a:sy n="83" d="100"/>
        </p:scale>
        <p:origin x="2784" y="200"/>
      </p:cViewPr>
      <p:guideLst/>
    </p:cSldViewPr>
  </p:notes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32" Type="http://schemas.microsoft.com/office/2016/11/relationships/changesInfo" Target="changesInfos/changesInfo1.xml"/><Relationship Id="rId3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n Hoffman" userId="a2599513-e340-4996-a3a8-180e7af7950c" providerId="ADAL" clId="{2C255B75-C64B-5F50-B0ED-AD003553D8A7}"/>
    <pc:docChg chg="undo custSel modSld modMainMaster">
      <pc:chgData name="Elin Hoffman" userId="a2599513-e340-4996-a3a8-180e7af7950c" providerId="ADAL" clId="{2C255B75-C64B-5F50-B0ED-AD003553D8A7}" dt="2025-10-03T13:18:04.137" v="120"/>
      <pc:docMkLst>
        <pc:docMk/>
      </pc:docMkLst>
      <pc:sldChg chg="addSp delSp modSp mod">
        <pc:chgData name="Elin Hoffman" userId="a2599513-e340-4996-a3a8-180e7af7950c" providerId="ADAL" clId="{2C255B75-C64B-5F50-B0ED-AD003553D8A7}" dt="2025-10-03T12:34:01.291" v="6"/>
        <pc:sldMkLst>
          <pc:docMk/>
          <pc:sldMk cId="1892622936" sldId="256"/>
        </pc:sldMkLst>
      </pc:sldChg>
      <pc:sldChg chg="modSp mod">
        <pc:chgData name="Elin Hoffman" userId="a2599513-e340-4996-a3a8-180e7af7950c" providerId="ADAL" clId="{2C255B75-C64B-5F50-B0ED-AD003553D8A7}" dt="2025-10-03T12:41:29.834" v="90"/>
        <pc:sldMkLst>
          <pc:docMk/>
          <pc:sldMk cId="1234079812" sldId="263"/>
        </pc:sldMkLst>
      </pc:sldChg>
      <pc:sldChg chg="addSp delSp modSp mod">
        <pc:chgData name="Elin Hoffman" userId="a2599513-e340-4996-a3a8-180e7af7950c" providerId="ADAL" clId="{2C255B75-C64B-5F50-B0ED-AD003553D8A7}" dt="2025-10-03T12:41:29.834" v="90"/>
        <pc:sldMkLst>
          <pc:docMk/>
          <pc:sldMk cId="437718305" sldId="270"/>
        </pc:sldMkLst>
      </pc:sldChg>
      <pc:sldChg chg="modSp">
        <pc:chgData name="Elin Hoffman" userId="a2599513-e340-4996-a3a8-180e7af7950c" providerId="ADAL" clId="{2C255B75-C64B-5F50-B0ED-AD003553D8A7}" dt="2025-10-03T12:41:29.834" v="90"/>
        <pc:sldMkLst>
          <pc:docMk/>
          <pc:sldMk cId="3402631211" sldId="271"/>
        </pc:sldMkLst>
      </pc:sldChg>
      <pc:sldChg chg="modSp">
        <pc:chgData name="Elin Hoffman" userId="a2599513-e340-4996-a3a8-180e7af7950c" providerId="ADAL" clId="{2C255B75-C64B-5F50-B0ED-AD003553D8A7}" dt="2025-10-03T12:41:29.834" v="90"/>
        <pc:sldMkLst>
          <pc:docMk/>
          <pc:sldMk cId="2232714395" sldId="272"/>
        </pc:sldMkLst>
      </pc:sldChg>
      <pc:sldChg chg="modSp">
        <pc:chgData name="Elin Hoffman" userId="a2599513-e340-4996-a3a8-180e7af7950c" providerId="ADAL" clId="{2C255B75-C64B-5F50-B0ED-AD003553D8A7}" dt="2025-10-03T12:41:29.834" v="90"/>
        <pc:sldMkLst>
          <pc:docMk/>
          <pc:sldMk cId="62555288" sldId="300"/>
        </pc:sldMkLst>
      </pc:sldChg>
      <pc:sldChg chg="modSp">
        <pc:chgData name="Elin Hoffman" userId="a2599513-e340-4996-a3a8-180e7af7950c" providerId="ADAL" clId="{2C255B75-C64B-5F50-B0ED-AD003553D8A7}" dt="2025-10-03T12:41:29.834" v="90"/>
        <pc:sldMkLst>
          <pc:docMk/>
          <pc:sldMk cId="1077447133" sldId="301"/>
        </pc:sldMkLst>
      </pc:sldChg>
      <pc:sldMasterChg chg="modSp modSldLayout">
        <pc:chgData name="Elin Hoffman" userId="a2599513-e340-4996-a3a8-180e7af7950c" providerId="ADAL" clId="{2C255B75-C64B-5F50-B0ED-AD003553D8A7}" dt="2025-10-03T13:18:04.137" v="120"/>
        <pc:sldMasterMkLst>
          <pc:docMk/>
          <pc:sldMasterMk cId="3595170883" sldId="2147483648"/>
        </pc:sldMasterMkLst>
        <pc:sldLayoutChg chg="addSp delSp modSp mod">
          <pc:chgData name="Elin Hoffman" userId="a2599513-e340-4996-a3a8-180e7af7950c" providerId="ADAL" clId="{2C255B75-C64B-5F50-B0ED-AD003553D8A7}" dt="2025-10-03T12:35:16.262" v="17"/>
          <pc:sldLayoutMkLst>
            <pc:docMk/>
            <pc:sldMasterMk cId="3595170883" sldId="2147483648"/>
            <pc:sldLayoutMk cId="2805110095" sldId="2147483649"/>
          </pc:sldLayoutMkLst>
        </pc:sldLayoutChg>
        <pc:sldLayoutChg chg="addSp delSp modSp mod">
          <pc:chgData name="Elin Hoffman" userId="a2599513-e340-4996-a3a8-180e7af7950c" providerId="ADAL" clId="{2C255B75-C64B-5F50-B0ED-AD003553D8A7}" dt="2025-10-03T13:18:04.137" v="120"/>
          <pc:sldLayoutMkLst>
            <pc:docMk/>
            <pc:sldMasterMk cId="3595170883" sldId="2147483648"/>
            <pc:sldLayoutMk cId="4234811757" sldId="2147483653"/>
          </pc:sldLayoutMkLst>
        </pc:sldLayoutChg>
        <pc:sldLayoutChg chg="addSp delSp modSp mod">
          <pc:chgData name="Elin Hoffman" userId="a2599513-e340-4996-a3a8-180e7af7950c" providerId="ADAL" clId="{2C255B75-C64B-5F50-B0ED-AD003553D8A7}" dt="2025-10-03T12:40:06.823" v="79"/>
          <pc:sldLayoutMkLst>
            <pc:docMk/>
            <pc:sldMasterMk cId="3595170883" sldId="2147483648"/>
            <pc:sldLayoutMk cId="1413491954" sldId="2147483660"/>
          </pc:sldLayoutMkLst>
        </pc:sldLayoutChg>
        <pc:sldLayoutChg chg="addSp delSp modSp mod">
          <pc:chgData name="Elin Hoffman" userId="a2599513-e340-4996-a3a8-180e7af7950c" providerId="ADAL" clId="{2C255B75-C64B-5F50-B0ED-AD003553D8A7}" dt="2025-10-03T13:17:02.193" v="116" actId="767"/>
          <pc:sldLayoutMkLst>
            <pc:docMk/>
            <pc:sldMasterMk cId="3595170883" sldId="2147483648"/>
            <pc:sldLayoutMk cId="3597994452" sldId="2147483665"/>
          </pc:sldLayoutMkLst>
        </pc:sldLayoutChg>
        <pc:sldLayoutChg chg="delSp modSp mod">
          <pc:chgData name="Elin Hoffman" userId="a2599513-e340-4996-a3a8-180e7af7950c" providerId="ADAL" clId="{2C255B75-C64B-5F50-B0ED-AD003553D8A7}" dt="2025-10-03T12:39:57.733" v="73" actId="478"/>
          <pc:sldLayoutMkLst>
            <pc:docMk/>
            <pc:sldMasterMk cId="3595170883" sldId="2147483648"/>
            <pc:sldLayoutMk cId="1368715361" sldId="2147483673"/>
          </pc:sldLayoutMkLst>
        </pc:sldLayoutChg>
        <pc:sldLayoutChg chg="addSp delSp modSp mod">
          <pc:chgData name="Elin Hoffman" userId="a2599513-e340-4996-a3a8-180e7af7950c" providerId="ADAL" clId="{2C255B75-C64B-5F50-B0ED-AD003553D8A7}" dt="2025-10-03T13:17:01.240" v="111" actId="767"/>
          <pc:sldLayoutMkLst>
            <pc:docMk/>
            <pc:sldMasterMk cId="3595170883" sldId="2147483648"/>
            <pc:sldLayoutMk cId="972125008" sldId="2147483674"/>
          </pc:sldLayoutMkLst>
        </pc:sldLayoutChg>
        <pc:sldLayoutChg chg="addSp delSp modSp mod">
          <pc:chgData name="Elin Hoffman" userId="a2599513-e340-4996-a3a8-180e7af7950c" providerId="ADAL" clId="{2C255B75-C64B-5F50-B0ED-AD003553D8A7}" dt="2025-10-03T12:40:46.606" v="84"/>
          <pc:sldLayoutMkLst>
            <pc:docMk/>
            <pc:sldMasterMk cId="3595170883" sldId="2147483648"/>
            <pc:sldLayoutMk cId="95236227" sldId="2147483695"/>
          </pc:sldLayoutMkLst>
        </pc:sldLayoutChg>
        <pc:sldLayoutChg chg="modSp mod">
          <pc:chgData name="Elin Hoffman" userId="a2599513-e340-4996-a3a8-180e7af7950c" providerId="ADAL" clId="{2C255B75-C64B-5F50-B0ED-AD003553D8A7}" dt="2025-10-03T12:39:16.320" v="57" actId="1076"/>
          <pc:sldLayoutMkLst>
            <pc:docMk/>
            <pc:sldMasterMk cId="3595170883" sldId="2147483648"/>
            <pc:sldLayoutMk cId="1328488519" sldId="2147483696"/>
          </pc:sldLayoutMkLst>
        </pc:sldLayoutChg>
      </pc:sldMasterChg>
    </pc:docChg>
  </pc:docChgLst>
  <pc:docChgLst>
    <pc:chgData name="Simon Tufvesson" userId="ed827d87-0650-4094-9c03-097576f8d7b0" providerId="ADAL" clId="{CA2977DB-EAE9-F545-B7F5-942D07BF15E5}"/>
    <pc:docChg chg="addSld delSld modSld delSection modSection">
      <pc:chgData name="Simon Tufvesson" userId="ed827d87-0650-4094-9c03-097576f8d7b0" providerId="ADAL" clId="{CA2977DB-EAE9-F545-B7F5-942D07BF15E5}" dt="2025-11-12T10:00:09.703" v="41"/>
      <pc:docMkLst>
        <pc:docMk/>
      </pc:docMkLst>
      <pc:sldChg chg="add del">
        <pc:chgData name="Simon Tufvesson" userId="ed827d87-0650-4094-9c03-097576f8d7b0" providerId="ADAL" clId="{CA2977DB-EAE9-F545-B7F5-942D07BF15E5}" dt="2025-11-11T10:26:54.326" v="23"/>
        <pc:sldMkLst>
          <pc:docMk/>
          <pc:sldMk cId="1892622936" sldId="256"/>
        </pc:sldMkLst>
      </pc:sldChg>
      <pc:sldChg chg="add del">
        <pc:chgData name="Simon Tufvesson" userId="ed827d87-0650-4094-9c03-097576f8d7b0" providerId="ADAL" clId="{CA2977DB-EAE9-F545-B7F5-942D07BF15E5}" dt="2025-11-11T10:26:54.326" v="23"/>
        <pc:sldMkLst>
          <pc:docMk/>
          <pc:sldMk cId="1234079812" sldId="263"/>
        </pc:sldMkLst>
      </pc:sldChg>
      <pc:sldChg chg="add del">
        <pc:chgData name="Simon Tufvesson" userId="ed827d87-0650-4094-9c03-097576f8d7b0" providerId="ADAL" clId="{CA2977DB-EAE9-F545-B7F5-942D07BF15E5}" dt="2025-11-11T10:26:54.326" v="23"/>
        <pc:sldMkLst>
          <pc:docMk/>
          <pc:sldMk cId="437718305" sldId="270"/>
        </pc:sldMkLst>
      </pc:sldChg>
      <pc:sldChg chg="add del">
        <pc:chgData name="Simon Tufvesson" userId="ed827d87-0650-4094-9c03-097576f8d7b0" providerId="ADAL" clId="{CA2977DB-EAE9-F545-B7F5-942D07BF15E5}" dt="2025-11-11T10:26:54.326" v="23"/>
        <pc:sldMkLst>
          <pc:docMk/>
          <pc:sldMk cId="3402631211" sldId="271"/>
        </pc:sldMkLst>
      </pc:sldChg>
      <pc:sldChg chg="add del">
        <pc:chgData name="Simon Tufvesson" userId="ed827d87-0650-4094-9c03-097576f8d7b0" providerId="ADAL" clId="{CA2977DB-EAE9-F545-B7F5-942D07BF15E5}" dt="2025-11-11T10:26:54.326" v="23"/>
        <pc:sldMkLst>
          <pc:docMk/>
          <pc:sldMk cId="2232714395" sldId="272"/>
        </pc:sldMkLst>
      </pc:sldChg>
      <pc:sldChg chg="add del">
        <pc:chgData name="Simon Tufvesson" userId="ed827d87-0650-4094-9c03-097576f8d7b0" providerId="ADAL" clId="{CA2977DB-EAE9-F545-B7F5-942D07BF15E5}" dt="2025-11-11T10:26:54.326" v="23"/>
        <pc:sldMkLst>
          <pc:docMk/>
          <pc:sldMk cId="1944804634" sldId="274"/>
        </pc:sldMkLst>
      </pc:sldChg>
      <pc:sldChg chg="add del">
        <pc:chgData name="Simon Tufvesson" userId="ed827d87-0650-4094-9c03-097576f8d7b0" providerId="ADAL" clId="{CA2977DB-EAE9-F545-B7F5-942D07BF15E5}" dt="2025-11-11T10:26:54.326" v="23"/>
        <pc:sldMkLst>
          <pc:docMk/>
          <pc:sldMk cId="2541414398" sldId="275"/>
        </pc:sldMkLst>
      </pc:sldChg>
      <pc:sldChg chg="del">
        <pc:chgData name="Simon Tufvesson" userId="ed827d87-0650-4094-9c03-097576f8d7b0" providerId="ADAL" clId="{CA2977DB-EAE9-F545-B7F5-942D07BF15E5}" dt="2025-11-11T10:26:53.486" v="4" actId="2696"/>
        <pc:sldMkLst>
          <pc:docMk/>
          <pc:sldMk cId="762233318" sldId="287"/>
        </pc:sldMkLst>
      </pc:sldChg>
      <pc:sldChg chg="del">
        <pc:chgData name="Simon Tufvesson" userId="ed827d87-0650-4094-9c03-097576f8d7b0" providerId="ADAL" clId="{CA2977DB-EAE9-F545-B7F5-942D07BF15E5}" dt="2025-11-11T10:26:53.490" v="5" actId="2696"/>
        <pc:sldMkLst>
          <pc:docMk/>
          <pc:sldMk cId="3004623375" sldId="288"/>
        </pc:sldMkLst>
      </pc:sldChg>
      <pc:sldChg chg="del">
        <pc:chgData name="Simon Tufvesson" userId="ed827d87-0650-4094-9c03-097576f8d7b0" providerId="ADAL" clId="{CA2977DB-EAE9-F545-B7F5-942D07BF15E5}" dt="2025-11-11T10:26:53.494" v="6" actId="2696"/>
        <pc:sldMkLst>
          <pc:docMk/>
          <pc:sldMk cId="224408828" sldId="289"/>
        </pc:sldMkLst>
      </pc:sldChg>
      <pc:sldChg chg="add del">
        <pc:chgData name="Simon Tufvesson" userId="ed827d87-0650-4094-9c03-097576f8d7b0" providerId="ADAL" clId="{CA2977DB-EAE9-F545-B7F5-942D07BF15E5}" dt="2025-11-11T10:26:54.326" v="23"/>
        <pc:sldMkLst>
          <pc:docMk/>
          <pc:sldMk cId="1150822535" sldId="290"/>
        </pc:sldMkLst>
      </pc:sldChg>
      <pc:sldChg chg="modSp add del mod">
        <pc:chgData name="Simon Tufvesson" userId="ed827d87-0650-4094-9c03-097576f8d7b0" providerId="ADAL" clId="{CA2977DB-EAE9-F545-B7F5-942D07BF15E5}" dt="2025-11-11T10:27:31.452" v="26"/>
        <pc:sldMkLst>
          <pc:docMk/>
          <pc:sldMk cId="1310616000" sldId="291"/>
        </pc:sldMkLst>
        <pc:graphicFrameChg chg="modGraphic">
          <ac:chgData name="Simon Tufvesson" userId="ed827d87-0650-4094-9c03-097576f8d7b0" providerId="ADAL" clId="{CA2977DB-EAE9-F545-B7F5-942D07BF15E5}" dt="2025-11-11T10:27:31.452" v="26"/>
          <ac:graphicFrameMkLst>
            <pc:docMk/>
            <pc:sldMk cId="1310616000" sldId="291"/>
            <ac:graphicFrameMk id="11" creationId="{521D0438-8E7F-565D-EE6F-592A5094DCE2}"/>
          </ac:graphicFrameMkLst>
        </pc:graphicFrameChg>
      </pc:sldChg>
      <pc:sldChg chg="modSp add del mod">
        <pc:chgData name="Simon Tufvesson" userId="ed827d87-0650-4094-9c03-097576f8d7b0" providerId="ADAL" clId="{CA2977DB-EAE9-F545-B7F5-942D07BF15E5}" dt="2025-11-11T10:27:45.394" v="29"/>
        <pc:sldMkLst>
          <pc:docMk/>
          <pc:sldMk cId="131144144" sldId="292"/>
        </pc:sldMkLst>
        <pc:graphicFrameChg chg="modGraphic">
          <ac:chgData name="Simon Tufvesson" userId="ed827d87-0650-4094-9c03-097576f8d7b0" providerId="ADAL" clId="{CA2977DB-EAE9-F545-B7F5-942D07BF15E5}" dt="2025-11-11T10:27:45.394" v="29"/>
          <ac:graphicFrameMkLst>
            <pc:docMk/>
            <pc:sldMk cId="131144144" sldId="292"/>
            <ac:graphicFrameMk id="3" creationId="{B8EB3BD0-D730-AE77-7610-C28A7D2A8977}"/>
          </ac:graphicFrameMkLst>
        </pc:graphicFrameChg>
      </pc:sldChg>
      <pc:sldChg chg="del">
        <pc:chgData name="Simon Tufvesson" userId="ed827d87-0650-4094-9c03-097576f8d7b0" providerId="ADAL" clId="{CA2977DB-EAE9-F545-B7F5-942D07BF15E5}" dt="2025-11-11T10:26:53.534" v="11" actId="2696"/>
        <pc:sldMkLst>
          <pc:docMk/>
          <pc:sldMk cId="465881227" sldId="293"/>
        </pc:sldMkLst>
      </pc:sldChg>
      <pc:sldChg chg="modSp add del mod">
        <pc:chgData name="Simon Tufvesson" userId="ed827d87-0650-4094-9c03-097576f8d7b0" providerId="ADAL" clId="{CA2977DB-EAE9-F545-B7F5-942D07BF15E5}" dt="2025-11-11T10:27:53.576" v="31"/>
        <pc:sldMkLst>
          <pc:docMk/>
          <pc:sldMk cId="3032294535" sldId="294"/>
        </pc:sldMkLst>
        <pc:graphicFrameChg chg="modGraphic">
          <ac:chgData name="Simon Tufvesson" userId="ed827d87-0650-4094-9c03-097576f8d7b0" providerId="ADAL" clId="{CA2977DB-EAE9-F545-B7F5-942D07BF15E5}" dt="2025-11-11T10:27:53.576" v="31"/>
          <ac:graphicFrameMkLst>
            <pc:docMk/>
            <pc:sldMk cId="3032294535" sldId="294"/>
            <ac:graphicFrameMk id="3" creationId="{AFEE7712-450D-182E-D215-51A642CD744F}"/>
          </ac:graphicFrameMkLst>
        </pc:graphicFrameChg>
      </pc:sldChg>
      <pc:sldChg chg="add del">
        <pc:chgData name="Simon Tufvesson" userId="ed827d87-0650-4094-9c03-097576f8d7b0" providerId="ADAL" clId="{CA2977DB-EAE9-F545-B7F5-942D07BF15E5}" dt="2025-11-11T10:26:54.326" v="23"/>
        <pc:sldMkLst>
          <pc:docMk/>
          <pc:sldMk cId="1925432701" sldId="295"/>
        </pc:sldMkLst>
      </pc:sldChg>
      <pc:sldChg chg="modSp add del mod">
        <pc:chgData name="Simon Tufvesson" userId="ed827d87-0650-4094-9c03-097576f8d7b0" providerId="ADAL" clId="{CA2977DB-EAE9-F545-B7F5-942D07BF15E5}" dt="2025-11-11T10:28:04.151" v="33"/>
        <pc:sldMkLst>
          <pc:docMk/>
          <pc:sldMk cId="3450289580" sldId="296"/>
        </pc:sldMkLst>
        <pc:graphicFrameChg chg="modGraphic">
          <ac:chgData name="Simon Tufvesson" userId="ed827d87-0650-4094-9c03-097576f8d7b0" providerId="ADAL" clId="{CA2977DB-EAE9-F545-B7F5-942D07BF15E5}" dt="2025-11-11T10:28:04.151" v="33"/>
          <ac:graphicFrameMkLst>
            <pc:docMk/>
            <pc:sldMk cId="3450289580" sldId="296"/>
            <ac:graphicFrameMk id="3" creationId="{AFEE7712-450D-182E-D215-51A642CD744F}"/>
          </ac:graphicFrameMkLst>
        </pc:graphicFrameChg>
      </pc:sldChg>
      <pc:sldChg chg="modSp add del mod">
        <pc:chgData name="Simon Tufvesson" userId="ed827d87-0650-4094-9c03-097576f8d7b0" providerId="ADAL" clId="{CA2977DB-EAE9-F545-B7F5-942D07BF15E5}" dt="2025-11-12T10:00:09.703" v="41"/>
        <pc:sldMkLst>
          <pc:docMk/>
          <pc:sldMk cId="1774969933" sldId="297"/>
        </pc:sldMkLst>
        <pc:spChg chg="mod">
          <ac:chgData name="Simon Tufvesson" userId="ed827d87-0650-4094-9c03-097576f8d7b0" providerId="ADAL" clId="{CA2977DB-EAE9-F545-B7F5-942D07BF15E5}" dt="2025-11-12T10:00:09.703" v="41"/>
          <ac:spMkLst>
            <pc:docMk/>
            <pc:sldMk cId="1774969933" sldId="297"/>
            <ac:spMk id="6" creationId="{39DDD65A-06FE-3651-9F19-6613281F2CF9}"/>
          </ac:spMkLst>
        </pc:spChg>
        <pc:graphicFrameChg chg="modGraphic">
          <ac:chgData name="Simon Tufvesson" userId="ed827d87-0650-4094-9c03-097576f8d7b0" providerId="ADAL" clId="{CA2977DB-EAE9-F545-B7F5-942D07BF15E5}" dt="2025-11-11T10:28:19.665" v="38"/>
          <ac:graphicFrameMkLst>
            <pc:docMk/>
            <pc:sldMk cId="1774969933" sldId="297"/>
            <ac:graphicFrameMk id="9" creationId="{CD3E4106-DEC8-6A72-883D-3DFBFB3BA01D}"/>
          </ac:graphicFrameMkLst>
        </pc:graphicFrameChg>
      </pc:sldChg>
      <pc:sldChg chg="modSp add del mod">
        <pc:chgData name="Simon Tufvesson" userId="ed827d87-0650-4094-9c03-097576f8d7b0" providerId="ADAL" clId="{CA2977DB-EAE9-F545-B7F5-942D07BF15E5}" dt="2025-11-11T10:28:26.559" v="40"/>
        <pc:sldMkLst>
          <pc:docMk/>
          <pc:sldMk cId="3628759299" sldId="298"/>
        </pc:sldMkLst>
        <pc:graphicFrameChg chg="modGraphic">
          <ac:chgData name="Simon Tufvesson" userId="ed827d87-0650-4094-9c03-097576f8d7b0" providerId="ADAL" clId="{CA2977DB-EAE9-F545-B7F5-942D07BF15E5}" dt="2025-11-11T10:28:26.559" v="40"/>
          <ac:graphicFrameMkLst>
            <pc:docMk/>
            <pc:sldMk cId="3628759299" sldId="298"/>
            <ac:graphicFrameMk id="13" creationId="{35FF4D73-34CB-A3F6-1333-56C92275C1F6}"/>
          </ac:graphicFrameMkLst>
        </pc:graphicFrameChg>
      </pc:sldChg>
      <pc:sldChg chg="add del">
        <pc:chgData name="Simon Tufvesson" userId="ed827d87-0650-4094-9c03-097576f8d7b0" providerId="ADAL" clId="{CA2977DB-EAE9-F545-B7F5-942D07BF15E5}" dt="2025-11-11T10:26:54.326" v="23"/>
        <pc:sldMkLst>
          <pc:docMk/>
          <pc:sldMk cId="1664519915" sldId="299"/>
        </pc:sldMkLst>
      </pc:sldChg>
      <pc:sldChg chg="del">
        <pc:chgData name="Simon Tufvesson" userId="ed827d87-0650-4094-9c03-097576f8d7b0" providerId="ADAL" clId="{CA2977DB-EAE9-F545-B7F5-942D07BF15E5}" dt="2025-11-11T10:26:53.503" v="7" actId="2696"/>
        <pc:sldMkLst>
          <pc:docMk/>
          <pc:sldMk cId="62555288" sldId="300"/>
        </pc:sldMkLst>
      </pc:sldChg>
      <pc:sldChg chg="add">
        <pc:chgData name="Simon Tufvesson" userId="ed827d87-0650-4094-9c03-097576f8d7b0" providerId="ADAL" clId="{CA2977DB-EAE9-F545-B7F5-942D07BF15E5}" dt="2025-11-11T10:26:54.326" v="23"/>
        <pc:sldMkLst>
          <pc:docMk/>
          <pc:sldMk cId="1531215091" sldId="300"/>
        </pc:sldMkLst>
      </pc:sldChg>
      <pc:sldChg chg="del">
        <pc:chgData name="Simon Tufvesson" userId="ed827d87-0650-4094-9c03-097576f8d7b0" providerId="ADAL" clId="{CA2977DB-EAE9-F545-B7F5-942D07BF15E5}" dt="2025-11-11T10:26:53.554" v="14" actId="2696"/>
        <pc:sldMkLst>
          <pc:docMk/>
          <pc:sldMk cId="1077447133" sldId="301"/>
        </pc:sldMkLst>
      </pc:sldChg>
      <pc:sldChg chg="modSp add mod">
        <pc:chgData name="Simon Tufvesson" userId="ed827d87-0650-4094-9c03-097576f8d7b0" providerId="ADAL" clId="{CA2977DB-EAE9-F545-B7F5-942D07BF15E5}" dt="2025-11-11T10:28:11.661" v="36"/>
        <pc:sldMkLst>
          <pc:docMk/>
          <pc:sldMk cId="2891541501" sldId="301"/>
        </pc:sldMkLst>
        <pc:graphicFrameChg chg="modGraphic">
          <ac:chgData name="Simon Tufvesson" userId="ed827d87-0650-4094-9c03-097576f8d7b0" providerId="ADAL" clId="{CA2977DB-EAE9-F545-B7F5-942D07BF15E5}" dt="2025-11-11T10:28:11.661" v="36"/>
          <ac:graphicFrameMkLst>
            <pc:docMk/>
            <pc:sldMk cId="2891541501" sldId="301"/>
            <ac:graphicFrameMk id="3" creationId="{8755B950-E733-0B6A-9AE2-F0E93E6D0D0D}"/>
          </ac:graphicFrameMkLst>
        </pc:graphicFrameChg>
      </pc:sldChg>
      <pc:sldChg chg="add">
        <pc:chgData name="Simon Tufvesson" userId="ed827d87-0650-4094-9c03-097576f8d7b0" providerId="ADAL" clId="{CA2977DB-EAE9-F545-B7F5-942D07BF15E5}" dt="2025-11-11T10:26:54.326" v="23"/>
        <pc:sldMkLst>
          <pc:docMk/>
          <pc:sldMk cId="1130080532" sldId="302"/>
        </pc:sldMkLst>
      </pc:sldChg>
      <pc:sldChg chg="add">
        <pc:chgData name="Simon Tufvesson" userId="ed827d87-0650-4094-9c03-097576f8d7b0" providerId="ADAL" clId="{CA2977DB-EAE9-F545-B7F5-942D07BF15E5}" dt="2025-11-11T10:26:54.326" v="23"/>
        <pc:sldMkLst>
          <pc:docMk/>
          <pc:sldMk cId="966356792" sldId="303"/>
        </pc:sldMkLst>
      </pc:sldChg>
      <pc:sldChg chg="add">
        <pc:chgData name="Simon Tufvesson" userId="ed827d87-0650-4094-9c03-097576f8d7b0" providerId="ADAL" clId="{CA2977DB-EAE9-F545-B7F5-942D07BF15E5}" dt="2025-11-11T10:26:54.326" v="23"/>
        <pc:sldMkLst>
          <pc:docMk/>
          <pc:sldMk cId="2525930624" sldId="304"/>
        </pc:sldMkLst>
      </pc:sldChg>
    </pc:docChg>
  </pc:docChgLst>
</pc:chgInfo>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kalkylblad.xlsx"/></Relationships>
</file>

<file path=ppt/charts/_rels/chart10.xml.rels><?xml version='1.0' encoding='UTF-8' standalone='yes'?>
<Relationships xmlns="http://schemas.openxmlformats.org/package/2006/relationships"><Relationship Id="rId1" Type="http://schemas.microsoft.com/office/2011/relationships/chartStyle" Target="style8.xml"/><Relationship Id="rId2" Type="http://schemas.microsoft.com/office/2011/relationships/chartColorStyle" Target="colors8.xml"/><Relationship Id="rId3" Type="http://schemas.openxmlformats.org/officeDocument/2006/relationships/package" Target="../embeddings/Microsoft_Excel-kalkylblad9.xlsx"/></Relationships>
</file>

<file path=ppt/charts/_rels/chart12.xml.rels><?xml version='1.0' encoding='UTF-8' standalone='yes'?>
<Relationships xmlns="http://schemas.openxmlformats.org/package/2006/relationships"><Relationship Id="rId1" Type="http://schemas.microsoft.com/office/2011/relationships/chartStyle" Target="style10.xml"/><Relationship Id="rId2" Type="http://schemas.microsoft.com/office/2011/relationships/chartColorStyle" Target="colors10.xml"/><Relationship Id="rId3" Type="http://schemas.openxmlformats.org/officeDocument/2006/relationships/package" Target="../embeddings/Microsoft_Excel-kalkylblad11.xlsx"/></Relationships>
</file>

<file path=ppt/charts/_rels/chart1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Microsoft_Excel-kalkylblad12.xlsx"/><Relationship Id="rId3" Type="http://schemas.openxmlformats.org/officeDocument/2006/relationships/chartUserShapes" Target="../drawings/drawing3.xml"/></Relationships>
</file>

<file path=ppt/charts/_rels/chart14.xml.rels><?xml version='1.0' encoding='UTF-8' standalone='yes'?>
<Relationships xmlns="http://schemas.openxmlformats.org/package/2006/relationships"><Relationship Id="rId1" Type="http://schemas.microsoft.com/office/2011/relationships/chartStyle" Target="style11.xml"/><Relationship Id="rId2" Type="http://schemas.microsoft.com/office/2011/relationships/chartColorStyle" Target="colors11.xml"/><Relationship Id="rId3" Type="http://schemas.openxmlformats.org/officeDocument/2006/relationships/package" Target="../embeddings/Microsoft_Excel-kalkylblad13.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kalkylblad1.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kalkylblad2.xlsx"/></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package" Target="../embeddings/Microsoft_Excel-kalkylblad3.xlsx"/></Relationships>
</file>

<file path=ppt/charts/_rels/chart6.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package" Target="../embeddings/Microsoft_Excel-kalkylblad5.xlsx"/></Relationships>
</file>

<file path=ppt/charts/_rels/chart7.xml.rels><?xml version='1.0' encoding='UTF-8' standalone='yes'?>
<Relationships xmlns="http://schemas.openxmlformats.org/package/2006/relationships"><Relationship Id="rId1" Type="http://schemas.microsoft.com/office/2011/relationships/chartStyle" Target="style7.xml"/><Relationship Id="rId2" Type="http://schemas.microsoft.com/office/2011/relationships/chartColorStyle" Target="colors7.xml"/><Relationship Id="rId3" Type="http://schemas.openxmlformats.org/officeDocument/2006/relationships/package" Target="../embeddings/Microsoft_Excel-kalkylblad6.xlsx"/></Relationships>
</file>

<file path=ppt/charts/_rels/chart8.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kalkylblad7.xlsx"/><Relationship Id="rId3" Type="http://schemas.openxmlformats.org/officeDocument/2006/relationships/chartUserShapes" Target="../drawings/drawing1.xml"/></Relationships>
</file>

<file path=ppt/charts/_rels/chart9.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kalkylblad8.xlsx"/><Relationship Id="rId3"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Ditt kön:</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54B-1B47-907F-E73D90502AC5}"/>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754B-1B47-907F-E73D90502AC5}"/>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754B-1B47-907F-E73D90502AC5}"/>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7-754B-1B47-907F-E73D90502AC5}"/>
              </c:ext>
            </c:extLst>
          </c:dPt>
          <c:dLbls>
            <c:numFmt formatCode="[&lt;0.01]&quot;&quot;;[&gt;0.01]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Kvinna</c:v>
                </c:pt>
                <c:pt idx="1">
                  <c:v>Man</c:v>
                </c:pt>
                <c:pt idx="2">
                  <c:v>Annat</c:v>
                </c:pt>
                <c:pt idx="3">
                  <c:v>Vill inte svara</c:v>
                </c:pt>
              </c:strCache>
            </c:strRef>
          </c:cat>
          <c:val>
            <c:numRef>
              <c:f>Sheet1!$B$2:$B$5</c:f>
              <c:numCache>
                <c:formatCode>General</c:formatCode>
                <c:ptCount val="4"/>
                <c:pt idx="0">
                  <c:v>0.8571428571428571</c:v>
                </c:pt>
                <c:pt idx="1">
                  <c:v>0.1428571428571428</c:v>
                </c:pt>
                <c:pt idx="2">
                  <c:v>0.0</c:v>
                </c:pt>
                <c:pt idx="3">
                  <c:v>0.0</c:v>
                </c:pt>
              </c:numCache>
            </c:numRef>
          </c:val>
          <c:extLst>
            <c:ext xmlns:c16="http://schemas.microsoft.com/office/drawing/2014/chart" uri="{C3380CC4-5D6E-409C-BE32-E72D297353CC}">
              <c16:uniqueId val="{00000008-754B-1B47-907F-E73D90502AC5}"/>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Har du fått extra stöd av personalen på familjecentralen?</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D2B-724B-88F8-D28987751C13}"/>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8D2B-724B-88F8-D28987751C13}"/>
              </c:ext>
            </c:extLst>
          </c:dPt>
          <c:dLbls>
            <c:numFmt formatCode="[&lt;0.01]&quot;&quot;;[&gt;0.01]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0.7391304347826086</c:v>
                </c:pt>
                <c:pt idx="1">
                  <c:v>0.2608695652173913</c:v>
                </c:pt>
              </c:numCache>
            </c:numRef>
          </c:val>
          <c:extLst>
            <c:ext xmlns:c16="http://schemas.microsoft.com/office/drawing/2014/chart" uri="{C3380CC4-5D6E-409C-BE32-E72D297353CC}">
              <c16:uniqueId val="{00000008-8D2B-724B-88F8-D28987751C1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Har du deltagit i föräldragrupp på familjecentralen det senaste året?</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D2B-724B-88F8-D28987751C13}"/>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8D2B-724B-88F8-D28987751C1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1BC-E742-BBFD-8CB8268AC204}"/>
              </c:ext>
            </c:extLst>
          </c:dPt>
          <c:dLbls>
            <c:numFmt formatCode="[&lt;0.01]&quot;&quot;;[&gt;0.01]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Ja</c:v>
                </c:pt>
                <c:pt idx="1">
                  <c:v>Nej, tackade nej</c:v>
                </c:pt>
                <c:pt idx="2">
                  <c:v>Nej, har inte erbjudits</c:v>
                </c:pt>
              </c:strCache>
            </c:strRef>
          </c:cat>
          <c:val>
            <c:numRef>
              <c:f>Sheet1!$B$2:$B$4</c:f>
              <c:numCache>
                <c:formatCode>General</c:formatCode>
                <c:ptCount val="3"/>
                <c:pt idx="0">
                  <c:v>0.6296296296296297</c:v>
                </c:pt>
                <c:pt idx="1">
                  <c:v>0.2222222222222222</c:v>
                </c:pt>
                <c:pt idx="2">
                  <c:v>0.1481481481481481</c:v>
                </c:pt>
              </c:numCache>
            </c:numRef>
          </c:val>
          <c:extLst>
            <c:ext xmlns:c16="http://schemas.microsoft.com/office/drawing/2014/chart" uri="{C3380CC4-5D6E-409C-BE32-E72D297353CC}">
              <c16:uniqueId val="{00000008-8D2B-724B-88F8-D28987751C1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2552355295827279"/>
          <c:y val="3.1746031746031703E-2"/>
          <c:w val="0.6066689505316224"/>
          <c:h val="0.6691405707251592"/>
        </c:manualLayout>
      </c:layout>
      <c:barChart>
        <c:barDir val="bar"/>
        <c:grouping val="percentStacked"/>
        <c:varyColors val="0"/>
        <c:ser>
          <c:idx val="0"/>
          <c:order val="0"/>
          <c:tx>
            <c:strRef>
              <c:f>Sheet1!$B$1</c:f>
              <c:strCache>
                <c:ptCount val="1"/>
                <c:pt idx="0">
                  <c:v>Ja</c:v>
                </c:pt>
              </c:strCache>
            </c:strRef>
          </c:tx>
          <c:spPr>
            <a:solidFill>
              <a:srgbClr val="9DCC8F"/>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mer trygg i mitt föräldraskap</c:v>
                </c:pt>
                <c:pt idx="1">
                  <c:v>Jag lärde mig mer om föräldraskap</c:v>
                </c:pt>
                <c:pt idx="2">
                  <c:v>Jag kände gemenskap med andra föräldrar</c:v>
                </c:pt>
              </c:strCache>
            </c:strRef>
          </c:cat>
          <c:val>
            <c:numRef>
              <c:f>Sheet1!$B$2:$B$4</c:f>
              <c:numCache>
                <c:formatCode>General</c:formatCode>
                <c:ptCount val="3"/>
                <c:pt idx="0">
                  <c:v>0.9285714285714286</c:v>
                </c:pt>
                <c:pt idx="1">
                  <c:v>0.9411764705882352</c:v>
                </c:pt>
                <c:pt idx="2">
                  <c:v>1.0</c:v>
                </c:pt>
              </c:numCache>
            </c:numRef>
          </c:val>
          <c:extLst>
            <c:ext xmlns:c16="http://schemas.microsoft.com/office/drawing/2014/chart" uri="{C3380CC4-5D6E-409C-BE32-E72D297353CC}">
              <c16:uniqueId val="{00000000-EE22-2D4B-808D-75DD4688C73C}"/>
            </c:ext>
          </c:extLst>
        </c:ser>
        <c:ser>
          <c:idx val="1"/>
          <c:order val="1"/>
          <c:tx>
            <c:strRef>
              <c:f>Sheet1!$C$1</c:f>
              <c:strCache>
                <c:ptCount val="1"/>
                <c:pt idx="0">
                  <c:v>Nej</c:v>
                </c:pt>
              </c:strCache>
            </c:strRef>
          </c:tx>
          <c:spPr>
            <a:solidFill>
              <a:srgbClr val="F2955A"/>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mer trygg i mitt föräldraskap</c:v>
                </c:pt>
                <c:pt idx="1">
                  <c:v>Jag lärde mig mer om föräldraskap</c:v>
                </c:pt>
                <c:pt idx="2">
                  <c:v>Jag kände gemenskap med andra föräldrar</c:v>
                </c:pt>
              </c:strCache>
            </c:strRef>
          </c:cat>
          <c:val>
            <c:numRef>
              <c:f>Sheet1!$C$2:$C$4</c:f>
              <c:numCache>
                <c:formatCode>General</c:formatCode>
                <c:ptCount val="3"/>
                <c:pt idx="0">
                  <c:v>0.0714285714285714</c:v>
                </c:pt>
                <c:pt idx="1">
                  <c:v>0.0588235294117647</c:v>
                </c:pt>
                <c:pt idx="2">
                  <c:v>0.0</c:v>
                </c:pt>
              </c:numCache>
            </c:numRef>
          </c:val>
          <c:extLst>
            <c:ext xmlns:c16="http://schemas.microsoft.com/office/drawing/2014/chart" uri="{C3380CC4-5D6E-409C-BE32-E72D297353CC}">
              <c16:uniqueId val="{00000001-EE22-2D4B-808D-75DD4688C73C}"/>
            </c:ext>
          </c:extLst>
        </c:ser>
        <c:dLbls>
          <c:showLegendKey val="0"/>
          <c:showVal val="1"/>
          <c:showCatName val="0"/>
          <c:showSerName val="0"/>
          <c:showPercent val="0"/>
          <c:showBubbleSize val="0"/>
        </c:dLbls>
        <c:gapWidth val="50"/>
        <c:overlap val="100"/>
        <c:axId val="2098330648"/>
        <c:axId val="2098327624"/>
      </c:barChart>
      <c:catAx>
        <c:axId val="2098330648"/>
        <c:scaling>
          <c:orientation val="maxMin"/>
        </c:scaling>
        <c:delete val="0"/>
        <c:axPos val="l"/>
        <c:numFmt formatCode="General" sourceLinked="1"/>
        <c:majorTickMark val="none"/>
        <c:minorTickMark val="none"/>
        <c:tickLblPos val="nextTo"/>
        <c:spPr>
          <a:ln>
            <a:solidFill>
              <a:sysClr val="windowText" lastClr="000000">
                <a:alpha val="20000"/>
              </a:sysClr>
            </a:solidFill>
          </a:ln>
        </c:spPr>
        <c:txPr>
          <a:bodyPr/>
          <a:lstStyle/>
          <a:p>
            <a:pPr algn="r">
              <a:defRPr/>
            </a:pPr>
            <a:endParaRPr lang="sv-SE"/>
          </a:p>
        </c:txPr>
        <c:crossAx val="2098327624"/>
        <c:crosses val="autoZero"/>
        <c:auto val="1"/>
        <c:lblAlgn val="ctr"/>
        <c:lblOffset val="100"/>
        <c:noMultiLvlLbl val="0"/>
      </c:catAx>
      <c:valAx>
        <c:axId val="2098327624"/>
        <c:scaling>
          <c:orientation val="minMax"/>
          <c:max val="1"/>
          <c:min val="0"/>
        </c:scaling>
        <c:delete val="0"/>
        <c:axPos val="t"/>
        <c:majorGridlines>
          <c:spPr>
            <a:ln>
              <a:solidFill>
                <a:sysClr val="windowText" lastClr="000000">
                  <a:alpha val="30000"/>
                </a:sysClr>
              </a:solidFill>
            </a:ln>
          </c:spPr>
        </c:majorGridlines>
        <c:numFmt formatCode="0%" sourceLinked="1"/>
        <c:majorTickMark val="out"/>
        <c:minorTickMark val="none"/>
        <c:tickLblPos val="nextTo"/>
        <c:spPr>
          <a:ln>
            <a:solidFill>
              <a:sysClr val="windowText" lastClr="000000">
                <a:tint val="75000"/>
                <a:shade val="95000"/>
                <a:satMod val="105000"/>
                <a:alpha val="0"/>
              </a:sysClr>
            </a:solidFill>
          </a:ln>
        </c:spPr>
        <c:crossAx val="2098330648"/>
        <c:crosses val="autoZero"/>
        <c:crossBetween val="between"/>
        <c:majorUnit val="0.2"/>
      </c:valAx>
    </c:plotArea>
    <c:legend>
      <c:legendPos val="b"/>
      <c:layout>
        <c:manualLayout>
          <c:xMode val="edge"/>
          <c:yMode val="edge"/>
          <c:x val="0.32451116653942663"/>
          <c:y val="0.8452145415378185"/>
          <c:w val="0.67117307890418432"/>
          <c:h val="5.4334139206738727E-2"/>
        </c:manualLayout>
      </c:layout>
      <c:overlay val="0"/>
    </c:legend>
    <c:plotVisOnly val="1"/>
    <c:dispBlanksAs val="gap"/>
    <c:showDLblsOverMax val="0"/>
  </c:chart>
  <c:spPr>
    <a:ln>
      <a:noFill/>
    </a:ln>
  </c:spPr>
  <c:txPr>
    <a:bodyPr/>
    <a:lstStyle/>
    <a:p>
      <a:pPr>
        <a:defRPr sz="900" b="0" i="0">
          <a:latin typeface="Univers LT Std 55" panose="020B0603020202020204" pitchFamily="34" charset="0"/>
        </a:defRPr>
      </a:pPr>
      <a:endParaRPr lang="sv-SE"/>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Har du lärt känna nya människor på Familjecentralen?</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E1CE-C245-BF5A-A3514CBCD617}"/>
              </c:ext>
            </c:extLst>
          </c:dPt>
          <c:dPt>
            <c:idx val="1"/>
            <c:invertIfNegative val="0"/>
            <c:bubble3D val="0"/>
            <c:spPr>
              <a:solidFill>
                <a:srgbClr val="9DCC8F"/>
              </a:solidFill>
              <a:ln>
                <a:noFill/>
              </a:ln>
              <a:effectLst/>
            </c:spPr>
            <c:extLst>
              <c:ext xmlns:c16="http://schemas.microsoft.com/office/drawing/2014/chart" uri="{C3380CC4-5D6E-409C-BE32-E72D297353CC}">
                <c16:uniqueId val="{00000003-E1CE-C245-BF5A-A3514CBCD617}"/>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Ja, vi träffas även utanför familjecentralen</c:v>
                </c:pt>
                <c:pt idx="1">
                  <c:v>Ja, vi träffas bara på familjecentralen</c:v>
                </c:pt>
                <c:pt idx="2">
                  <c:v>Nej</c:v>
                </c:pt>
              </c:strCache>
            </c:strRef>
          </c:cat>
          <c:val>
            <c:numRef>
              <c:f>Sheet1!$B$2:$B$4</c:f>
              <c:numCache>
                <c:formatCode>General</c:formatCode>
                <c:ptCount val="3"/>
                <c:pt idx="0">
                  <c:v>0.5</c:v>
                </c:pt>
                <c:pt idx="1">
                  <c:v>0.5</c:v>
                </c:pt>
                <c:pt idx="2">
                  <c:v>0.0</c:v>
                </c:pt>
              </c:numCache>
            </c:numRef>
          </c:val>
          <c:extLst>
            <c:ext xmlns:c16="http://schemas.microsoft.com/office/drawing/2014/chart" uri="{C3380CC4-5D6E-409C-BE32-E72D297353CC}">
              <c16:uniqueId val="{00000004-E1CE-C245-BF5A-A3514CBCD617}"/>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Jag eller min partner är gravid</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826-DB48-952C-6D1BC8137406}"/>
              </c:ext>
            </c:extLst>
          </c:dPt>
          <c:dPt>
            <c:idx val="1"/>
            <c:invertIfNegative val="0"/>
            <c:bubble3D val="0"/>
            <c:spPr>
              <a:solidFill>
                <a:srgbClr val="9DCC8F"/>
              </a:solidFill>
              <a:ln>
                <a:noFill/>
              </a:ln>
              <a:effectLst/>
            </c:spPr>
            <c:extLst>
              <c:ext xmlns:c16="http://schemas.microsoft.com/office/drawing/2014/chart" uri="{C3380CC4-5D6E-409C-BE32-E72D297353CC}">
                <c16:uniqueId val="{00000003-C826-DB48-952C-6D1BC813740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Jag eller min partner är gravid</c:v>
                </c:pt>
                <c:pt idx="1">
                  <c:v>Yngre än 1 år</c:v>
                </c:pt>
                <c:pt idx="2">
                  <c:v>1 år</c:v>
                </c:pt>
                <c:pt idx="3">
                  <c:v>2 år</c:v>
                </c:pt>
                <c:pt idx="4">
                  <c:v>3 år</c:v>
                </c:pt>
                <c:pt idx="5">
                  <c:v>4 år</c:v>
                </c:pt>
                <c:pt idx="6">
                  <c:v>5 år eller äldre</c:v>
                </c:pt>
                <c:pt idx="7">
                  <c:v>Vill inte svara</c:v>
                </c:pt>
              </c:strCache>
            </c:strRef>
          </c:cat>
          <c:val>
            <c:numRef>
              <c:f>Sheet1!$B$2:$B$9</c:f>
              <c:numCache>
                <c:formatCode>General</c:formatCode>
                <c:ptCount val="8"/>
                <c:pt idx="0">
                  <c:v>0.0</c:v>
                </c:pt>
                <c:pt idx="1">
                  <c:v>0.3214285714285714</c:v>
                </c:pt>
                <c:pt idx="2">
                  <c:v>0.2857142857142857</c:v>
                </c:pt>
                <c:pt idx="3">
                  <c:v>0.1785714285714285</c:v>
                </c:pt>
                <c:pt idx="4">
                  <c:v>0.1428571428571428</c:v>
                </c:pt>
                <c:pt idx="5">
                  <c:v>0.1428571428571428</c:v>
                </c:pt>
                <c:pt idx="6">
                  <c:v>0.1428571428571428</c:v>
                </c:pt>
                <c:pt idx="7">
                  <c:v>0.0</c:v>
                </c:pt>
              </c:numCache>
            </c:numRef>
          </c:val>
          <c:extLst>
            <c:ext xmlns:c16="http://schemas.microsoft.com/office/drawing/2014/chart" uri="{C3380CC4-5D6E-409C-BE32-E72D297353CC}">
              <c16:uniqueId val="{00000004-C826-DB48-952C-6D1BC8137406}"/>
            </c:ext>
          </c:extLst>
        </c:ser>
        <c:dLbls>
          <c:dLblPos val="outEnd"/>
          <c:showLegendKey val="0"/>
          <c:showVal val="1"/>
          <c:showCatName val="0"/>
          <c:showSerName val="0"/>
          <c:showPercent val="0"/>
          <c:showBubbleSize val="0"/>
        </c:dLbls>
        <c:gapWidth val="15"/>
        <c:overlap val="-27"/>
        <c:axId val="107384447"/>
        <c:axId val="107285695"/>
      </c:barChart>
      <c:catAx>
        <c:axId val="10738444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l"/>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Barnmorskemottagning</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826-DB48-952C-6D1BC8137406}"/>
              </c:ext>
            </c:extLst>
          </c:dPt>
          <c:dPt>
            <c:idx val="1"/>
            <c:invertIfNegative val="0"/>
            <c:bubble3D val="0"/>
            <c:spPr>
              <a:solidFill>
                <a:srgbClr val="9DCC8F"/>
              </a:solidFill>
              <a:ln>
                <a:noFill/>
              </a:ln>
              <a:effectLst/>
            </c:spPr>
            <c:extLst>
              <c:ext xmlns:c16="http://schemas.microsoft.com/office/drawing/2014/chart" uri="{C3380CC4-5D6E-409C-BE32-E72D297353CC}">
                <c16:uniqueId val="{00000003-C826-DB48-952C-6D1BC813740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Barnmorskemottagning</c:v>
                </c:pt>
                <c:pt idx="1">
                  <c:v>Barnavårdscentral</c:v>
                </c:pt>
                <c:pt idx="2">
                  <c:v>Förebyggande socialtjänst*</c:v>
                </c:pt>
                <c:pt idx="3">
                  <c:v>Öppen förskola</c:v>
                </c:pt>
                <c:pt idx="4">
                  <c:v>Vill inte svara</c:v>
                </c:pt>
                <c:pt idx="5">
                  <c:v>Annat</c:v>
                </c:pt>
              </c:strCache>
            </c:strRef>
          </c:cat>
          <c:val>
            <c:numRef>
              <c:f>Sheet1!$B$2:$B$7</c:f>
              <c:numCache>
                <c:formatCode>General</c:formatCode>
                <c:ptCount val="6"/>
                <c:pt idx="0">
                  <c:v>0.0</c:v>
                </c:pt>
                <c:pt idx="1">
                  <c:v>0.0</c:v>
                </c:pt>
                <c:pt idx="2">
                  <c:v>0.0357142857142857</c:v>
                </c:pt>
                <c:pt idx="3">
                  <c:v>0.8928571428571429</c:v>
                </c:pt>
                <c:pt idx="4">
                  <c:v>0.0</c:v>
                </c:pt>
              </c:numCache>
            </c:numRef>
          </c:val>
          <c:extLst>
            <c:ext xmlns:c16="http://schemas.microsoft.com/office/drawing/2014/chart" uri="{C3380CC4-5D6E-409C-BE32-E72D297353CC}">
              <c16:uniqueId val="{00000004-C826-DB48-952C-6D1BC8137406}"/>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Vilken är din högsta avslutade utbildning?</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826-DB48-952C-6D1BC8137406}"/>
              </c:ext>
            </c:extLst>
          </c:dPt>
          <c:dPt>
            <c:idx val="1"/>
            <c:invertIfNegative val="0"/>
            <c:bubble3D val="0"/>
            <c:spPr>
              <a:solidFill>
                <a:srgbClr val="9DCC8F"/>
              </a:solidFill>
              <a:ln>
                <a:noFill/>
              </a:ln>
              <a:effectLst/>
            </c:spPr>
            <c:extLst>
              <c:ext xmlns:c16="http://schemas.microsoft.com/office/drawing/2014/chart" uri="{C3380CC4-5D6E-409C-BE32-E72D297353CC}">
                <c16:uniqueId val="{00000003-C826-DB48-952C-6D1BC813740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Inte gått ut grundskolan</c:v>
                </c:pt>
                <c:pt idx="1">
                  <c:v>Grundskola eller motsvarande</c:v>
                </c:pt>
                <c:pt idx="2">
                  <c:v>Gymnasium eller motsvarande</c:v>
                </c:pt>
                <c:pt idx="3">
                  <c:v>Eftergymnasial utbildning, till exempel högskola eller yrkeshögskola</c:v>
                </c:pt>
                <c:pt idx="4">
                  <c:v>Vill inte svara</c:v>
                </c:pt>
              </c:strCache>
            </c:strRef>
          </c:cat>
          <c:val>
            <c:numRef>
              <c:f>Sheet1!$B$2:$B$6</c:f>
              <c:numCache>
                <c:formatCode>General</c:formatCode>
                <c:ptCount val="5"/>
                <c:pt idx="0">
                  <c:v>0.1071428571428571</c:v>
                </c:pt>
                <c:pt idx="1">
                  <c:v>0.0</c:v>
                </c:pt>
                <c:pt idx="2">
                  <c:v>0.3571428571428571</c:v>
                </c:pt>
                <c:pt idx="3">
                  <c:v>0.5357142857142857</c:v>
                </c:pt>
                <c:pt idx="4">
                  <c:v>0.0</c:v>
                </c:pt>
              </c:numCache>
            </c:numRef>
          </c:val>
          <c:extLst>
            <c:ext xmlns:c16="http://schemas.microsoft.com/office/drawing/2014/chart" uri="{C3380CC4-5D6E-409C-BE32-E72D297353CC}">
              <c16:uniqueId val="{00000004-C826-DB48-952C-6D1BC8137406}"/>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lgn="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Är du född i Sverige?</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D2B-724B-88F8-D28987751C13}"/>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8D2B-724B-88F8-D28987751C1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D2B-724B-88F8-D28987751C13}"/>
              </c:ext>
            </c:extLst>
          </c:dPt>
          <c:dLbls>
            <c:numFmt formatCode="[&lt;0.01]&quot;&quot;;[&gt;0.01]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Ja</c:v>
                </c:pt>
                <c:pt idx="1">
                  <c:v>Nej</c:v>
                </c:pt>
                <c:pt idx="2">
                  <c:v>Vill inte svara</c:v>
                </c:pt>
              </c:strCache>
            </c:strRef>
          </c:cat>
          <c:val>
            <c:numRef>
              <c:f>Sheet1!$B$2:$B$4</c:f>
              <c:numCache>
                <c:formatCode>General</c:formatCode>
                <c:ptCount val="3"/>
                <c:pt idx="0">
                  <c:v>0.4642857142857143</c:v>
                </c:pt>
                <c:pt idx="1">
                  <c:v>0.5357142857142857</c:v>
                </c:pt>
                <c:pt idx="2">
                  <c:v>0.0</c:v>
                </c:pt>
              </c:numCache>
            </c:numRef>
          </c:val>
          <c:extLst>
            <c:ext xmlns:c16="http://schemas.microsoft.com/office/drawing/2014/chart" uri="{C3380CC4-5D6E-409C-BE32-E72D297353CC}">
              <c16:uniqueId val="{00000008-8D2B-724B-88F8-D28987751C1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Hur länge har du bott i Sverige?</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DEE-AE4E-964C-7163545BE10A}"/>
              </c:ext>
            </c:extLst>
          </c:dPt>
          <c:dPt>
            <c:idx val="1"/>
            <c:invertIfNegative val="0"/>
            <c:bubble3D val="0"/>
            <c:spPr>
              <a:solidFill>
                <a:srgbClr val="9DCC8F"/>
              </a:solidFill>
              <a:ln>
                <a:noFill/>
              </a:ln>
              <a:effectLst/>
            </c:spPr>
            <c:extLst>
              <c:ext xmlns:c16="http://schemas.microsoft.com/office/drawing/2014/chart" uri="{C3380CC4-5D6E-409C-BE32-E72D297353CC}">
                <c16:uniqueId val="{00000003-CDEE-AE4E-964C-7163545BE10A}"/>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0–5 år</c:v>
                </c:pt>
                <c:pt idx="1">
                  <c:v>6–15 år</c:v>
                </c:pt>
                <c:pt idx="2">
                  <c:v>16 år eller mer</c:v>
                </c:pt>
                <c:pt idx="3">
                  <c:v>Vet inte/Vill inte svara</c:v>
                </c:pt>
              </c:strCache>
            </c:strRef>
          </c:cat>
          <c:val>
            <c:numRef>
              <c:f>Sheet1!$B$2:$B$5</c:f>
              <c:numCache>
                <c:formatCode>General</c:formatCode>
                <c:ptCount val="4"/>
                <c:pt idx="0">
                  <c:v>0.0666666666666666</c:v>
                </c:pt>
                <c:pt idx="1">
                  <c:v>0.3333333333333333</c:v>
                </c:pt>
                <c:pt idx="2">
                  <c:v>0.6</c:v>
                </c:pt>
                <c:pt idx="3">
                  <c:v>0.0</c:v>
                </c:pt>
              </c:numCache>
            </c:numRef>
          </c:val>
          <c:extLst>
            <c:ext xmlns:c16="http://schemas.microsoft.com/office/drawing/2014/chart" uri="{C3380CC4-5D6E-409C-BE32-E72D297353CC}">
              <c16:uniqueId val="{00000004-CDEE-AE4E-964C-7163545BE10A}"/>
            </c:ext>
          </c:extLst>
        </c:ser>
        <c:dLbls>
          <c:dLblPos val="outEnd"/>
          <c:showLegendKey val="0"/>
          <c:showVal val="1"/>
          <c:showCatName val="0"/>
          <c:showSerName val="0"/>
          <c:showPercent val="0"/>
          <c:showBubbleSize val="0"/>
        </c:dLbls>
        <c:gapWidth val="15"/>
        <c:overlap val="-27"/>
        <c:axId val="107384447"/>
        <c:axId val="107285695"/>
      </c:barChart>
      <c:catAx>
        <c:axId val="10738444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l"/>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2552355295827279"/>
          <c:y val="3.1746031746031703E-2"/>
          <c:w val="0.6066689505316224"/>
          <c:h val="0.6691405707251592"/>
        </c:manualLayout>
      </c:layout>
      <c:barChart>
        <c:barDir val="bar"/>
        <c:grouping val="percentStacked"/>
        <c:varyColors val="0"/>
        <c:ser>
          <c:idx val="0"/>
          <c:order val="0"/>
          <c:tx>
            <c:strRef>
              <c:f>Sheet1!$B$1</c:f>
              <c:strCache>
                <c:ptCount val="1"/>
                <c:pt idx="0">
                  <c:v>Ja</c:v>
                </c:pt>
              </c:strCache>
            </c:strRef>
          </c:tx>
          <c:spPr>
            <a:solidFill>
              <a:srgbClr val="9DCC8F"/>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Familjecentralen har hjälpt mig att bli bättre på svenska</c:v>
                </c:pt>
                <c:pt idx="1">
                  <c:v>Familjecentralen har hjälpt mig att förstå mer om hur det är att vara förälder i Sverige</c:v>
                </c:pt>
                <c:pt idx="2">
                  <c:v>Familjecentralen har hjälpt mig att förstå mer om hur det svenska samhället fungerar</c:v>
                </c:pt>
              </c:strCache>
            </c:strRef>
          </c:cat>
          <c:val>
            <c:numRef>
              <c:f>Sheet1!$B$2:$B$4</c:f>
              <c:numCache>
                <c:formatCode>General</c:formatCode>
                <c:ptCount val="3"/>
                <c:pt idx="0">
                  <c:v>1.0</c:v>
                </c:pt>
                <c:pt idx="1">
                  <c:v>1.0</c:v>
                </c:pt>
                <c:pt idx="2">
                  <c:v>1.0</c:v>
                </c:pt>
              </c:numCache>
            </c:numRef>
          </c:val>
          <c:extLst>
            <c:ext xmlns:c16="http://schemas.microsoft.com/office/drawing/2014/chart" uri="{C3380CC4-5D6E-409C-BE32-E72D297353CC}">
              <c16:uniqueId val="{00000000-0EA3-C94B-BB49-83E50793190E}"/>
            </c:ext>
          </c:extLst>
        </c:ser>
        <c:ser>
          <c:idx val="1"/>
          <c:order val="1"/>
          <c:tx>
            <c:strRef>
              <c:f>Sheet1!$C$1</c:f>
              <c:strCache>
                <c:ptCount val="1"/>
                <c:pt idx="0">
                  <c:v>Nej</c:v>
                </c:pt>
              </c:strCache>
            </c:strRef>
          </c:tx>
          <c:spPr>
            <a:solidFill>
              <a:srgbClr val="F29559"/>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Familjecentralen har hjälpt mig att bli bättre på svenska</c:v>
                </c:pt>
                <c:pt idx="1">
                  <c:v>Familjecentralen har hjälpt mig att förstå mer om hur det är att vara förälder i Sverige</c:v>
                </c:pt>
                <c:pt idx="2">
                  <c:v>Familjecentralen har hjälpt mig att förstå mer om hur det svenska samhället fungerar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0EA3-C94B-BB49-83E50793190E}"/>
            </c:ext>
          </c:extLst>
        </c:ser>
        <c:dLbls>
          <c:showLegendKey val="0"/>
          <c:showVal val="1"/>
          <c:showCatName val="0"/>
          <c:showSerName val="0"/>
          <c:showPercent val="0"/>
          <c:showBubbleSize val="0"/>
        </c:dLbls>
        <c:gapWidth val="50"/>
        <c:overlap val="100"/>
        <c:axId val="2098330648"/>
        <c:axId val="2098327624"/>
      </c:barChart>
      <c:catAx>
        <c:axId val="2098330648"/>
        <c:scaling>
          <c:orientation val="maxMin"/>
        </c:scaling>
        <c:delete val="0"/>
        <c:axPos val="l"/>
        <c:numFmt formatCode="General" sourceLinked="1"/>
        <c:majorTickMark val="none"/>
        <c:minorTickMark val="none"/>
        <c:tickLblPos val="nextTo"/>
        <c:spPr>
          <a:ln>
            <a:solidFill>
              <a:sysClr val="windowText" lastClr="000000">
                <a:alpha val="20000"/>
              </a:sysClr>
            </a:solidFill>
          </a:ln>
        </c:spPr>
        <c:txPr>
          <a:bodyPr/>
          <a:lstStyle/>
          <a:p>
            <a:pPr algn="r">
              <a:defRPr/>
            </a:pPr>
            <a:endParaRPr lang="sv-SE"/>
          </a:p>
        </c:txPr>
        <c:crossAx val="2098327624"/>
        <c:crosses val="autoZero"/>
        <c:auto val="1"/>
        <c:lblAlgn val="ctr"/>
        <c:lblOffset val="100"/>
        <c:noMultiLvlLbl val="0"/>
      </c:catAx>
      <c:valAx>
        <c:axId val="2098327624"/>
        <c:scaling>
          <c:orientation val="minMax"/>
          <c:max val="1"/>
          <c:min val="0"/>
        </c:scaling>
        <c:delete val="0"/>
        <c:axPos val="t"/>
        <c:majorGridlines>
          <c:spPr>
            <a:ln>
              <a:solidFill>
                <a:sysClr val="windowText" lastClr="000000">
                  <a:alpha val="30000"/>
                </a:sysClr>
              </a:solidFill>
            </a:ln>
          </c:spPr>
        </c:majorGridlines>
        <c:numFmt formatCode="0%" sourceLinked="1"/>
        <c:majorTickMark val="out"/>
        <c:minorTickMark val="none"/>
        <c:tickLblPos val="nextTo"/>
        <c:spPr>
          <a:ln>
            <a:solidFill>
              <a:sysClr val="windowText" lastClr="000000">
                <a:tint val="75000"/>
                <a:shade val="95000"/>
                <a:satMod val="105000"/>
                <a:alpha val="0"/>
              </a:sysClr>
            </a:solidFill>
          </a:ln>
        </c:spPr>
        <c:crossAx val="2098330648"/>
        <c:crosses val="autoZero"/>
        <c:crossBetween val="between"/>
        <c:majorUnit val="0.2"/>
      </c:valAx>
    </c:plotArea>
    <c:legend>
      <c:legendPos val="b"/>
      <c:layout>
        <c:manualLayout>
          <c:xMode val="edge"/>
          <c:yMode val="edge"/>
          <c:x val="0.32451116653942663"/>
          <c:y val="0.8452145415378185"/>
          <c:w val="0.67117307890418432"/>
          <c:h val="5.4334139206738727E-2"/>
        </c:manualLayout>
      </c:layout>
      <c:overlay val="0"/>
    </c:legend>
    <c:plotVisOnly val="1"/>
    <c:dispBlanksAs val="gap"/>
    <c:showDLblsOverMax val="0"/>
  </c:chart>
  <c:spPr>
    <a:ln>
      <a:noFill/>
    </a:ln>
  </c:spPr>
  <c:txPr>
    <a:bodyPr/>
    <a:lstStyle/>
    <a:p>
      <a:pPr>
        <a:defRPr sz="900" b="0" i="0">
          <a:latin typeface="Univers LT Std 55" panose="020B0603020202020204" pitchFamily="34" charset="0"/>
        </a:defRPr>
      </a:pPr>
      <a:endParaRPr lang="sv-SE"/>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2552355295827279"/>
          <c:y val="3.1746031746031703E-2"/>
          <c:w val="0.6066689505316224"/>
          <c:h val="0.6691405707251592"/>
        </c:manualLayout>
      </c:layout>
      <c:barChart>
        <c:barDir val="bar"/>
        <c:grouping val="percentStacked"/>
        <c:varyColors val="0"/>
        <c:ser>
          <c:idx val="0"/>
          <c:order val="0"/>
          <c:tx>
            <c:strRef>
              <c:f>Sheet1!$B$1</c:f>
              <c:strCache>
                <c:ptCount val="1"/>
                <c:pt idx="0">
                  <c:v>Aldrig</c:v>
                </c:pt>
              </c:strCache>
            </c:strRef>
          </c:tx>
          <c:spPr>
            <a:solidFill>
              <a:srgbClr val="EA5901"/>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välkommen på familjecentralen</c:v>
                </c:pt>
                <c:pt idx="1">
                  <c:v>Jag har förtroende för personalen på familjecentralen</c:v>
                </c:pt>
                <c:pt idx="2">
                  <c:v>Personalen på familjecentralen ger mig den information jag behöver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5D93-1349-A9F3-5E79262C554C}"/>
            </c:ext>
          </c:extLst>
        </c:ser>
        <c:ser>
          <c:idx val="1"/>
          <c:order val="1"/>
          <c:tx>
            <c:strRef>
              <c:f>Sheet1!$C$1</c:f>
              <c:strCache>
                <c:ptCount val="1"/>
                <c:pt idx="0">
                  <c:v>Ibland</c:v>
                </c:pt>
              </c:strCache>
            </c:strRef>
          </c:tx>
          <c:spPr>
            <a:solidFill>
              <a:srgbClr val="F2955A"/>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välkommen på familjecentralen</c:v>
                </c:pt>
                <c:pt idx="1">
                  <c:v>Jag har förtroende för personalen på familjecentralen</c:v>
                </c:pt>
                <c:pt idx="2">
                  <c:v>Personalen på familjecentralen ger mig den information jag behöver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5D93-1349-A9F3-5E79262C554C}"/>
            </c:ext>
          </c:extLst>
        </c:ser>
        <c:ser>
          <c:idx val="2"/>
          <c:order val="2"/>
          <c:tx>
            <c:strRef>
              <c:f>Sheet1!$D$1</c:f>
              <c:strCache>
                <c:ptCount val="1"/>
                <c:pt idx="0">
                  <c:v>Ofta</c:v>
                </c:pt>
              </c:strCache>
            </c:strRef>
          </c:tx>
          <c:spPr>
            <a:solidFill>
              <a:srgbClr val="9DCC8F"/>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välkommen på familjecentralen</c:v>
                </c:pt>
                <c:pt idx="1">
                  <c:v>Jag har förtroende för personalen på familjecentralen</c:v>
                </c:pt>
                <c:pt idx="2">
                  <c:v>Personalen på familjecentralen ger mig den information jag behöver</c:v>
                </c:pt>
              </c:strCache>
            </c:strRef>
          </c:cat>
          <c:val>
            <c:numRef>
              <c:f>Sheet1!$D$2:$D$4</c:f>
              <c:numCache>
                <c:formatCode>General</c:formatCode>
                <c:ptCount val="3"/>
                <c:pt idx="0">
                  <c:v>0.0</c:v>
                </c:pt>
                <c:pt idx="1">
                  <c:v>0.0</c:v>
                </c:pt>
                <c:pt idx="2">
                  <c:v>0.1428571428571428</c:v>
                </c:pt>
              </c:numCache>
            </c:numRef>
          </c:val>
          <c:extLst>
            <c:ext xmlns:c16="http://schemas.microsoft.com/office/drawing/2014/chart" uri="{C3380CC4-5D6E-409C-BE32-E72D297353CC}">
              <c16:uniqueId val="{00000002-5D93-1349-A9F3-5E79262C554C}"/>
            </c:ext>
          </c:extLst>
        </c:ser>
        <c:ser>
          <c:idx val="3"/>
          <c:order val="3"/>
          <c:tx>
            <c:strRef>
              <c:f>Sheet1!$E$1</c:f>
              <c:strCache>
                <c:ptCount val="1"/>
                <c:pt idx="0">
                  <c:v>Alltid</c:v>
                </c:pt>
              </c:strCache>
            </c:strRef>
          </c:tx>
          <c:spPr>
            <a:solidFill>
              <a:srgbClr val="64B44B"/>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välkommen på familjecentralen</c:v>
                </c:pt>
                <c:pt idx="1">
                  <c:v>Jag har förtroende för personalen på familjecentralen</c:v>
                </c:pt>
                <c:pt idx="2">
                  <c:v>Personalen på familjecentralen ger mig den information jag behöver</c:v>
                </c:pt>
              </c:strCache>
            </c:strRef>
          </c:cat>
          <c:val>
            <c:numRef>
              <c:f>Sheet1!$E$2:$E$4</c:f>
              <c:numCache>
                <c:formatCode>General</c:formatCode>
                <c:ptCount val="3"/>
                <c:pt idx="0">
                  <c:v>1.0</c:v>
                </c:pt>
                <c:pt idx="1">
                  <c:v>1.0</c:v>
                </c:pt>
                <c:pt idx="2">
                  <c:v>0.8571428571428571</c:v>
                </c:pt>
              </c:numCache>
            </c:numRef>
          </c:val>
          <c:extLst>
            <c:ext xmlns:c16="http://schemas.microsoft.com/office/drawing/2014/chart" uri="{C3380CC4-5D6E-409C-BE32-E72D297353CC}">
              <c16:uniqueId val="{00000003-5D93-1349-A9F3-5E79262C554C}"/>
            </c:ext>
          </c:extLst>
        </c:ser>
        <c:dLbls>
          <c:showLegendKey val="0"/>
          <c:showVal val="1"/>
          <c:showCatName val="0"/>
          <c:showSerName val="0"/>
          <c:showPercent val="0"/>
          <c:showBubbleSize val="0"/>
        </c:dLbls>
        <c:gapWidth val="50"/>
        <c:overlap val="100"/>
        <c:axId val="2098330648"/>
        <c:axId val="2098327624"/>
      </c:barChart>
      <c:catAx>
        <c:axId val="2098330648"/>
        <c:scaling>
          <c:orientation val="maxMin"/>
        </c:scaling>
        <c:delete val="0"/>
        <c:axPos val="l"/>
        <c:numFmt formatCode="General" sourceLinked="1"/>
        <c:majorTickMark val="none"/>
        <c:minorTickMark val="none"/>
        <c:tickLblPos val="nextTo"/>
        <c:spPr>
          <a:ln>
            <a:solidFill>
              <a:sysClr val="windowText" lastClr="000000">
                <a:alpha val="20000"/>
              </a:sysClr>
            </a:solidFill>
          </a:ln>
        </c:spPr>
        <c:txPr>
          <a:bodyPr/>
          <a:lstStyle/>
          <a:p>
            <a:pPr algn="r">
              <a:defRPr/>
            </a:pPr>
            <a:endParaRPr lang="sv-SE"/>
          </a:p>
        </c:txPr>
        <c:crossAx val="2098327624"/>
        <c:crosses val="autoZero"/>
        <c:auto val="1"/>
        <c:lblAlgn val="ctr"/>
        <c:lblOffset val="100"/>
        <c:noMultiLvlLbl val="0"/>
      </c:catAx>
      <c:valAx>
        <c:axId val="2098327624"/>
        <c:scaling>
          <c:orientation val="minMax"/>
          <c:max val="1"/>
          <c:min val="0"/>
        </c:scaling>
        <c:delete val="0"/>
        <c:axPos val="t"/>
        <c:majorGridlines>
          <c:spPr>
            <a:ln>
              <a:solidFill>
                <a:sysClr val="windowText" lastClr="000000">
                  <a:alpha val="30000"/>
                </a:sysClr>
              </a:solidFill>
            </a:ln>
          </c:spPr>
        </c:majorGridlines>
        <c:numFmt formatCode="0%" sourceLinked="1"/>
        <c:majorTickMark val="out"/>
        <c:minorTickMark val="none"/>
        <c:tickLblPos val="nextTo"/>
        <c:spPr>
          <a:ln>
            <a:solidFill>
              <a:sysClr val="windowText" lastClr="000000">
                <a:tint val="75000"/>
                <a:shade val="95000"/>
                <a:satMod val="105000"/>
                <a:alpha val="0"/>
              </a:sysClr>
            </a:solidFill>
          </a:ln>
        </c:spPr>
        <c:crossAx val="2098330648"/>
        <c:crosses val="autoZero"/>
        <c:crossBetween val="between"/>
        <c:majorUnit val="0.2"/>
      </c:valAx>
    </c:plotArea>
    <c:legend>
      <c:legendPos val="b"/>
      <c:layout>
        <c:manualLayout>
          <c:xMode val="edge"/>
          <c:yMode val="edge"/>
          <c:x val="0.32451116653942663"/>
          <c:y val="0.8452145415378185"/>
          <c:w val="0.67117307890418432"/>
          <c:h val="5.4334139206738727E-2"/>
        </c:manualLayout>
      </c:layout>
      <c:overlay val="0"/>
    </c:legend>
    <c:plotVisOnly val="1"/>
    <c:dispBlanksAs val="gap"/>
    <c:showDLblsOverMax val="0"/>
  </c:chart>
  <c:spPr>
    <a:ln>
      <a:noFill/>
    </a:ln>
  </c:spPr>
  <c:txPr>
    <a:bodyPr/>
    <a:lstStyle/>
    <a:p>
      <a:pPr>
        <a:defRPr sz="900" b="0" i="0">
          <a:latin typeface="Univers LT Std 55" panose="020B0603020202020204" pitchFamily="34" charset="0"/>
        </a:defRPr>
      </a:pPr>
      <a:endParaRPr lang="sv-SE"/>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0.93151</cdr:x>
      <cdr:y>0.16871</cdr:y>
    </cdr:from>
    <cdr:to>
      <cdr:x>1</cdr:x>
      <cdr:y>0.69939</cdr:y>
    </cdr:to>
    <cdr:sp macro="" textlink="">
      <cdr:nvSpPr>
        <cdr:cNvPr id="2" name="textruta 2"/>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4"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7"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9"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8" name="textruta 2">
          <a:extLst xmlns:a="http://schemas.openxmlformats.org/drawingml/2006/main">
            <a:ext uri="{FF2B5EF4-FFF2-40B4-BE49-F238E27FC236}">
              <a16:creationId xmlns:a16="http://schemas.microsoft.com/office/drawing/2014/main" id="{E557DC01-0DE8-9E40-82DD-4E6CFD3C3295}"/>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1"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14"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5"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3" name="textruta 2">
          <a:extLst xmlns:a="http://schemas.openxmlformats.org/drawingml/2006/main">
            <a:ext uri="{FF2B5EF4-FFF2-40B4-BE49-F238E27FC236}">
              <a16:creationId xmlns:a16="http://schemas.microsoft.com/office/drawing/2014/main" id="{A5CAF0E8-5052-FFDE-54B2-A751728EA037}"/>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5"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6"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0"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12" name="textruta 2">
          <a:extLst xmlns:a="http://schemas.openxmlformats.org/drawingml/2006/main">
            <a:ext uri="{FF2B5EF4-FFF2-40B4-BE49-F238E27FC236}">
              <a16:creationId xmlns:a16="http://schemas.microsoft.com/office/drawing/2014/main" id="{E557DC01-0DE8-9E40-82DD-4E6CFD3C3295}"/>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3"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16"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7"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0.93151</cdr:x>
      <cdr:y>0.16871</cdr:y>
    </cdr:from>
    <cdr:to>
      <cdr:x>1</cdr:x>
      <cdr:y>0.69939</cdr:y>
    </cdr:to>
    <cdr:sp macro="" textlink="">
      <cdr:nvSpPr>
        <cdr:cNvPr id="2" name="textruta 2"/>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4"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7"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9"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8" name="textruta 2">
          <a:extLst xmlns:a="http://schemas.openxmlformats.org/drawingml/2006/main">
            <a:ext uri="{FF2B5EF4-FFF2-40B4-BE49-F238E27FC236}">
              <a16:creationId xmlns:a16="http://schemas.microsoft.com/office/drawing/2014/main" id="{E557DC01-0DE8-9E40-82DD-4E6CFD3C3295}"/>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1"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14"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5"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0.93151</cdr:x>
      <cdr:y>0.16871</cdr:y>
    </cdr:from>
    <cdr:to>
      <cdr:x>1</cdr:x>
      <cdr:y>0.69939</cdr:y>
    </cdr:to>
    <cdr:sp macro="" textlink="">
      <cdr:nvSpPr>
        <cdr:cNvPr id="2" name="textruta 2"/>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4"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7"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9"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8" name="textruta 2">
          <a:extLst xmlns:a="http://schemas.openxmlformats.org/drawingml/2006/main">
            <a:ext uri="{FF2B5EF4-FFF2-40B4-BE49-F238E27FC236}">
              <a16:creationId xmlns:a16="http://schemas.microsoft.com/office/drawing/2014/main" id="{E557DC01-0DE8-9E40-82DD-4E6CFD3C3295}"/>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1"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14"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5"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4AE76F-0769-4A4C-A258-7A612D127327}" type="datetimeFigureOut">
              <a:rPr lang="sv-SE" smtClean="0"/>
              <a:t>2025-11-12</a:t>
            </a:fld>
            <a:endParaRPr lang="sv-SE"/>
          </a:p>
        </p:txBody>
      </p:sp>
      <p:sp>
        <p:nvSpPr>
          <p:cNvPr id="4" name="Platshållare för bildobjekt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60A8A9-562A-0545-A15D-48B02F86DA8B}" type="slidenum">
              <a:rPr lang="sv-SE" smtClean="0"/>
              <a:t>‹#›</a:t>
            </a:fld>
            <a:endParaRPr lang="sv-SE"/>
          </a:p>
        </p:txBody>
      </p:sp>
    </p:spTree>
    <p:extLst>
      <p:ext uri="{BB962C8B-B14F-4D97-AF65-F5344CB8AC3E}">
        <p14:creationId xmlns:p14="http://schemas.microsoft.com/office/powerpoint/2010/main" val="682325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5</a:t>
            </a:fld>
            <a:endParaRPr lang="sv-SE"/>
          </a:p>
        </p:txBody>
      </p:sp>
    </p:spTree>
    <p:extLst>
      <p:ext uri="{BB962C8B-B14F-4D97-AF65-F5344CB8AC3E}">
        <p14:creationId xmlns:p14="http://schemas.microsoft.com/office/powerpoint/2010/main" val="3191473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19745-7211-6E58-26EC-A221EE4D9A0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E190606-7131-4D4C-F7A8-83BA5C31B00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1AB5395-FB16-C627-3E5A-97F8DF820A6A}"/>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12583CF4-002E-47D1-F0B4-5415DB86FEC8}"/>
              </a:ext>
            </a:extLst>
          </p:cNvPr>
          <p:cNvSpPr>
            <a:spLocks noGrp="1"/>
          </p:cNvSpPr>
          <p:nvPr>
            <p:ph type="sldNum" sz="quarter" idx="5"/>
          </p:nvPr>
        </p:nvSpPr>
        <p:spPr/>
        <p:txBody>
          <a:bodyPr/>
          <a:lstStyle/>
          <a:p>
            <a:fld id="{9660A8A9-562A-0545-A15D-48B02F86DA8B}" type="slidenum">
              <a:rPr lang="sv-SE" smtClean="0"/>
              <a:t>15</a:t>
            </a:fld>
            <a:endParaRPr lang="sv-SE"/>
          </a:p>
        </p:txBody>
      </p:sp>
    </p:spTree>
    <p:extLst>
      <p:ext uri="{BB962C8B-B14F-4D97-AF65-F5344CB8AC3E}">
        <p14:creationId xmlns:p14="http://schemas.microsoft.com/office/powerpoint/2010/main" val="1523322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16</a:t>
            </a:fld>
            <a:endParaRPr lang="sv-SE"/>
          </a:p>
        </p:txBody>
      </p:sp>
    </p:spTree>
    <p:extLst>
      <p:ext uri="{BB962C8B-B14F-4D97-AF65-F5344CB8AC3E}">
        <p14:creationId xmlns:p14="http://schemas.microsoft.com/office/powerpoint/2010/main" val="113464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17</a:t>
            </a:fld>
            <a:endParaRPr lang="sv-SE"/>
          </a:p>
        </p:txBody>
      </p:sp>
    </p:spTree>
    <p:extLst>
      <p:ext uri="{BB962C8B-B14F-4D97-AF65-F5344CB8AC3E}">
        <p14:creationId xmlns:p14="http://schemas.microsoft.com/office/powerpoint/2010/main" val="4095219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18</a:t>
            </a:fld>
            <a:endParaRPr lang="sv-SE"/>
          </a:p>
        </p:txBody>
      </p:sp>
    </p:spTree>
    <p:extLst>
      <p:ext uri="{BB962C8B-B14F-4D97-AF65-F5344CB8AC3E}">
        <p14:creationId xmlns:p14="http://schemas.microsoft.com/office/powerpoint/2010/main" val="1860461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6</a:t>
            </a:fld>
            <a:endParaRPr lang="sv-SE"/>
          </a:p>
        </p:txBody>
      </p:sp>
    </p:spTree>
    <p:extLst>
      <p:ext uri="{BB962C8B-B14F-4D97-AF65-F5344CB8AC3E}">
        <p14:creationId xmlns:p14="http://schemas.microsoft.com/office/powerpoint/2010/main" val="565292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7</a:t>
            </a:fld>
            <a:endParaRPr lang="sv-SE"/>
          </a:p>
        </p:txBody>
      </p:sp>
    </p:spTree>
    <p:extLst>
      <p:ext uri="{BB962C8B-B14F-4D97-AF65-F5344CB8AC3E}">
        <p14:creationId xmlns:p14="http://schemas.microsoft.com/office/powerpoint/2010/main" val="4164939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E83FE-A264-4C89-DF7D-055CD2B66BC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52B3F5D-0634-A2C1-C042-6EF234784F86}"/>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B23DC2FA-7984-14AA-C542-5996AA5477F0}"/>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E38B01AF-64C2-A150-FD35-7359CF90423D}"/>
              </a:ext>
            </a:extLst>
          </p:cNvPr>
          <p:cNvSpPr>
            <a:spLocks noGrp="1"/>
          </p:cNvSpPr>
          <p:nvPr>
            <p:ph type="sldNum" sz="quarter" idx="5"/>
          </p:nvPr>
        </p:nvSpPr>
        <p:spPr/>
        <p:txBody>
          <a:bodyPr/>
          <a:lstStyle/>
          <a:p>
            <a:fld id="{9660A8A9-562A-0545-A15D-48B02F86DA8B}" type="slidenum">
              <a:rPr lang="sv-SE" smtClean="0"/>
              <a:t>9</a:t>
            </a:fld>
            <a:endParaRPr lang="sv-SE"/>
          </a:p>
        </p:txBody>
      </p:sp>
    </p:spTree>
    <p:extLst>
      <p:ext uri="{BB962C8B-B14F-4D97-AF65-F5344CB8AC3E}">
        <p14:creationId xmlns:p14="http://schemas.microsoft.com/office/powerpoint/2010/main" val="2787827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10</a:t>
            </a:fld>
            <a:endParaRPr lang="sv-SE"/>
          </a:p>
        </p:txBody>
      </p:sp>
    </p:spTree>
    <p:extLst>
      <p:ext uri="{BB962C8B-B14F-4D97-AF65-F5344CB8AC3E}">
        <p14:creationId xmlns:p14="http://schemas.microsoft.com/office/powerpoint/2010/main" val="3198463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11</a:t>
            </a:fld>
            <a:endParaRPr lang="sv-SE"/>
          </a:p>
        </p:txBody>
      </p:sp>
    </p:spTree>
    <p:extLst>
      <p:ext uri="{BB962C8B-B14F-4D97-AF65-F5344CB8AC3E}">
        <p14:creationId xmlns:p14="http://schemas.microsoft.com/office/powerpoint/2010/main" val="1969525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12</a:t>
            </a:fld>
            <a:endParaRPr lang="sv-SE"/>
          </a:p>
        </p:txBody>
      </p:sp>
    </p:spTree>
    <p:extLst>
      <p:ext uri="{BB962C8B-B14F-4D97-AF65-F5344CB8AC3E}">
        <p14:creationId xmlns:p14="http://schemas.microsoft.com/office/powerpoint/2010/main" val="2474431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13</a:t>
            </a:fld>
            <a:endParaRPr lang="sv-SE"/>
          </a:p>
        </p:txBody>
      </p:sp>
    </p:spTree>
    <p:extLst>
      <p:ext uri="{BB962C8B-B14F-4D97-AF65-F5344CB8AC3E}">
        <p14:creationId xmlns:p14="http://schemas.microsoft.com/office/powerpoint/2010/main" val="2646509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0" name="Rektangel 29">
            <a:extLst>
              <a:ext uri="{FF2B5EF4-FFF2-40B4-BE49-F238E27FC236}">
                <a16:creationId xmlns:a16="http://schemas.microsoft.com/office/drawing/2014/main" id="{F7488912-E437-1746-AC8B-1FB95D9B149A}"/>
              </a:ext>
              <a:ext uri="{C183D7F6-B498-43B3-948B-1728B52AA6E4}">
                <adec:decorative xmlns:adec="http://schemas.microsoft.com/office/drawing/2017/decorative" val="1"/>
              </a:ext>
            </a:extLst>
          </p:cNvPr>
          <p:cNvSpPr/>
          <p:nvPr userDrawn="1"/>
        </p:nvSpPr>
        <p:spPr>
          <a:xfrm>
            <a:off x="3847036" y="4382277"/>
            <a:ext cx="2792942" cy="2492655"/>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ektangel 28">
            <a:extLst>
              <a:ext uri="{FF2B5EF4-FFF2-40B4-BE49-F238E27FC236}">
                <a16:creationId xmlns:a16="http://schemas.microsoft.com/office/drawing/2014/main" id="{4A388E02-8E26-5A46-B06D-AF15C39B6A54}"/>
              </a:ext>
              <a:ext uri="{C183D7F6-B498-43B3-948B-1728B52AA6E4}">
                <adec:decorative xmlns:adec="http://schemas.microsoft.com/office/drawing/2017/decorative" val="1"/>
              </a:ext>
            </a:extLst>
          </p:cNvPr>
          <p:cNvSpPr/>
          <p:nvPr userDrawn="1"/>
        </p:nvSpPr>
        <p:spPr>
          <a:xfrm>
            <a:off x="1878859" y="1354667"/>
            <a:ext cx="2792942" cy="5520266"/>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a:extLst>
              <a:ext uri="{FF2B5EF4-FFF2-40B4-BE49-F238E27FC236}">
                <a16:creationId xmlns:a16="http://schemas.microsoft.com/office/drawing/2014/main" id="{BB6D7C88-FA54-8C47-8BD7-8FF36AD08A8B}"/>
              </a:ext>
              <a:ext uri="{C183D7F6-B498-43B3-948B-1728B52AA6E4}">
                <adec:decorative xmlns:adec="http://schemas.microsoft.com/office/drawing/2017/decorative" val="1"/>
              </a:ext>
            </a:extLst>
          </p:cNvPr>
          <p:cNvSpPr/>
          <p:nvPr userDrawn="1"/>
        </p:nvSpPr>
        <p:spPr>
          <a:xfrm>
            <a:off x="-66675" y="1"/>
            <a:ext cx="2792942"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955131" y="3000548"/>
            <a:ext cx="5995737" cy="1166779"/>
          </a:xfrm>
        </p:spPr>
        <p:txBody>
          <a:bodyPr>
            <a:normAutofit/>
          </a:bodyPr>
          <a:lstStyle>
            <a:lvl1pPr marL="0" indent="0" algn="ctr">
              <a:buNone/>
              <a:defRPr sz="2400" b="0">
                <a:solidFill>
                  <a:schemeClr val="tx1"/>
                </a:solidFill>
                <a:latin typeface="+mj-lt"/>
                <a:ea typeface="Verdana" panose="020B0604030504040204" pitchFamily="34" charset="0"/>
                <a:cs typeface="Verdana" panose="020B060403050404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dirty="0"/>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100" y="1476656"/>
            <a:ext cx="6781800" cy="1166779"/>
          </a:xfrm>
        </p:spPr>
        <p:txBody>
          <a:bodyPr anchor="b">
            <a:normAutofit/>
          </a:bodyPr>
          <a:lstStyle>
            <a:lvl1pPr algn="ctr">
              <a:defRPr sz="3600" b="1" i="0">
                <a:solidFill>
                  <a:schemeClr val="tx1"/>
                </a:solidFill>
                <a:latin typeface="+mj-lt"/>
                <a:cs typeface="Arial Black" panose="020B0604020202020204" pitchFamily="34" charset="0"/>
              </a:defRPr>
            </a:lvl1pPr>
          </a:lstStyle>
          <a:p>
            <a:r>
              <a:rPr lang="sv-SE" dirty="0"/>
              <a:t>Rubrik för rapport</a:t>
            </a:r>
          </a:p>
        </p:txBody>
      </p:sp>
    </p:spTree>
    <p:extLst>
      <p:ext uri="{BB962C8B-B14F-4D97-AF65-F5344CB8AC3E}">
        <p14:creationId xmlns:p14="http://schemas.microsoft.com/office/powerpoint/2010/main" val="28051100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30373281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 innehåll utan kant">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86A96705-57B4-0843-A212-77192500B1FA}"/>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5" name="Platshållare för sidfot 4">
            <a:extLst>
              <a:ext uri="{FF2B5EF4-FFF2-40B4-BE49-F238E27FC236}">
                <a16:creationId xmlns:a16="http://schemas.microsoft.com/office/drawing/2014/main" id="{5C706AC9-93B9-754F-9E0C-BE3E03AB6FD8}"/>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4" name="Platshållare för datum 3">
            <a:extLst>
              <a:ext uri="{FF2B5EF4-FFF2-40B4-BE49-F238E27FC236}">
                <a16:creationId xmlns:a16="http://schemas.microsoft.com/office/drawing/2014/main" id="{C3D52669-0E6C-1840-9713-AA3542FA3940}"/>
              </a:ext>
              <a:ext uri="{C183D7F6-B498-43B3-948B-1728B52AA6E4}">
                <adec:decorative xmlns:adec="http://schemas.microsoft.com/office/drawing/2017/decorative" val="1"/>
              </a:ext>
            </a:extLst>
          </p:cNvPr>
          <p:cNvSpPr>
            <a:spLocks noGrp="1"/>
          </p:cNvSpPr>
          <p:nvPr>
            <p:ph type="dt" sz="half" idx="10"/>
          </p:nvPr>
        </p:nvSpPr>
        <p:spPr>
          <a:xfrm>
            <a:off x="477243" y="6343423"/>
            <a:ext cx="1074831" cy="330856"/>
          </a:xfrm>
        </p:spPr>
        <p:txBody>
          <a:bodyPr/>
          <a:lstStyle/>
          <a:p>
            <a:fld id="{30DE30AE-D41D-1B42-9F9E-DEBE1EF30DEF}" type="datetimeFigureOut">
              <a:rPr lang="sv-SE" smtClean="0"/>
              <a:t>2025-11-12</a:t>
            </a:fld>
            <a:endParaRPr lang="sv-SE" dirty="0"/>
          </a:p>
        </p:txBody>
      </p:sp>
      <p:sp>
        <p:nvSpPr>
          <p:cNvPr id="3" name="Platshållare för innehåll 2">
            <a:extLst>
              <a:ext uri="{FF2B5EF4-FFF2-40B4-BE49-F238E27FC236}">
                <a16:creationId xmlns:a16="http://schemas.microsoft.com/office/drawing/2014/main" id="{5F676901-F9C7-3644-9552-4487EB53E3E8}"/>
              </a:ext>
            </a:extLst>
          </p:cNvPr>
          <p:cNvSpPr>
            <a:spLocks noGrp="1"/>
          </p:cNvSpPr>
          <p:nvPr>
            <p:ph idx="1"/>
          </p:nvPr>
        </p:nvSpPr>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8" name="Rak 7">
            <a:extLst>
              <a:ext uri="{FF2B5EF4-FFF2-40B4-BE49-F238E27FC236}">
                <a16:creationId xmlns:a16="http://schemas.microsoft.com/office/drawing/2014/main" id="{90964437-A60B-5740-8BAC-4B1934ACE4E1}"/>
              </a:ext>
            </a:extLst>
          </p:cNvPr>
          <p:cNvCxnSpPr>
            <a:cxnSpLocks/>
          </p:cNvCxnSpPr>
          <p:nvPr userDrawn="1"/>
        </p:nvCxnSpPr>
        <p:spPr>
          <a:xfrm flipV="1">
            <a:off x="489588" y="1376366"/>
            <a:ext cx="8939171" cy="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ubrik 1">
            <a:extLst>
              <a:ext uri="{FF2B5EF4-FFF2-40B4-BE49-F238E27FC236}">
                <a16:creationId xmlns:a16="http://schemas.microsoft.com/office/drawing/2014/main" id="{775177C9-7FBD-1847-A139-18F834CCC0F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
        <p:nvSpPr>
          <p:cNvPr id="10" name="Rektangel 9">
            <a:extLst>
              <a:ext uri="{FF2B5EF4-FFF2-40B4-BE49-F238E27FC236}">
                <a16:creationId xmlns:a16="http://schemas.microsoft.com/office/drawing/2014/main" id="{27CACEF4-E528-794B-9CAA-465F7A48ADD0}"/>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Tree>
    <p:extLst>
      <p:ext uri="{BB962C8B-B14F-4D97-AF65-F5344CB8AC3E}">
        <p14:creationId xmlns:p14="http://schemas.microsoft.com/office/powerpoint/2010/main" val="38648539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gramrubriker utan kant">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0B9DF0AE-644D-9B44-8EB2-E1064DA9E4DF}"/>
              </a:ext>
            </a:extLst>
          </p:cNvPr>
          <p:cNvSpPr>
            <a:spLocks noGrp="1"/>
          </p:cNvSpPr>
          <p:nvPr>
            <p:ph type="sldNum" sz="quarter" idx="12"/>
          </p:nvPr>
        </p:nvSpPr>
        <p:spPr/>
        <p:txBody>
          <a:bodyPr/>
          <a:lstStyle/>
          <a:p>
            <a:fld id="{92452EBA-C90E-2446-83E3-751A44C3BCE0}" type="slidenum">
              <a:rPr lang="sv-SE" smtClean="0"/>
              <a:pPr/>
              <a:t>‹#›</a:t>
            </a:fld>
            <a:endParaRPr lang="sv-SE" dirty="0"/>
          </a:p>
        </p:txBody>
      </p:sp>
      <p:sp>
        <p:nvSpPr>
          <p:cNvPr id="4" name="Platshållare för sidfot 3">
            <a:extLst>
              <a:ext uri="{FF2B5EF4-FFF2-40B4-BE49-F238E27FC236}">
                <a16:creationId xmlns:a16="http://schemas.microsoft.com/office/drawing/2014/main" id="{8D52EA53-E67D-634D-800B-44FA4BF33560}"/>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a:t>Sidfot</a:t>
            </a:r>
            <a:endParaRPr lang="sv-SE" dirty="0"/>
          </a:p>
        </p:txBody>
      </p:sp>
      <p:sp>
        <p:nvSpPr>
          <p:cNvPr id="3" name="Platshållare för datum 2">
            <a:extLst>
              <a:ext uri="{FF2B5EF4-FFF2-40B4-BE49-F238E27FC236}">
                <a16:creationId xmlns:a16="http://schemas.microsoft.com/office/drawing/2014/main" id="{A4EB8A9F-93DE-D142-9851-71F55D520CF7}"/>
              </a:ext>
              <a:ext uri="{C183D7F6-B498-43B3-948B-1728B52AA6E4}">
                <adec:decorative xmlns:adec="http://schemas.microsoft.com/office/drawing/2017/decorative" val="1"/>
              </a:ext>
            </a:extLst>
          </p:cNvPr>
          <p:cNvSpPr>
            <a:spLocks noGrp="1"/>
          </p:cNvSpPr>
          <p:nvPr>
            <p:ph type="dt" sz="half" idx="10"/>
          </p:nvPr>
        </p:nvSpPr>
        <p:spPr>
          <a:xfrm>
            <a:off x="477243" y="6343423"/>
            <a:ext cx="1050768" cy="330856"/>
          </a:xfrm>
        </p:spPr>
        <p:txBody>
          <a:bodyPr/>
          <a:lstStyle/>
          <a:p>
            <a:fld id="{30DE30AE-D41D-1B42-9F9E-DEBE1EF30DEF}" type="datetimeFigureOut">
              <a:rPr lang="sv-SE" smtClean="0"/>
              <a:pPr/>
              <a:t>2025-11-12</a:t>
            </a:fld>
            <a:r>
              <a:rPr lang="sv-SE" dirty="0"/>
              <a:t> |</a:t>
            </a:r>
          </a:p>
        </p:txBody>
      </p:sp>
      <p:sp>
        <p:nvSpPr>
          <p:cNvPr id="12" name="Platshållare för innehåll 3">
            <a:extLst>
              <a:ext uri="{FF2B5EF4-FFF2-40B4-BE49-F238E27FC236}">
                <a16:creationId xmlns:a16="http://schemas.microsoft.com/office/drawing/2014/main" id="{3330B1BF-D62F-0142-A411-292AAEFBD3FB}"/>
              </a:ext>
            </a:extLst>
          </p:cNvPr>
          <p:cNvSpPr>
            <a:spLocks noGrp="1"/>
          </p:cNvSpPr>
          <p:nvPr>
            <p:ph sz="half" idx="14"/>
          </p:nvPr>
        </p:nvSpPr>
        <p:spPr>
          <a:xfrm>
            <a:off x="4928123" y="1635367"/>
            <a:ext cx="4210050" cy="4398055"/>
          </a:xfrm>
        </p:spPr>
        <p:txBody>
          <a:bodyPr/>
          <a:lstStyle/>
          <a:p>
            <a:pPr lvl="0"/>
            <a:r>
              <a:rPr lang="sv-SE"/>
              <a:t>Klicka här för att ändra format på bakgrundstexten</a:t>
            </a:r>
          </a:p>
        </p:txBody>
      </p:sp>
      <p:sp>
        <p:nvSpPr>
          <p:cNvPr id="11" name="Platshållare för innehåll 3">
            <a:extLst>
              <a:ext uri="{FF2B5EF4-FFF2-40B4-BE49-F238E27FC236}">
                <a16:creationId xmlns:a16="http://schemas.microsoft.com/office/drawing/2014/main" id="{2EE30900-CC8E-0C4D-BB51-B4B5FBAAD56D}"/>
              </a:ext>
            </a:extLst>
          </p:cNvPr>
          <p:cNvSpPr>
            <a:spLocks noGrp="1"/>
          </p:cNvSpPr>
          <p:nvPr>
            <p:ph sz="half" idx="2" hasCustomPrompt="1"/>
          </p:nvPr>
        </p:nvSpPr>
        <p:spPr>
          <a:xfrm>
            <a:off x="4976532" y="438109"/>
            <a:ext cx="4210050" cy="935038"/>
          </a:xfrm>
        </p:spPr>
        <p:txBody>
          <a:bodyPr anchor="b">
            <a:normAutofit/>
          </a:bodyPr>
          <a:lstStyle>
            <a:lvl1pPr marL="0" indent="0">
              <a:buNone/>
              <a:defRPr sz="1800" b="1"/>
            </a:lvl1pPr>
          </a:lstStyle>
          <a:p>
            <a:pPr lvl="0"/>
            <a:r>
              <a:rPr lang="sv-SE" dirty="0"/>
              <a:t>Grafrubriker</a:t>
            </a:r>
          </a:p>
        </p:txBody>
      </p:sp>
      <p:sp>
        <p:nvSpPr>
          <p:cNvPr id="8" name="Platshållare för innehåll 2">
            <a:extLst>
              <a:ext uri="{FF2B5EF4-FFF2-40B4-BE49-F238E27FC236}">
                <a16:creationId xmlns:a16="http://schemas.microsoft.com/office/drawing/2014/main" id="{FC0D75DC-00CA-C545-909E-A73F3E2EEAD0}"/>
              </a:ext>
            </a:extLst>
          </p:cNvPr>
          <p:cNvSpPr>
            <a:spLocks noGrp="1"/>
          </p:cNvSpPr>
          <p:nvPr>
            <p:ph sz="half" idx="13"/>
          </p:nvPr>
        </p:nvSpPr>
        <p:spPr>
          <a:xfrm>
            <a:off x="489587" y="1641024"/>
            <a:ext cx="4210050" cy="4398055"/>
          </a:xfrm>
        </p:spPr>
        <p:txBody>
          <a:bodyPr/>
          <a:lstStyle/>
          <a:p>
            <a:pPr lvl="0"/>
            <a:r>
              <a:rPr lang="sv-SE"/>
              <a:t>Klicka här för att ändra format på bakgrundstexten</a:t>
            </a:r>
          </a:p>
        </p:txBody>
      </p:sp>
      <p:sp>
        <p:nvSpPr>
          <p:cNvPr id="10" name="Platshållare för innehåll 2">
            <a:extLst>
              <a:ext uri="{FF2B5EF4-FFF2-40B4-BE49-F238E27FC236}">
                <a16:creationId xmlns:a16="http://schemas.microsoft.com/office/drawing/2014/main" id="{65B6D65F-8E26-AB40-8C5A-352920475F95}"/>
              </a:ext>
            </a:extLst>
          </p:cNvPr>
          <p:cNvSpPr>
            <a:spLocks noGrp="1"/>
          </p:cNvSpPr>
          <p:nvPr>
            <p:ph sz="half" idx="1" hasCustomPrompt="1"/>
          </p:nvPr>
        </p:nvSpPr>
        <p:spPr>
          <a:xfrm>
            <a:off x="484988" y="441326"/>
            <a:ext cx="4210050" cy="935038"/>
          </a:xfrm>
        </p:spPr>
        <p:txBody>
          <a:bodyPr anchor="b">
            <a:normAutofit/>
          </a:bodyPr>
          <a:lstStyle>
            <a:lvl1pPr marL="0" indent="0">
              <a:buNone/>
              <a:defRPr sz="1800" b="1"/>
            </a:lvl1pPr>
          </a:lstStyle>
          <a:p>
            <a:pPr lvl="0"/>
            <a:r>
              <a:rPr lang="sv-SE" dirty="0"/>
              <a:t>Grafrubriker</a:t>
            </a:r>
          </a:p>
        </p:txBody>
      </p:sp>
      <p:sp>
        <p:nvSpPr>
          <p:cNvPr id="2" name="Rubrik 1">
            <a:extLst>
              <a:ext uri="{FF2B5EF4-FFF2-40B4-BE49-F238E27FC236}">
                <a16:creationId xmlns:a16="http://schemas.microsoft.com/office/drawing/2014/main" id="{E74A7165-AC54-6F47-B88A-67DD7D049EE8}"/>
              </a:ext>
            </a:extLst>
          </p:cNvPr>
          <p:cNvSpPr>
            <a:spLocks noGrp="1"/>
          </p:cNvSpPr>
          <p:nvPr>
            <p:ph type="title" hasCustomPrompt="1"/>
          </p:nvPr>
        </p:nvSpPr>
        <p:spPr>
          <a:xfrm>
            <a:off x="477243" y="-1127365"/>
            <a:ext cx="8877072" cy="907193"/>
          </a:xfrm>
        </p:spPr>
        <p:txBody>
          <a:bodyPr/>
          <a:lstStyle>
            <a:lvl1pPr>
              <a:defRPr>
                <a:latin typeface="+mj-lt"/>
              </a:defRPr>
            </a:lvl1pPr>
          </a:lstStyle>
          <a:p>
            <a:r>
              <a:rPr lang="sv-SE" dirty="0"/>
              <a:t>Bara grafer</a:t>
            </a:r>
          </a:p>
        </p:txBody>
      </p:sp>
      <p:sp>
        <p:nvSpPr>
          <p:cNvPr id="13" name="Rektangel 12">
            <a:extLst>
              <a:ext uri="{FF2B5EF4-FFF2-40B4-BE49-F238E27FC236}">
                <a16:creationId xmlns:a16="http://schemas.microsoft.com/office/drawing/2014/main" id="{1B98114D-4688-EE40-B9CE-CA7268FBEB78}"/>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cxnSp>
        <p:nvCxnSpPr>
          <p:cNvPr id="14" name="Rak 13">
            <a:extLst>
              <a:ext uri="{FF2B5EF4-FFF2-40B4-BE49-F238E27FC236}">
                <a16:creationId xmlns:a16="http://schemas.microsoft.com/office/drawing/2014/main" id="{B7DC3CB1-B2ED-4A4A-9A7B-60FBFAE92ECD}"/>
              </a:ext>
            </a:extLst>
          </p:cNvPr>
          <p:cNvCxnSpPr>
            <a:cxnSpLocks/>
          </p:cNvCxnSpPr>
          <p:nvPr userDrawn="1"/>
        </p:nvCxnSpPr>
        <p:spPr>
          <a:xfrm>
            <a:off x="489588" y="1376367"/>
            <a:ext cx="42054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Rak 14">
            <a:extLst>
              <a:ext uri="{FF2B5EF4-FFF2-40B4-BE49-F238E27FC236}">
                <a16:creationId xmlns:a16="http://schemas.microsoft.com/office/drawing/2014/main" id="{354DEEA4-A1AF-F34E-BFB4-C02AF0D8688C}"/>
              </a:ext>
            </a:extLst>
          </p:cNvPr>
          <p:cNvCxnSpPr>
            <a:cxnSpLocks/>
          </p:cNvCxnSpPr>
          <p:nvPr userDrawn="1"/>
        </p:nvCxnSpPr>
        <p:spPr>
          <a:xfrm>
            <a:off x="4981132" y="1373147"/>
            <a:ext cx="42054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4090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 2 kolumner. Utan kant.">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B1D9D5CA-2FC9-3343-AC0A-415BC2A2F3D0}"/>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24ACA49F-6EBD-B74B-8C9C-DF7378606B70}"/>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C3DD8A5F-4C10-4649-80EF-631D5D60AD9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4" name="Platshållare för innehåll 3">
            <a:extLst>
              <a:ext uri="{FF2B5EF4-FFF2-40B4-BE49-F238E27FC236}">
                <a16:creationId xmlns:a16="http://schemas.microsoft.com/office/drawing/2014/main" id="{56526E74-3BB6-F947-83BD-C7139EEAE279}"/>
              </a:ext>
            </a:extLst>
          </p:cNvPr>
          <p:cNvSpPr>
            <a:spLocks noGrp="1"/>
          </p:cNvSpPr>
          <p:nvPr>
            <p:ph sz="half" idx="2"/>
          </p:nvPr>
        </p:nvSpPr>
        <p:spPr>
          <a:xfrm>
            <a:off x="4928123" y="1635367"/>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a:extLst>
              <a:ext uri="{FF2B5EF4-FFF2-40B4-BE49-F238E27FC236}">
                <a16:creationId xmlns:a16="http://schemas.microsoft.com/office/drawing/2014/main" id="{C145F869-1CFC-5D49-BDB4-8EAAE908AE24}"/>
              </a:ext>
            </a:extLst>
          </p:cNvPr>
          <p:cNvSpPr>
            <a:spLocks noGrp="1"/>
          </p:cNvSpPr>
          <p:nvPr>
            <p:ph sz="half" idx="1"/>
          </p:nvPr>
        </p:nvSpPr>
        <p:spPr>
          <a:xfrm>
            <a:off x="489587" y="1641024"/>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Rubrik 1">
            <a:extLst>
              <a:ext uri="{FF2B5EF4-FFF2-40B4-BE49-F238E27FC236}">
                <a16:creationId xmlns:a16="http://schemas.microsoft.com/office/drawing/2014/main" id="{FC60CA81-45A0-1D4F-8911-EB3D2A06930A}"/>
              </a:ext>
            </a:extLst>
          </p:cNvPr>
          <p:cNvSpPr>
            <a:spLocks noGrp="1"/>
          </p:cNvSpPr>
          <p:nvPr>
            <p:ph type="title" hasCustomPrompt="1"/>
          </p:nvPr>
        </p:nvSpPr>
        <p:spPr>
          <a:xfrm>
            <a:off x="490890" y="469170"/>
            <a:ext cx="8877072" cy="907193"/>
          </a:xfrm>
        </p:spPr>
        <p:txBody>
          <a:bodyPr/>
          <a:lstStyle/>
          <a:p>
            <a:r>
              <a:rPr lang="sv-SE" dirty="0"/>
              <a:t>Rubrik för sida med text</a:t>
            </a:r>
          </a:p>
        </p:txBody>
      </p:sp>
      <p:sp>
        <p:nvSpPr>
          <p:cNvPr id="9" name="Rektangel 8">
            <a:extLst>
              <a:ext uri="{FF2B5EF4-FFF2-40B4-BE49-F238E27FC236}">
                <a16:creationId xmlns:a16="http://schemas.microsoft.com/office/drawing/2014/main" id="{C7748971-8DCA-E749-B406-23A7046789D2}"/>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cxnSp>
        <p:nvCxnSpPr>
          <p:cNvPr id="10" name="Rak 9">
            <a:extLst>
              <a:ext uri="{FF2B5EF4-FFF2-40B4-BE49-F238E27FC236}">
                <a16:creationId xmlns:a16="http://schemas.microsoft.com/office/drawing/2014/main" id="{6C16FC93-AFF0-5F41-BE03-7439BBD9B58F}"/>
              </a:ext>
            </a:extLst>
          </p:cNvPr>
          <p:cNvCxnSpPr>
            <a:cxnSpLocks/>
          </p:cNvCxnSpPr>
          <p:nvPr userDrawn="1"/>
        </p:nvCxnSpPr>
        <p:spPr>
          <a:xfrm>
            <a:off x="489588" y="1376367"/>
            <a:ext cx="8878374"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9903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696B2994-E2D3-904E-9882-952AE504C487}"/>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F8527684-5CE4-6E42-B697-1AFD498922D6}"/>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panose="020B0604020202020204" pitchFamily="34" charset="0"/>
              </a:defRPr>
            </a:lvl1pPr>
          </a:lstStyle>
          <a:p>
            <a:r>
              <a:rPr lang="sv-SE" dirty="0"/>
              <a:t>Kapitelavsnitt 2</a:t>
            </a:r>
          </a:p>
        </p:txBody>
      </p:sp>
    </p:spTree>
    <p:extLst>
      <p:ext uri="{BB962C8B-B14F-4D97-AF65-F5344CB8AC3E}">
        <p14:creationId xmlns:p14="http://schemas.microsoft.com/office/powerpoint/2010/main" val="1425279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3420071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16016857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2025-11-12</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17195498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0524406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CBFD1002-3AE4-274D-A3F4-F792A6508D7B}"/>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84ADB83-AACF-E74F-B97D-DE6FBC2A61DE}"/>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34360524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3_Rubrik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46B33DE-17B6-BF47-B65F-F62E8FBFFFD8}"/>
              </a:ext>
            </a:extLst>
          </p:cNvPr>
          <p:cNvSpPr/>
          <p:nvPr userDrawn="1"/>
        </p:nvSpPr>
        <p:spPr>
          <a:xfrm>
            <a:off x="0" y="-2"/>
            <a:ext cx="9906000"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562100" y="3088525"/>
            <a:ext cx="6781799" cy="1166779"/>
          </a:xfrm>
        </p:spPr>
        <p:txBody>
          <a:bodyPr>
            <a:normAutofit/>
          </a:bodyPr>
          <a:lstStyle>
            <a:lvl1pPr marL="0" indent="0" algn="ctr">
              <a:buNone/>
              <a:defRPr sz="2400" b="0">
                <a:solidFill>
                  <a:schemeClr val="bg1"/>
                </a:solidFill>
                <a:latin typeface="+mn-lt"/>
                <a:ea typeface="Verdana" panose="020B0604030504040204" pitchFamily="34" charset="0"/>
                <a:cs typeface="Arial" panose="020B060402020202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dirty="0"/>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628775" y="1663044"/>
            <a:ext cx="6781800" cy="1166779"/>
          </a:xfrm>
        </p:spPr>
        <p:txBody>
          <a:bodyPr anchor="b">
            <a:normAutofit/>
          </a:bodyPr>
          <a:lstStyle>
            <a:lvl1pPr algn="ctr">
              <a:defRPr sz="3600" b="1" i="0">
                <a:solidFill>
                  <a:schemeClr val="bg1"/>
                </a:solidFill>
                <a:latin typeface="+mj-lt"/>
                <a:cs typeface="Arial" panose="020B0604020202020204" pitchFamily="34" charset="0"/>
              </a:defRPr>
            </a:lvl1pPr>
          </a:lstStyle>
          <a:p>
            <a:r>
              <a:rPr lang="sv-SE" dirty="0"/>
              <a:t>Rubrik för rapport</a:t>
            </a:r>
          </a:p>
        </p:txBody>
      </p:sp>
      <p:pic>
        <p:nvPicPr>
          <p:cNvPr id="12" name="Bildobjekt 11">
            <a:extLst>
              <a:ext uri="{FF2B5EF4-FFF2-40B4-BE49-F238E27FC236}">
                <a16:creationId xmlns:a16="http://schemas.microsoft.com/office/drawing/2014/main" id="{E74C0BE3-0E62-2B40-BA65-D27D67BC9A8E}"/>
              </a:ext>
            </a:extLst>
          </p:cNvPr>
          <p:cNvPicPr>
            <a:picLocks noChangeAspect="1"/>
          </p:cNvPicPr>
          <p:nvPr userDrawn="1"/>
        </p:nvPicPr>
        <p:blipFill>
          <a:blip r:embed="rId2"/>
          <a:srcRect/>
          <a:stretch/>
        </p:blipFill>
        <p:spPr>
          <a:xfrm>
            <a:off x="8050773" y="5918350"/>
            <a:ext cx="1573770" cy="745156"/>
          </a:xfrm>
          <a:prstGeom prst="rect">
            <a:avLst/>
          </a:prstGeom>
        </p:spPr>
      </p:pic>
    </p:spTree>
    <p:extLst>
      <p:ext uri="{BB962C8B-B14F-4D97-AF65-F5344CB8AC3E}">
        <p14:creationId xmlns:p14="http://schemas.microsoft.com/office/powerpoint/2010/main" val="13284885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29101713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12114502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2025-11-12</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9210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2073462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CC7D7252-525E-BF4D-BCB1-B49DDEC2D6FF}"/>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A2D7853-23A8-6E40-974C-BFCE653F5F16}"/>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626562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32682172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32693038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2025-11-12</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7826344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2004457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E5629219-45CB-4540-BA1E-8F817DCF93A0}"/>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EE518F1-2EA3-0C45-B1C6-BFD09739AA25}"/>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41011299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2025-11-12</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5979944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3953198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1"/>
            <a:ext cx="1628775"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10784950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2025-11-12</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1475052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16994057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Alternativ bild">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6BF409F0-F454-D648-ABEC-DDDFB770FBED}"/>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FA2E6CEA-7338-6843-A9AA-8D3D06B5FC06}"/>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70B4B28A-DD6D-4941-A438-D37D93C8004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3" name="Platshållare för bild 2">
            <a:extLst>
              <a:ext uri="{FF2B5EF4-FFF2-40B4-BE49-F238E27FC236}">
                <a16:creationId xmlns:a16="http://schemas.microsoft.com/office/drawing/2014/main" id="{71BF09BB-538B-F54B-A6FA-26CD048B008D}"/>
              </a:ext>
            </a:extLst>
          </p:cNvPr>
          <p:cNvSpPr>
            <a:spLocks noGrp="1"/>
          </p:cNvSpPr>
          <p:nvPr>
            <p:ph type="pic" idx="1"/>
          </p:nvPr>
        </p:nvSpPr>
        <p:spPr>
          <a:xfrm>
            <a:off x="4211341" y="987428"/>
            <a:ext cx="5014913" cy="4873625"/>
          </a:xfrm>
        </p:spPr>
        <p:txBody>
          <a:bodyPr/>
          <a:lstStyle>
            <a:lvl1pPr marL="0" indent="0">
              <a:buNone/>
              <a:defRPr sz="3200"/>
            </a:lvl1pPr>
            <a:lvl2pPr marL="457211"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r>
              <a:rPr lang="sv-SE" dirty="0"/>
              <a:t>Klicka på ikonen för att lägga till en bild</a:t>
            </a:r>
          </a:p>
        </p:txBody>
      </p:sp>
      <p:sp>
        <p:nvSpPr>
          <p:cNvPr id="4" name="Platshållare för text 3">
            <a:extLst>
              <a:ext uri="{FF2B5EF4-FFF2-40B4-BE49-F238E27FC236}">
                <a16:creationId xmlns:a16="http://schemas.microsoft.com/office/drawing/2014/main" id="{BF89B414-A9D1-3B4B-A443-E6DC5C99FCAF}"/>
              </a:ext>
            </a:extLst>
          </p:cNvPr>
          <p:cNvSpPr>
            <a:spLocks noGrp="1"/>
          </p:cNvSpPr>
          <p:nvPr>
            <p:ph type="body" sz="half" idx="2"/>
          </p:nvPr>
        </p:nvSpPr>
        <p:spPr>
          <a:xfrm>
            <a:off x="682329" y="2057400"/>
            <a:ext cx="3194943" cy="3811588"/>
          </a:xfrm>
        </p:spPr>
        <p:txBody>
          <a:bodyPr/>
          <a:lstStyle>
            <a:lvl1pPr marL="0" indent="0">
              <a:buNone/>
              <a:defRPr sz="1600"/>
            </a:lvl1pPr>
            <a:lvl2pPr marL="457211"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9" indent="0">
              <a:buNone/>
              <a:defRPr sz="1001"/>
            </a:lvl7pPr>
            <a:lvl8pPr marL="3200480" indent="0">
              <a:buNone/>
              <a:defRPr sz="1001"/>
            </a:lvl8pPr>
            <a:lvl9pPr marL="3657691" indent="0">
              <a:buNone/>
              <a:defRPr sz="1001"/>
            </a:lvl9pPr>
          </a:lstStyle>
          <a:p>
            <a:pPr lvl="0"/>
            <a:r>
              <a:rPr lang="sv-SE"/>
              <a:t>Klicka här för att ändra format på bakgrundstexten</a:t>
            </a:r>
          </a:p>
        </p:txBody>
      </p:sp>
      <p:sp>
        <p:nvSpPr>
          <p:cNvPr id="2" name="Rubrik 1">
            <a:extLst>
              <a:ext uri="{FF2B5EF4-FFF2-40B4-BE49-F238E27FC236}">
                <a16:creationId xmlns:a16="http://schemas.microsoft.com/office/drawing/2014/main" id="{85BFC5F2-13D6-064D-9D87-09BF0211A8D9}"/>
              </a:ext>
            </a:extLst>
          </p:cNvPr>
          <p:cNvSpPr>
            <a:spLocks noGrp="1"/>
          </p:cNvSpPr>
          <p:nvPr>
            <p:ph type="title"/>
          </p:nvPr>
        </p:nvSpPr>
        <p:spPr>
          <a:xfrm>
            <a:off x="682329" y="457200"/>
            <a:ext cx="3194943" cy="1600200"/>
          </a:xfrm>
        </p:spPr>
        <p:txBody>
          <a:bodyPr anchor="b"/>
          <a:lstStyle>
            <a:lvl1pPr>
              <a:defRPr sz="3200"/>
            </a:lvl1pPr>
          </a:lstStyle>
          <a:p>
            <a:r>
              <a:rPr lang="sv-SE"/>
              <a:t>Klicka här för att ändra mall för rubrikformat</a:t>
            </a:r>
          </a:p>
        </p:txBody>
      </p:sp>
    </p:spTree>
    <p:extLst>
      <p:ext uri="{BB962C8B-B14F-4D97-AF65-F5344CB8AC3E}">
        <p14:creationId xmlns:p14="http://schemas.microsoft.com/office/powerpoint/2010/main" val="1127313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B06DD1E4-901E-3340-9FD2-14A78887B384}"/>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5" name="Platshållare för sidfot 4">
            <a:extLst>
              <a:ext uri="{FF2B5EF4-FFF2-40B4-BE49-F238E27FC236}">
                <a16:creationId xmlns:a16="http://schemas.microsoft.com/office/drawing/2014/main" id="{C950A1F8-9E83-BF49-B74A-90C3EB34A3E9}"/>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4" name="Platshållare för datum 3">
            <a:extLst>
              <a:ext uri="{FF2B5EF4-FFF2-40B4-BE49-F238E27FC236}">
                <a16:creationId xmlns:a16="http://schemas.microsoft.com/office/drawing/2014/main" id="{BD0FB256-BB54-F244-AFC2-022D7D0B819B}"/>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3" name="Platshållare för lodrät text 2">
            <a:extLst>
              <a:ext uri="{FF2B5EF4-FFF2-40B4-BE49-F238E27FC236}">
                <a16:creationId xmlns:a16="http://schemas.microsoft.com/office/drawing/2014/main" id="{58C9FE93-8779-0848-B602-893F30EF3F03}"/>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14BCE9E8-A617-954D-86AB-C99ECEF24633}"/>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3638087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950B2F46-354A-3B41-979A-7FFCADCCF81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5" name="Platshållare för sidfot 4">
            <a:extLst>
              <a:ext uri="{FF2B5EF4-FFF2-40B4-BE49-F238E27FC236}">
                <a16:creationId xmlns:a16="http://schemas.microsoft.com/office/drawing/2014/main" id="{DCBA30F8-E2B9-D945-9A0D-6377D7BD37AC}"/>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6191F28-3B57-FE4B-9743-A0F12AF5E2AA}"/>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3" name="Platshållare för lodrät text 2">
            <a:extLst>
              <a:ext uri="{FF2B5EF4-FFF2-40B4-BE49-F238E27FC236}">
                <a16:creationId xmlns:a16="http://schemas.microsoft.com/office/drawing/2014/main" id="{1AF71305-B99A-AD44-96DD-717909CF24A4}"/>
              </a:ext>
            </a:extLst>
          </p:cNvPr>
          <p:cNvSpPr>
            <a:spLocks noGrp="1"/>
          </p:cNvSpPr>
          <p:nvPr>
            <p:ph type="body" orient="vert" idx="1"/>
          </p:nvPr>
        </p:nvSpPr>
        <p:spPr>
          <a:xfrm>
            <a:off x="681037" y="365125"/>
            <a:ext cx="6284119"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Lodrät rubrik 1">
            <a:extLst>
              <a:ext uri="{FF2B5EF4-FFF2-40B4-BE49-F238E27FC236}">
                <a16:creationId xmlns:a16="http://schemas.microsoft.com/office/drawing/2014/main" id="{C7D7DD6F-9D58-C54F-824F-128EA17883F9}"/>
              </a:ext>
            </a:extLst>
          </p:cNvPr>
          <p:cNvSpPr>
            <a:spLocks noGrp="1"/>
          </p:cNvSpPr>
          <p:nvPr>
            <p:ph type="title" orient="vert"/>
          </p:nvPr>
        </p:nvSpPr>
        <p:spPr>
          <a:xfrm>
            <a:off x="7088981" y="365125"/>
            <a:ext cx="2135981" cy="5811838"/>
          </a:xfrm>
        </p:spPr>
        <p:txBody>
          <a:bodyPr vert="eaVert"/>
          <a:lstStyle/>
          <a:p>
            <a:r>
              <a:rPr lang="sv-SE"/>
              <a:t>Klicka här för att ändra mall för rubrikformat</a:t>
            </a:r>
          </a:p>
        </p:txBody>
      </p:sp>
    </p:spTree>
    <p:extLst>
      <p:ext uri="{BB962C8B-B14F-4D97-AF65-F5344CB8AC3E}">
        <p14:creationId xmlns:p14="http://schemas.microsoft.com/office/powerpoint/2010/main" val="20095557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18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955131" y="3000549"/>
            <a:ext cx="5995737" cy="1166779"/>
          </a:xfrm>
        </p:spPr>
        <p:txBody>
          <a:bodyPr>
            <a:normAutofit/>
          </a:bodyPr>
          <a:lstStyle>
            <a:lvl1pPr marL="0" indent="0" algn="ctr">
              <a:buNone/>
              <a:defRPr sz="2400" b="0">
                <a:solidFill>
                  <a:schemeClr val="accent2">
                    <a:lumMod val="50000"/>
                  </a:schemeClr>
                </a:solidFill>
                <a:latin typeface="Arial" panose="020B0604020202020204" pitchFamily="34" charset="0"/>
                <a:cs typeface="Arial" panose="020B060402020202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dirty="0"/>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099" y="1548442"/>
            <a:ext cx="6781800" cy="1166779"/>
          </a:xfrm>
        </p:spPr>
        <p:txBody>
          <a:bodyPr anchor="b">
            <a:normAutofit/>
          </a:bodyPr>
          <a:lstStyle>
            <a:lvl1pPr algn="ctr">
              <a:defRPr sz="3600" b="1" i="0">
                <a:solidFill>
                  <a:schemeClr val="accent2">
                    <a:lumMod val="50000"/>
                  </a:schemeClr>
                </a:solidFill>
                <a:latin typeface="Arial Black" panose="020B0604020202020204" pitchFamily="34" charset="0"/>
                <a:cs typeface="Arial Black" panose="020B0604020202020204" pitchFamily="34" charset="0"/>
              </a:defRPr>
            </a:lvl1pPr>
          </a:lstStyle>
          <a:p>
            <a:r>
              <a:rPr lang="sv-SE" dirty="0"/>
              <a:t>Rubrik för rapport</a:t>
            </a:r>
          </a:p>
        </p:txBody>
      </p:sp>
      <p:pic>
        <p:nvPicPr>
          <p:cNvPr id="11" name="Bildobjekt 10">
            <a:extLst>
              <a:ext uri="{FF2B5EF4-FFF2-40B4-BE49-F238E27FC236}">
                <a16:creationId xmlns:a16="http://schemas.microsoft.com/office/drawing/2014/main" id="{197D78E4-A7B2-2048-B372-51728F09994A}"/>
              </a:ext>
            </a:extLst>
          </p:cNvPr>
          <p:cNvPicPr>
            <a:picLocks noChangeAspect="1"/>
          </p:cNvPicPr>
          <p:nvPr userDrawn="1"/>
        </p:nvPicPr>
        <p:blipFill>
          <a:blip r:embed="rId2"/>
          <a:stretch>
            <a:fillRect/>
          </a:stretch>
        </p:blipFill>
        <p:spPr>
          <a:xfrm>
            <a:off x="8300213" y="6278380"/>
            <a:ext cx="1389803" cy="385126"/>
          </a:xfrm>
          <a:prstGeom prst="rect">
            <a:avLst/>
          </a:prstGeom>
        </p:spPr>
      </p:pic>
    </p:spTree>
    <p:extLst>
      <p:ext uri="{BB962C8B-B14F-4D97-AF65-F5344CB8AC3E}">
        <p14:creationId xmlns:p14="http://schemas.microsoft.com/office/powerpoint/2010/main" val="35883009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Kapitelsida">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D6D6C94-7CE0-EA43-9911-585A2EF3E69E}"/>
              </a:ext>
              <a:ext uri="{C183D7F6-B498-43B3-948B-1728B52AA6E4}">
                <adec:decorative xmlns:adec="http://schemas.microsoft.com/office/drawing/2017/decorative" val="1"/>
              </a:ext>
            </a:extLst>
          </p:cNvPr>
          <p:cNvSpPr/>
          <p:nvPr userDrawn="1"/>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CB3C34F8-CF01-9045-B1F3-CB284842EBCF}"/>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74AE863F-9683-3B44-9C13-3A81F897D973}"/>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E3C506DC-D549-A34C-A913-B0245783E136}"/>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ubrik 1">
            <a:extLst>
              <a:ext uri="{FF2B5EF4-FFF2-40B4-BE49-F238E27FC236}">
                <a16:creationId xmlns:a16="http://schemas.microsoft.com/office/drawing/2014/main" id="{846F9607-EC5F-6642-A2BA-E01E9308CEC6}"/>
              </a:ext>
            </a:extLst>
          </p:cNvPr>
          <p:cNvSpPr>
            <a:spLocks noGrp="1"/>
          </p:cNvSpPr>
          <p:nvPr>
            <p:ph type="title" hasCustomPrompt="1"/>
          </p:nvPr>
        </p:nvSpPr>
        <p:spPr>
          <a:xfrm>
            <a:off x="490890" y="469170"/>
            <a:ext cx="8877072" cy="907193"/>
          </a:xfrm>
        </p:spPr>
        <p:txBody>
          <a:bodyPr/>
          <a:lstStyle>
            <a:lvl1pPr>
              <a:defRPr>
                <a:solidFill>
                  <a:schemeClr val="accent2">
                    <a:lumMod val="50000"/>
                  </a:schemeClr>
                </a:solidFill>
              </a:defRPr>
            </a:lvl1pPr>
          </a:lstStyle>
          <a:p>
            <a:r>
              <a:rPr lang="sv-SE" dirty="0"/>
              <a:t>Kapitelavsnitt</a:t>
            </a:r>
          </a:p>
        </p:txBody>
      </p:sp>
      <p:pic>
        <p:nvPicPr>
          <p:cNvPr id="8" name="Bildobjekt 7">
            <a:extLst>
              <a:ext uri="{FF2B5EF4-FFF2-40B4-BE49-F238E27FC236}">
                <a16:creationId xmlns:a16="http://schemas.microsoft.com/office/drawing/2014/main" id="{926483B5-64DD-6F45-B569-5A8C5A150750}"/>
              </a:ext>
            </a:extLst>
          </p:cNvPr>
          <p:cNvPicPr>
            <a:picLocks noChangeAspect="1"/>
          </p:cNvPicPr>
          <p:nvPr userDrawn="1"/>
        </p:nvPicPr>
        <p:blipFill>
          <a:blip r:embed="rId2"/>
          <a:stretch>
            <a:fillRect/>
          </a:stretch>
        </p:blipFill>
        <p:spPr>
          <a:xfrm>
            <a:off x="8300213" y="6278380"/>
            <a:ext cx="1389803" cy="385126"/>
          </a:xfrm>
          <a:prstGeom prst="rect">
            <a:avLst/>
          </a:prstGeom>
        </p:spPr>
      </p:pic>
    </p:spTree>
    <p:extLst>
      <p:ext uri="{BB962C8B-B14F-4D97-AF65-F5344CB8AC3E}">
        <p14:creationId xmlns:p14="http://schemas.microsoft.com/office/powerpoint/2010/main" val="5006869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4234811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 2 kolumner ">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8727859C-5D3B-8540-8C05-17D90D6C5433}"/>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7" name="Platshållare för bildnummer 6">
            <a:extLst>
              <a:ext uri="{FF2B5EF4-FFF2-40B4-BE49-F238E27FC236}">
                <a16:creationId xmlns:a16="http://schemas.microsoft.com/office/drawing/2014/main" id="{B1D9D5CA-2FC9-3343-AC0A-415BC2A2F3D0}"/>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24ACA49F-6EBD-B74B-8C9C-DF7378606B70}"/>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C3DD8A5F-4C10-4649-80EF-631D5D60AD9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4" name="Platshållare för innehåll 3">
            <a:extLst>
              <a:ext uri="{FF2B5EF4-FFF2-40B4-BE49-F238E27FC236}">
                <a16:creationId xmlns:a16="http://schemas.microsoft.com/office/drawing/2014/main" id="{56526E74-3BB6-F947-83BD-C7139EEAE279}"/>
              </a:ext>
            </a:extLst>
          </p:cNvPr>
          <p:cNvSpPr>
            <a:spLocks noGrp="1"/>
          </p:cNvSpPr>
          <p:nvPr>
            <p:ph sz="half" idx="2"/>
          </p:nvPr>
        </p:nvSpPr>
        <p:spPr>
          <a:xfrm>
            <a:off x="4928123" y="1635367"/>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a:extLst>
              <a:ext uri="{FF2B5EF4-FFF2-40B4-BE49-F238E27FC236}">
                <a16:creationId xmlns:a16="http://schemas.microsoft.com/office/drawing/2014/main" id="{C145F869-1CFC-5D49-BDB4-8EAAE908AE24}"/>
              </a:ext>
            </a:extLst>
          </p:cNvPr>
          <p:cNvSpPr>
            <a:spLocks noGrp="1"/>
          </p:cNvSpPr>
          <p:nvPr>
            <p:ph sz="half" idx="1"/>
          </p:nvPr>
        </p:nvSpPr>
        <p:spPr>
          <a:xfrm>
            <a:off x="489587" y="1641024"/>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Rubrik 1">
            <a:extLst>
              <a:ext uri="{FF2B5EF4-FFF2-40B4-BE49-F238E27FC236}">
                <a16:creationId xmlns:a16="http://schemas.microsoft.com/office/drawing/2014/main" id="{32330622-E7E6-3042-A2BD-CA5B840A4824}"/>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23534083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gram rubrike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2FE721F-116A-014A-9C40-A95D48BE06AB}"/>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0B9DF0AE-644D-9B44-8EB2-E1064DA9E4DF}"/>
              </a:ext>
            </a:extLst>
          </p:cNvPr>
          <p:cNvSpPr>
            <a:spLocks noGrp="1"/>
          </p:cNvSpPr>
          <p:nvPr>
            <p:ph type="sldNum" sz="quarter" idx="12"/>
          </p:nvPr>
        </p:nvSpPr>
        <p:spPr/>
        <p:txBody>
          <a:bodyPr/>
          <a:lstStyle/>
          <a:p>
            <a:fld id="{92452EBA-C90E-2446-83E3-751A44C3BCE0}" type="slidenum">
              <a:rPr lang="sv-SE" smtClean="0"/>
              <a:pPr/>
              <a:t>‹#›</a:t>
            </a:fld>
            <a:endParaRPr lang="sv-SE" dirty="0"/>
          </a:p>
        </p:txBody>
      </p:sp>
      <p:sp>
        <p:nvSpPr>
          <p:cNvPr id="4" name="Platshållare för sidfot 3">
            <a:extLst>
              <a:ext uri="{FF2B5EF4-FFF2-40B4-BE49-F238E27FC236}">
                <a16:creationId xmlns:a16="http://schemas.microsoft.com/office/drawing/2014/main" id="{8D52EA53-E67D-634D-800B-44FA4BF33560}"/>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dirty="0"/>
              <a:t>Sidfot</a:t>
            </a:r>
          </a:p>
        </p:txBody>
      </p:sp>
      <p:sp>
        <p:nvSpPr>
          <p:cNvPr id="3" name="Platshållare för datum 2">
            <a:extLst>
              <a:ext uri="{FF2B5EF4-FFF2-40B4-BE49-F238E27FC236}">
                <a16:creationId xmlns:a16="http://schemas.microsoft.com/office/drawing/2014/main" id="{A4EB8A9F-93DE-D142-9851-71F55D520CF7}"/>
              </a:ext>
              <a:ext uri="{C183D7F6-B498-43B3-948B-1728B52AA6E4}">
                <adec:decorative xmlns:adec="http://schemas.microsoft.com/office/drawing/2017/decorative" val="1"/>
              </a:ext>
            </a:extLst>
          </p:cNvPr>
          <p:cNvSpPr>
            <a:spLocks noGrp="1"/>
          </p:cNvSpPr>
          <p:nvPr>
            <p:ph type="dt" sz="half" idx="10"/>
          </p:nvPr>
        </p:nvSpPr>
        <p:spPr>
          <a:xfrm>
            <a:off x="477243" y="6343423"/>
            <a:ext cx="1050768" cy="330856"/>
          </a:xfrm>
        </p:spPr>
        <p:txBody>
          <a:bodyPr/>
          <a:lstStyle/>
          <a:p>
            <a:fld id="{30DE30AE-D41D-1B42-9F9E-DEBE1EF30DEF}" type="datetimeFigureOut">
              <a:rPr lang="sv-SE" smtClean="0"/>
              <a:pPr/>
              <a:t>2025-11-12</a:t>
            </a:fld>
            <a:r>
              <a:rPr lang="sv-SE" dirty="0"/>
              <a:t> |</a:t>
            </a:r>
          </a:p>
        </p:txBody>
      </p:sp>
      <p:sp>
        <p:nvSpPr>
          <p:cNvPr id="12" name="Platshållare för innehåll 3">
            <a:extLst>
              <a:ext uri="{FF2B5EF4-FFF2-40B4-BE49-F238E27FC236}">
                <a16:creationId xmlns:a16="http://schemas.microsoft.com/office/drawing/2014/main" id="{FC02C5CD-9879-D345-997D-DB8FBD3AABB4}"/>
              </a:ext>
            </a:extLst>
          </p:cNvPr>
          <p:cNvSpPr>
            <a:spLocks noGrp="1"/>
          </p:cNvSpPr>
          <p:nvPr>
            <p:ph sz="half" idx="14"/>
          </p:nvPr>
        </p:nvSpPr>
        <p:spPr>
          <a:xfrm>
            <a:off x="4928123" y="1635367"/>
            <a:ext cx="4210050" cy="4398055"/>
          </a:xfrm>
        </p:spPr>
        <p:txBody>
          <a:bodyPr/>
          <a:lstStyle/>
          <a:p>
            <a:pPr lvl="0"/>
            <a:r>
              <a:rPr lang="sv-SE"/>
              <a:t>Klicka här för att ändra format på bakgrundstexten</a:t>
            </a:r>
          </a:p>
        </p:txBody>
      </p:sp>
      <p:sp>
        <p:nvSpPr>
          <p:cNvPr id="11" name="Platshållare för innehåll 3">
            <a:extLst>
              <a:ext uri="{FF2B5EF4-FFF2-40B4-BE49-F238E27FC236}">
                <a16:creationId xmlns:a16="http://schemas.microsoft.com/office/drawing/2014/main" id="{2EE30900-CC8E-0C4D-BB51-B4B5FBAAD56D}"/>
              </a:ext>
            </a:extLst>
          </p:cNvPr>
          <p:cNvSpPr>
            <a:spLocks noGrp="1"/>
          </p:cNvSpPr>
          <p:nvPr>
            <p:ph sz="half" idx="2" hasCustomPrompt="1"/>
          </p:nvPr>
        </p:nvSpPr>
        <p:spPr>
          <a:xfrm>
            <a:off x="4976532" y="438109"/>
            <a:ext cx="4210050" cy="935038"/>
          </a:xfrm>
        </p:spPr>
        <p:txBody>
          <a:bodyPr anchor="b">
            <a:normAutofit/>
          </a:bodyPr>
          <a:lstStyle>
            <a:lvl1pPr marL="0" indent="0">
              <a:buNone/>
              <a:defRPr sz="1800" b="1"/>
            </a:lvl1pPr>
          </a:lstStyle>
          <a:p>
            <a:pPr lvl="0"/>
            <a:r>
              <a:rPr lang="sv-SE" dirty="0"/>
              <a:t>Grafrubriker</a:t>
            </a:r>
          </a:p>
        </p:txBody>
      </p:sp>
      <p:sp>
        <p:nvSpPr>
          <p:cNvPr id="9" name="Platshållare för innehåll 2">
            <a:extLst>
              <a:ext uri="{FF2B5EF4-FFF2-40B4-BE49-F238E27FC236}">
                <a16:creationId xmlns:a16="http://schemas.microsoft.com/office/drawing/2014/main" id="{558F1EF2-B929-EA4F-A0B6-937385C9720A}"/>
              </a:ext>
            </a:extLst>
          </p:cNvPr>
          <p:cNvSpPr>
            <a:spLocks noGrp="1"/>
          </p:cNvSpPr>
          <p:nvPr>
            <p:ph sz="half" idx="13"/>
          </p:nvPr>
        </p:nvSpPr>
        <p:spPr>
          <a:xfrm>
            <a:off x="489587" y="1641024"/>
            <a:ext cx="4210050" cy="4398055"/>
          </a:xfrm>
        </p:spPr>
        <p:txBody>
          <a:bodyPr/>
          <a:lstStyle/>
          <a:p>
            <a:pPr lvl="0"/>
            <a:r>
              <a:rPr lang="sv-SE"/>
              <a:t>Klicka här för att ändra format på bakgrundstexten</a:t>
            </a:r>
          </a:p>
        </p:txBody>
      </p:sp>
      <p:sp>
        <p:nvSpPr>
          <p:cNvPr id="10" name="Platshållare för innehåll 2">
            <a:extLst>
              <a:ext uri="{FF2B5EF4-FFF2-40B4-BE49-F238E27FC236}">
                <a16:creationId xmlns:a16="http://schemas.microsoft.com/office/drawing/2014/main" id="{65B6D65F-8E26-AB40-8C5A-352920475F95}"/>
              </a:ext>
            </a:extLst>
          </p:cNvPr>
          <p:cNvSpPr>
            <a:spLocks noGrp="1"/>
          </p:cNvSpPr>
          <p:nvPr>
            <p:ph sz="half" idx="1" hasCustomPrompt="1"/>
          </p:nvPr>
        </p:nvSpPr>
        <p:spPr>
          <a:xfrm>
            <a:off x="484988" y="441326"/>
            <a:ext cx="4210050" cy="935038"/>
          </a:xfrm>
        </p:spPr>
        <p:txBody>
          <a:bodyPr anchor="b">
            <a:normAutofit/>
          </a:bodyPr>
          <a:lstStyle>
            <a:lvl1pPr marL="0" indent="0">
              <a:buNone/>
              <a:defRPr sz="1800" b="1"/>
            </a:lvl1pPr>
          </a:lstStyle>
          <a:p>
            <a:pPr lvl="0"/>
            <a:r>
              <a:rPr lang="sv-SE" dirty="0"/>
              <a:t>Grafrubriker</a:t>
            </a:r>
          </a:p>
        </p:txBody>
      </p:sp>
      <p:sp>
        <p:nvSpPr>
          <p:cNvPr id="2" name="Rubrik 1">
            <a:extLst>
              <a:ext uri="{FF2B5EF4-FFF2-40B4-BE49-F238E27FC236}">
                <a16:creationId xmlns:a16="http://schemas.microsoft.com/office/drawing/2014/main" id="{E74A7165-AC54-6F47-B88A-67DD7D049EE8}"/>
              </a:ext>
            </a:extLst>
          </p:cNvPr>
          <p:cNvSpPr>
            <a:spLocks noGrp="1"/>
          </p:cNvSpPr>
          <p:nvPr>
            <p:ph type="title" hasCustomPrompt="1"/>
          </p:nvPr>
        </p:nvSpPr>
        <p:spPr>
          <a:xfrm>
            <a:off x="477243" y="-1127365"/>
            <a:ext cx="8877072" cy="907193"/>
          </a:xfrm>
        </p:spPr>
        <p:txBody>
          <a:bodyPr/>
          <a:lstStyle>
            <a:lvl1pPr>
              <a:defRPr>
                <a:latin typeface="+mj-lt"/>
              </a:defRPr>
            </a:lvl1pPr>
          </a:lstStyle>
          <a:p>
            <a:r>
              <a:rPr lang="sv-SE" dirty="0"/>
              <a:t>Bara grafer</a:t>
            </a:r>
          </a:p>
        </p:txBody>
      </p:sp>
    </p:spTree>
    <p:extLst>
      <p:ext uri="{BB962C8B-B14F-4D97-AF65-F5344CB8AC3E}">
        <p14:creationId xmlns:p14="http://schemas.microsoft.com/office/powerpoint/2010/main" val="1413491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ecialsida">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77E86A45-89C2-2949-B13B-327C2CBEDAF4}"/>
              </a:ext>
              <a:ext uri="{C183D7F6-B498-43B3-948B-1728B52AA6E4}">
                <adec:decorative xmlns:adec="http://schemas.microsoft.com/office/drawing/2017/decorative" val="1"/>
              </a:ext>
            </a:extLst>
          </p:cNvPr>
          <p:cNvSpPr/>
          <p:nvPr userDrawn="1"/>
        </p:nvSpPr>
        <p:spPr>
          <a:xfrm>
            <a:off x="5271316" y="0"/>
            <a:ext cx="463468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vl3pPr>
              <a:defRPr sz="1400"/>
            </a:lvl3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3" name="Rubrik 1">
            <a:extLst>
              <a:ext uri="{FF2B5EF4-FFF2-40B4-BE49-F238E27FC236}">
                <a16:creationId xmlns:a16="http://schemas.microsoft.com/office/drawing/2014/main" id="{E935FCA6-166B-6C4A-A736-31009CD17F99}"/>
              </a:ext>
            </a:extLst>
          </p:cNvPr>
          <p:cNvSpPr>
            <a:spLocks noGrp="1"/>
          </p:cNvSpPr>
          <p:nvPr>
            <p:ph type="title" hasCustomPrompt="1"/>
          </p:nvPr>
        </p:nvSpPr>
        <p:spPr>
          <a:xfrm>
            <a:off x="490890" y="469170"/>
            <a:ext cx="8877072" cy="907193"/>
          </a:xfrm>
        </p:spPr>
        <p:txBody>
          <a:bodyPr/>
          <a:lstStyle/>
          <a:p>
            <a:r>
              <a:rPr lang="sv-SE" dirty="0" err="1"/>
              <a:t>Specialsida</a:t>
            </a:r>
            <a:endParaRPr lang="sv-SE" dirty="0"/>
          </a:p>
        </p:txBody>
      </p:sp>
    </p:spTree>
    <p:extLst>
      <p:ext uri="{BB962C8B-B14F-4D97-AF65-F5344CB8AC3E}">
        <p14:creationId xmlns:p14="http://schemas.microsoft.com/office/powerpoint/2010/main" val="13687153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panose="020B0604020202020204" pitchFamily="34" charset="0"/>
              </a:defRPr>
            </a:lvl1pPr>
          </a:lstStyle>
          <a:p>
            <a:r>
              <a:rPr lang="sv-SE" dirty="0"/>
              <a:t>Kapitelavsnitt 2</a:t>
            </a:r>
          </a:p>
        </p:txBody>
      </p:sp>
      <p:pic>
        <p:nvPicPr>
          <p:cNvPr id="3" name="Bildobjekt 2">
            <a:extLst>
              <a:ext uri="{FF2B5EF4-FFF2-40B4-BE49-F238E27FC236}">
                <a16:creationId xmlns:a16="http://schemas.microsoft.com/office/drawing/2014/main" id="{6983CAD4-6BEE-F13F-F6C8-F24DAAACA1E3}"/>
              </a:ext>
            </a:extLst>
          </p:cNvPr>
          <p:cNvPicPr>
            <a:picLocks noChangeAspect="1"/>
          </p:cNvPicPr>
          <p:nvPr userDrawn="1"/>
        </p:nvPicPr>
        <p:blipFill>
          <a:blip r:embed="rId2"/>
          <a:srcRect/>
          <a:stretch/>
        </p:blipFill>
        <p:spPr>
          <a:xfrm>
            <a:off x="8050773" y="5918350"/>
            <a:ext cx="1573770" cy="745156"/>
          </a:xfrm>
          <a:prstGeom prst="rect">
            <a:avLst/>
          </a:prstGeom>
        </p:spPr>
      </p:pic>
    </p:spTree>
    <p:extLst>
      <p:ext uri="{BB962C8B-B14F-4D97-AF65-F5344CB8AC3E}">
        <p14:creationId xmlns:p14="http://schemas.microsoft.com/office/powerpoint/2010/main" val="952362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9721250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37" Type="http://schemas.openxmlformats.org/officeDocument/2006/relationships/theme" Target="../theme/theme1.xml"/><Relationship Id="rId38"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theme" Target="../theme/theme2.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72BEE100-A72E-F145-9741-8B2DDB93B54F}"/>
              </a:ext>
              <a:ext uri="{C183D7F6-B498-43B3-948B-1728B52AA6E4}">
                <adec:decorative xmlns:adec="http://schemas.microsoft.com/office/drawing/2017/decorative" val="1"/>
              </a:ext>
            </a:extLst>
          </p:cNvPr>
          <p:cNvPicPr>
            <a:picLocks noChangeAspect="1"/>
          </p:cNvPicPr>
          <p:nvPr userDrawn="1"/>
        </p:nvPicPr>
        <p:blipFill>
          <a:blip r:embed="rId38"/>
          <a:stretch>
            <a:fillRect/>
          </a:stretch>
        </p:blipFill>
        <p:spPr>
          <a:xfrm>
            <a:off x="8317833" y="6236704"/>
            <a:ext cx="1372184" cy="432383"/>
          </a:xfrm>
          <a:prstGeom prst="rect">
            <a:avLst/>
          </a:prstGeom>
        </p:spPr>
      </p:pic>
      <p:sp>
        <p:nvSpPr>
          <p:cNvPr id="6" name="Platshållare för bildnummer 5">
            <a:extLst>
              <a:ext uri="{FF2B5EF4-FFF2-40B4-BE49-F238E27FC236}">
                <a16:creationId xmlns:a16="http://schemas.microsoft.com/office/drawing/2014/main" id="{8902A812-3138-2747-96FE-F02789348AAF}"/>
              </a:ext>
              <a:ext uri="{C183D7F6-B498-43B3-948B-1728B52AA6E4}">
                <adec:decorative xmlns:adec="http://schemas.microsoft.com/office/drawing/2017/decorative" val="1"/>
              </a:ext>
            </a:extLst>
          </p:cNvPr>
          <p:cNvSpPr>
            <a:spLocks noGrp="1"/>
          </p:cNvSpPr>
          <p:nvPr>
            <p:ph type="sldNum" sz="quarter" idx="4"/>
          </p:nvPr>
        </p:nvSpPr>
        <p:spPr>
          <a:xfrm>
            <a:off x="4659562" y="6355442"/>
            <a:ext cx="586877" cy="313646"/>
          </a:xfrm>
          <a:prstGeom prst="rect">
            <a:avLst/>
          </a:prstGeom>
        </p:spPr>
        <p:txBody>
          <a:bodyPr vert="horz" lIns="91440" tIns="45720" rIns="91440" bIns="45720" rtlCol="0" anchor="b"/>
          <a:lstStyle>
            <a:lvl1pPr algn="ctr">
              <a:defRPr sz="1200">
                <a:solidFill>
                  <a:schemeClr val="tx1">
                    <a:tint val="75000"/>
                  </a:schemeClr>
                </a:solidFill>
              </a:defRPr>
            </a:lvl1pPr>
          </a:lstStyle>
          <a:p>
            <a:fld id="{92452EBA-C90E-2446-83E3-751A44C3BCE0}" type="slidenum">
              <a:rPr lang="sv-SE" smtClean="0"/>
              <a:pPr/>
              <a:t>‹#›</a:t>
            </a:fld>
            <a:endParaRPr lang="sv-SE" dirty="0"/>
          </a:p>
        </p:txBody>
      </p:sp>
      <p:sp>
        <p:nvSpPr>
          <p:cNvPr id="4" name="Platshållare för datum 3">
            <a:extLst>
              <a:ext uri="{FF2B5EF4-FFF2-40B4-BE49-F238E27FC236}">
                <a16:creationId xmlns:a16="http://schemas.microsoft.com/office/drawing/2014/main" id="{75128F6C-0DFD-2940-98CB-13A3680AA9F4}"/>
              </a:ext>
              <a:ext uri="{C183D7F6-B498-43B3-948B-1728B52AA6E4}">
                <adec:decorative xmlns:adec="http://schemas.microsoft.com/office/drawing/2017/decorative" val="1"/>
              </a:ext>
            </a:extLst>
          </p:cNvPr>
          <p:cNvSpPr>
            <a:spLocks noGrp="1"/>
          </p:cNvSpPr>
          <p:nvPr>
            <p:ph type="dt" sz="half" idx="2"/>
          </p:nvPr>
        </p:nvSpPr>
        <p:spPr>
          <a:xfrm>
            <a:off x="477243" y="6343423"/>
            <a:ext cx="1110925" cy="330856"/>
          </a:xfrm>
          <a:prstGeom prst="rect">
            <a:avLst/>
          </a:prstGeom>
        </p:spPr>
        <p:txBody>
          <a:bodyPr vert="horz" lIns="91440" tIns="45720" rIns="91440" bIns="45720" rtlCol="0" anchor="b"/>
          <a:lstStyle>
            <a:lvl1pPr algn="l">
              <a:defRPr sz="1200">
                <a:solidFill>
                  <a:schemeClr val="tx1">
                    <a:tint val="75000"/>
                  </a:schemeClr>
                </a:solidFill>
              </a:defRPr>
            </a:lvl1pPr>
          </a:lstStyle>
          <a:p>
            <a:fld id="{30DE30AE-D41D-1B42-9F9E-DEBE1EF30DEF}" type="datetimeFigureOut">
              <a:rPr lang="sv-SE" smtClean="0"/>
              <a:pPr/>
              <a:t>2025-11-12</a:t>
            </a:fld>
            <a:r>
              <a:rPr lang="sv-SE" dirty="0"/>
              <a:t> |</a:t>
            </a:r>
          </a:p>
        </p:txBody>
      </p:sp>
      <p:sp>
        <p:nvSpPr>
          <p:cNvPr id="5" name="Platshållare för sidfot 4">
            <a:extLst>
              <a:ext uri="{FF2B5EF4-FFF2-40B4-BE49-F238E27FC236}">
                <a16:creationId xmlns:a16="http://schemas.microsoft.com/office/drawing/2014/main" id="{8B693EC0-468C-4449-8EBC-4427049ACCF9}"/>
              </a:ext>
              <a:ext uri="{C183D7F6-B498-43B3-948B-1728B52AA6E4}">
                <adec:decorative xmlns:adec="http://schemas.microsoft.com/office/drawing/2017/decorative" val="1"/>
              </a:ext>
            </a:extLst>
          </p:cNvPr>
          <p:cNvSpPr>
            <a:spLocks noGrp="1"/>
          </p:cNvSpPr>
          <p:nvPr>
            <p:ph type="ftr" sz="quarter" idx="3"/>
          </p:nvPr>
        </p:nvSpPr>
        <p:spPr>
          <a:xfrm>
            <a:off x="1356179" y="6360633"/>
            <a:ext cx="3278506" cy="313646"/>
          </a:xfrm>
          <a:prstGeom prst="rect">
            <a:avLst/>
          </a:prstGeom>
        </p:spPr>
        <p:txBody>
          <a:bodyPr vert="horz" lIns="91440" tIns="45720" rIns="91440" bIns="45720" rtlCol="0" anchor="b"/>
          <a:lstStyle>
            <a:lvl1pPr algn="l">
              <a:defRPr sz="1200">
                <a:solidFill>
                  <a:schemeClr val="tx1">
                    <a:tint val="75000"/>
                  </a:schemeClr>
                </a:solidFill>
              </a:defRPr>
            </a:lvl1pPr>
          </a:lstStyle>
          <a:p>
            <a:r>
              <a:rPr lang="sv-SE" dirty="0"/>
              <a:t>Sidfot</a:t>
            </a:r>
          </a:p>
        </p:txBody>
      </p:sp>
      <p:sp>
        <p:nvSpPr>
          <p:cNvPr id="3" name="Platshållare för text 2">
            <a:extLst>
              <a:ext uri="{FF2B5EF4-FFF2-40B4-BE49-F238E27FC236}">
                <a16:creationId xmlns:a16="http://schemas.microsoft.com/office/drawing/2014/main" id="{7997EC1B-D3DE-F04A-89F2-EF0067EC2F84}"/>
              </a:ext>
            </a:extLst>
          </p:cNvPr>
          <p:cNvSpPr>
            <a:spLocks noGrp="1"/>
          </p:cNvSpPr>
          <p:nvPr>
            <p:ph type="body" idx="1"/>
          </p:nvPr>
        </p:nvSpPr>
        <p:spPr>
          <a:xfrm>
            <a:off x="477242" y="1654176"/>
            <a:ext cx="8951516" cy="4351338"/>
          </a:xfrm>
          <a:prstGeom prst="rect">
            <a:avLst/>
          </a:prstGeom>
        </p:spPr>
        <p:txBody>
          <a:bodyPr vert="horz" lIns="91440" tIns="45720" rIns="91440" bIns="45720" rtlCol="0" anchor="t">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a:extLst>
              <a:ext uri="{FF2B5EF4-FFF2-40B4-BE49-F238E27FC236}">
                <a16:creationId xmlns:a16="http://schemas.microsoft.com/office/drawing/2014/main" id="{224E4DC8-0EAB-2242-87FE-56DFC43F1F90}"/>
              </a:ext>
            </a:extLst>
          </p:cNvPr>
          <p:cNvSpPr>
            <a:spLocks noGrp="1"/>
          </p:cNvSpPr>
          <p:nvPr>
            <p:ph type="title"/>
          </p:nvPr>
        </p:nvSpPr>
        <p:spPr>
          <a:xfrm>
            <a:off x="477242" y="469170"/>
            <a:ext cx="8877072" cy="907193"/>
          </a:xfrm>
          <a:prstGeom prst="rect">
            <a:avLst/>
          </a:prstGeom>
        </p:spPr>
        <p:txBody>
          <a:bodyPr vert="horz" lIns="91440" tIns="45720" rIns="91440" bIns="45720" rtlCol="0" anchor="t">
            <a:noAutofit/>
          </a:bodyPr>
          <a:lstStyle/>
          <a:p>
            <a:r>
              <a:rPr lang="sv-SE" dirty="0"/>
              <a:t>Rubrik</a:t>
            </a:r>
            <a:br>
              <a:rPr lang="sv-SE" dirty="0"/>
            </a:br>
            <a:r>
              <a:rPr lang="sv-SE" dirty="0"/>
              <a:t>Enkätfabriken</a:t>
            </a:r>
          </a:p>
        </p:txBody>
      </p:sp>
    </p:spTree>
    <p:extLst>
      <p:ext uri="{BB962C8B-B14F-4D97-AF65-F5344CB8AC3E}">
        <p14:creationId xmlns:p14="http://schemas.microsoft.com/office/powerpoint/2010/main" val="3595170883"/>
      </p:ext>
    </p:extLst>
  </p:cSld>
  <p:clrMap bg1="lt1" tx1="dk1" bg2="lt2" tx2="dk2" accent1="accent1" accent2="accent2" accent3="accent3" accent4="accent4" accent5="accent5" accent6="accent6" hlink="hlink" folHlink="folHlink"/>
  <p:sldLayoutIdLst>
    <p:sldLayoutId id="2147483649" r:id="rId1"/>
    <p:sldLayoutId id="2147483696" r:id="rId2"/>
    <p:sldLayoutId id="2147483665" r:id="rId3"/>
    <p:sldLayoutId id="2147483653" r:id="rId4"/>
    <p:sldLayoutId id="2147483652" r:id="rId5"/>
    <p:sldLayoutId id="2147483660" r:id="rId6"/>
    <p:sldLayoutId id="2147483673" r:id="rId7"/>
    <p:sldLayoutId id="2147483695" r:id="rId8"/>
    <p:sldLayoutId id="2147483674" r:id="rId9"/>
    <p:sldLayoutId id="2147483678" r:id="rId10"/>
    <p:sldLayoutId id="2147483663" r:id="rId11"/>
    <p:sldLayoutId id="2147483666" r:id="rId12"/>
    <p:sldLayoutId id="2147483667" r:id="rId13"/>
    <p:sldLayoutId id="2147483697" r:id="rId14"/>
    <p:sldLayoutId id="2147483687" r:id="rId15"/>
    <p:sldLayoutId id="2147483688" r:id="rId16"/>
    <p:sldLayoutId id="2147483679" r:id="rId17"/>
    <p:sldLayoutId id="2147483683" r:id="rId18"/>
    <p:sldLayoutId id="2147483698" r:id="rId19"/>
    <p:sldLayoutId id="2147483689" r:id="rId20"/>
    <p:sldLayoutId id="2147483692" r:id="rId21"/>
    <p:sldLayoutId id="2147483680" r:id="rId22"/>
    <p:sldLayoutId id="2147483684" r:id="rId23"/>
    <p:sldLayoutId id="2147483699" r:id="rId24"/>
    <p:sldLayoutId id="2147483690" r:id="rId25"/>
    <p:sldLayoutId id="2147483693" r:id="rId26"/>
    <p:sldLayoutId id="2147483681" r:id="rId27"/>
    <p:sldLayoutId id="2147483685" r:id="rId28"/>
    <p:sldLayoutId id="2147483700" r:id="rId29"/>
    <p:sldLayoutId id="2147483691" r:id="rId30"/>
    <p:sldLayoutId id="2147483694" r:id="rId31"/>
    <p:sldLayoutId id="2147483682" r:id="rId32"/>
    <p:sldLayoutId id="2147483686" r:id="rId33"/>
    <p:sldLayoutId id="2147483657" r:id="rId34"/>
    <p:sldLayoutId id="2147483658" r:id="rId35"/>
    <p:sldLayoutId id="2147483659" r:id="rId36"/>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23" rtl="0" eaLnBrk="1" latinLnBrk="0" hangingPunct="1">
        <a:lnSpc>
          <a:spcPct val="90000"/>
        </a:lnSpc>
        <a:spcBef>
          <a:spcPct val="0"/>
        </a:spcBef>
        <a:buNone/>
        <a:defRPr sz="2800" b="1" kern="1200">
          <a:solidFill>
            <a:schemeClr val="tx1"/>
          </a:solidFill>
          <a:latin typeface="+mj-lt"/>
          <a:ea typeface="Verdana" panose="020B0604030504040204" pitchFamily="34" charset="0"/>
          <a:cs typeface="Verdana" panose="020B0604030504040204" pitchFamily="34" charset="0"/>
        </a:defRPr>
      </a:lvl1pPr>
    </p:titleStyle>
    <p:bodyStyle>
      <a:lvl1pPr marL="228606" indent="-228606" algn="l" defTabSz="914423" rtl="0" eaLnBrk="1" latinLnBrk="0" hangingPunct="1">
        <a:lnSpc>
          <a:spcPct val="90000"/>
        </a:lnSpc>
        <a:spcBef>
          <a:spcPts val="1001"/>
        </a:spcBef>
        <a:buClr>
          <a:schemeClr val="accent2"/>
        </a:buClr>
        <a:buSzPct val="120000"/>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1pPr>
      <a:lvl2pPr marL="685818" indent="-228606" algn="l" defTabSz="914423" rtl="0" eaLnBrk="1" latinLnBrk="0" hangingPunct="1">
        <a:lnSpc>
          <a:spcPct val="90000"/>
        </a:lnSpc>
        <a:spcBef>
          <a:spcPts val="500"/>
        </a:spcBef>
        <a:buClr>
          <a:schemeClr val="accent2"/>
        </a:buClr>
        <a:buFont typeface="Systemtypsnitt normalt"/>
        <a:buChar char="–"/>
        <a:defRPr sz="1800" kern="1200">
          <a:solidFill>
            <a:schemeClr val="tx1"/>
          </a:solidFill>
          <a:latin typeface="+mj-lt"/>
          <a:ea typeface="Verdana" panose="020B0604030504040204" pitchFamily="34" charset="0"/>
          <a:cs typeface="Verdana" panose="020B0604030504040204" pitchFamily="34" charset="0"/>
        </a:defRPr>
      </a:lvl2pPr>
      <a:lvl3pPr marL="1143029" indent="-228606" algn="l" defTabSz="914423" rtl="0" eaLnBrk="1" latinLnBrk="0" hangingPunct="1">
        <a:lnSpc>
          <a:spcPct val="90000"/>
        </a:lnSpc>
        <a:spcBef>
          <a:spcPts val="500"/>
        </a:spcBef>
        <a:buClr>
          <a:schemeClr val="accent2"/>
        </a:buClr>
        <a:buFont typeface="Systemtypsnitt normalt"/>
        <a:buChar char="–"/>
        <a:defRPr sz="1600" kern="1200">
          <a:solidFill>
            <a:schemeClr val="tx1"/>
          </a:solidFill>
          <a:latin typeface="+mj-lt"/>
          <a:ea typeface="Verdana" panose="020B0604030504040204" pitchFamily="34" charset="0"/>
          <a:cs typeface="Verdana" panose="020B0604030504040204" pitchFamily="34" charset="0"/>
        </a:defRPr>
      </a:lvl3pPr>
      <a:lvl4pPr marL="1657385" indent="-285750"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4pPr>
      <a:lvl5pPr marL="2057452" indent="-228606"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sv-SE"/>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userDrawn="1">
          <p15:clr>
            <a:srgbClr val="F26B43"/>
          </p15:clr>
        </p15:guide>
        <p15:guide id="2" pos="6105" userDrawn="1">
          <p15:clr>
            <a:srgbClr val="F26B43"/>
          </p15:clr>
        </p15:guide>
        <p15:guide id="3" pos="135" userDrawn="1">
          <p15:clr>
            <a:srgbClr val="F26B43"/>
          </p15:clr>
        </p15:guide>
        <p15:guide id="4" orient="horz" pos="119" userDrawn="1">
          <p15:clr>
            <a:srgbClr val="F26B43"/>
          </p15:clr>
        </p15:guide>
        <p15:guide id="5" orient="horz" pos="278" userDrawn="1">
          <p15:clr>
            <a:srgbClr val="F26B43"/>
          </p15:clr>
        </p15:guide>
        <p15:guide id="6" orient="horz" pos="867" userDrawn="1">
          <p15:clr>
            <a:srgbClr val="F26B43"/>
          </p15:clr>
        </p15:guide>
        <p15:guide id="7" pos="301" userDrawn="1">
          <p15:clr>
            <a:srgbClr val="F26B43"/>
          </p15:clr>
        </p15:guide>
        <p15:guide id="8" orient="horz" pos="1026" userDrawn="1">
          <p15:clr>
            <a:srgbClr val="F26B43"/>
          </p15:clr>
        </p15:guide>
        <p15:guide id="9" pos="5939" userDrawn="1">
          <p15:clr>
            <a:srgbClr val="F26B43"/>
          </p15:clr>
        </p15:guide>
        <p15:guide id="10" orient="horz" pos="3997" userDrawn="1">
          <p15:clr>
            <a:srgbClr val="F26B43"/>
          </p15:clr>
        </p15:guide>
        <p15:guide id="11" orient="horz" pos="379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72BEE100-A72E-F145-9741-8B2DDB93B54F}"/>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317833" y="6236704"/>
            <a:ext cx="1372184" cy="432383"/>
          </a:xfrm>
          <a:prstGeom prst="rect">
            <a:avLst/>
          </a:prstGeom>
        </p:spPr>
      </p:pic>
      <p:sp>
        <p:nvSpPr>
          <p:cNvPr id="6" name="Platshållare för bildnummer 5">
            <a:extLst>
              <a:ext uri="{FF2B5EF4-FFF2-40B4-BE49-F238E27FC236}">
                <a16:creationId xmlns:a16="http://schemas.microsoft.com/office/drawing/2014/main" id="{8902A812-3138-2747-96FE-F02789348AAF}"/>
              </a:ext>
              <a:ext uri="{C183D7F6-B498-43B3-948B-1728B52AA6E4}">
                <adec:decorative xmlns:adec="http://schemas.microsoft.com/office/drawing/2017/decorative" val="1"/>
              </a:ext>
            </a:extLst>
          </p:cNvPr>
          <p:cNvSpPr>
            <a:spLocks noGrp="1"/>
          </p:cNvSpPr>
          <p:nvPr>
            <p:ph type="sldNum" sz="quarter" idx="4"/>
          </p:nvPr>
        </p:nvSpPr>
        <p:spPr>
          <a:xfrm>
            <a:off x="4659562" y="6355442"/>
            <a:ext cx="586877" cy="313646"/>
          </a:xfrm>
          <a:prstGeom prst="rect">
            <a:avLst/>
          </a:prstGeom>
        </p:spPr>
        <p:txBody>
          <a:bodyPr vert="horz" lIns="91440" tIns="45720" rIns="91440" bIns="45720" rtlCol="0" anchor="b"/>
          <a:lstStyle>
            <a:lvl1pPr algn="ctr">
              <a:defRPr sz="1200">
                <a:solidFill>
                  <a:schemeClr val="tx1">
                    <a:tint val="75000"/>
                  </a:schemeClr>
                </a:solidFill>
              </a:defRPr>
            </a:lvl1pPr>
          </a:lstStyle>
          <a:p>
            <a:fld id="{92452EBA-C90E-2446-83E3-751A44C3BCE0}" type="slidenum">
              <a:rPr lang="sv-SE" smtClean="0"/>
              <a:pPr/>
              <a:t>‹#›</a:t>
            </a:fld>
            <a:endParaRPr lang="sv-SE" dirty="0"/>
          </a:p>
        </p:txBody>
      </p:sp>
      <p:sp>
        <p:nvSpPr>
          <p:cNvPr id="4" name="Platshållare för datum 3">
            <a:extLst>
              <a:ext uri="{FF2B5EF4-FFF2-40B4-BE49-F238E27FC236}">
                <a16:creationId xmlns:a16="http://schemas.microsoft.com/office/drawing/2014/main" id="{75128F6C-0DFD-2940-98CB-13A3680AA9F4}"/>
              </a:ext>
              <a:ext uri="{C183D7F6-B498-43B3-948B-1728B52AA6E4}">
                <adec:decorative xmlns:adec="http://schemas.microsoft.com/office/drawing/2017/decorative" val="1"/>
              </a:ext>
            </a:extLst>
          </p:cNvPr>
          <p:cNvSpPr>
            <a:spLocks noGrp="1"/>
          </p:cNvSpPr>
          <p:nvPr>
            <p:ph type="dt" sz="half" idx="2"/>
          </p:nvPr>
        </p:nvSpPr>
        <p:spPr>
          <a:xfrm>
            <a:off x="477243" y="6343423"/>
            <a:ext cx="1110925" cy="330856"/>
          </a:xfrm>
          <a:prstGeom prst="rect">
            <a:avLst/>
          </a:prstGeom>
        </p:spPr>
        <p:txBody>
          <a:bodyPr vert="horz" lIns="91440" tIns="45720" rIns="91440" bIns="45720" rtlCol="0" anchor="b"/>
          <a:lstStyle>
            <a:lvl1pPr algn="l">
              <a:defRPr sz="1200">
                <a:solidFill>
                  <a:schemeClr val="tx1">
                    <a:tint val="75000"/>
                  </a:schemeClr>
                </a:solidFill>
              </a:defRPr>
            </a:lvl1pPr>
          </a:lstStyle>
          <a:p>
            <a:fld id="{30DE30AE-D41D-1B42-9F9E-DEBE1EF30DEF}" type="datetimeFigureOut">
              <a:rPr lang="sv-SE" smtClean="0"/>
              <a:pPr/>
              <a:t>2025-11-12</a:t>
            </a:fld>
            <a:r>
              <a:rPr lang="sv-SE" dirty="0"/>
              <a:t> |</a:t>
            </a:r>
          </a:p>
        </p:txBody>
      </p:sp>
      <p:sp>
        <p:nvSpPr>
          <p:cNvPr id="5" name="Platshållare för sidfot 4">
            <a:extLst>
              <a:ext uri="{FF2B5EF4-FFF2-40B4-BE49-F238E27FC236}">
                <a16:creationId xmlns:a16="http://schemas.microsoft.com/office/drawing/2014/main" id="{8B693EC0-468C-4449-8EBC-4427049ACCF9}"/>
              </a:ext>
              <a:ext uri="{C183D7F6-B498-43B3-948B-1728B52AA6E4}">
                <adec:decorative xmlns:adec="http://schemas.microsoft.com/office/drawing/2017/decorative" val="1"/>
              </a:ext>
            </a:extLst>
          </p:cNvPr>
          <p:cNvSpPr>
            <a:spLocks noGrp="1"/>
          </p:cNvSpPr>
          <p:nvPr>
            <p:ph type="ftr" sz="quarter" idx="3"/>
          </p:nvPr>
        </p:nvSpPr>
        <p:spPr>
          <a:xfrm>
            <a:off x="1356179" y="6360633"/>
            <a:ext cx="3278506" cy="313646"/>
          </a:xfrm>
          <a:prstGeom prst="rect">
            <a:avLst/>
          </a:prstGeom>
        </p:spPr>
        <p:txBody>
          <a:bodyPr vert="horz" lIns="91440" tIns="45720" rIns="91440" bIns="45720" rtlCol="0" anchor="b"/>
          <a:lstStyle>
            <a:lvl1pPr algn="l">
              <a:defRPr sz="1200">
                <a:solidFill>
                  <a:schemeClr val="tx1">
                    <a:tint val="75000"/>
                  </a:schemeClr>
                </a:solidFill>
              </a:defRPr>
            </a:lvl1pPr>
          </a:lstStyle>
          <a:p>
            <a:r>
              <a:rPr lang="sv-SE" dirty="0"/>
              <a:t>Sidfot</a:t>
            </a:r>
          </a:p>
        </p:txBody>
      </p:sp>
      <p:sp>
        <p:nvSpPr>
          <p:cNvPr id="3" name="Platshållare för text 2">
            <a:extLst>
              <a:ext uri="{FF2B5EF4-FFF2-40B4-BE49-F238E27FC236}">
                <a16:creationId xmlns:a16="http://schemas.microsoft.com/office/drawing/2014/main" id="{7997EC1B-D3DE-F04A-89F2-EF0067EC2F84}"/>
              </a:ext>
            </a:extLst>
          </p:cNvPr>
          <p:cNvSpPr>
            <a:spLocks noGrp="1"/>
          </p:cNvSpPr>
          <p:nvPr>
            <p:ph type="body" idx="1"/>
          </p:nvPr>
        </p:nvSpPr>
        <p:spPr>
          <a:xfrm>
            <a:off x="477242" y="1654176"/>
            <a:ext cx="8951516" cy="4351338"/>
          </a:xfrm>
          <a:prstGeom prst="rect">
            <a:avLst/>
          </a:prstGeom>
        </p:spPr>
        <p:txBody>
          <a:bodyPr vert="horz" lIns="91440" tIns="45720" rIns="91440" bIns="45720" rtlCol="0" anchor="t">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a:extLst>
              <a:ext uri="{FF2B5EF4-FFF2-40B4-BE49-F238E27FC236}">
                <a16:creationId xmlns:a16="http://schemas.microsoft.com/office/drawing/2014/main" id="{224E4DC8-0EAB-2242-87FE-56DFC43F1F90}"/>
              </a:ext>
            </a:extLst>
          </p:cNvPr>
          <p:cNvSpPr>
            <a:spLocks noGrp="1"/>
          </p:cNvSpPr>
          <p:nvPr>
            <p:ph type="title"/>
          </p:nvPr>
        </p:nvSpPr>
        <p:spPr>
          <a:xfrm>
            <a:off x="477242" y="469170"/>
            <a:ext cx="8877072" cy="907193"/>
          </a:xfrm>
          <a:prstGeom prst="rect">
            <a:avLst/>
          </a:prstGeom>
        </p:spPr>
        <p:txBody>
          <a:bodyPr vert="horz" lIns="91440" tIns="45720" rIns="91440" bIns="45720" rtlCol="0" anchor="t">
            <a:noAutofit/>
          </a:bodyPr>
          <a:lstStyle/>
          <a:p>
            <a:r>
              <a:rPr lang="sv-SE" dirty="0"/>
              <a:t>Rubrik</a:t>
            </a:r>
            <a:br>
              <a:rPr lang="sv-SE" dirty="0"/>
            </a:br>
            <a:r>
              <a:rPr lang="sv-SE" dirty="0"/>
              <a:t>Enkätfabriken</a:t>
            </a:r>
          </a:p>
        </p:txBody>
      </p:sp>
    </p:spTree>
    <p:extLst>
      <p:ext uri="{BB962C8B-B14F-4D97-AF65-F5344CB8AC3E}">
        <p14:creationId xmlns:p14="http://schemas.microsoft.com/office/powerpoint/2010/main" val="2238401301"/>
      </p:ext>
    </p:extLst>
  </p:cSld>
  <p:clrMap bg1="lt1" tx1="dk1" bg2="lt2" tx2="dk2" accent1="accent1" accent2="accent2" accent3="accent3" accent4="accent4" accent5="accent5" accent6="accent6" hlink="hlink" folHlink="folHlink"/>
  <p:sldLayoutIdLst>
    <p:sldLayoutId id="2147483740" r:id="rId1"/>
    <p:sldLayoutId id="2147483741" r:id="rId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23" rtl="0" eaLnBrk="1" latinLnBrk="0" hangingPunct="1">
        <a:lnSpc>
          <a:spcPct val="90000"/>
        </a:lnSpc>
        <a:spcBef>
          <a:spcPct val="0"/>
        </a:spcBef>
        <a:buNone/>
        <a:defRPr sz="2800" b="1" kern="1200">
          <a:solidFill>
            <a:schemeClr val="tx1"/>
          </a:solidFill>
          <a:latin typeface="+mj-lt"/>
          <a:ea typeface="Verdana" panose="020B0604030504040204" pitchFamily="34" charset="0"/>
          <a:cs typeface="Verdana" panose="020B0604030504040204" pitchFamily="34" charset="0"/>
        </a:defRPr>
      </a:lvl1pPr>
    </p:titleStyle>
    <p:bodyStyle>
      <a:lvl1pPr marL="228606" indent="-228606" algn="l" defTabSz="914423" rtl="0" eaLnBrk="1" latinLnBrk="0" hangingPunct="1">
        <a:lnSpc>
          <a:spcPct val="90000"/>
        </a:lnSpc>
        <a:spcBef>
          <a:spcPts val="1001"/>
        </a:spcBef>
        <a:buClr>
          <a:schemeClr val="accent2"/>
        </a:buClr>
        <a:buSzPct val="120000"/>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1pPr>
      <a:lvl2pPr marL="685818" indent="-228606" algn="l" defTabSz="914423" rtl="0" eaLnBrk="1" latinLnBrk="0" hangingPunct="1">
        <a:lnSpc>
          <a:spcPct val="90000"/>
        </a:lnSpc>
        <a:spcBef>
          <a:spcPts val="500"/>
        </a:spcBef>
        <a:buClr>
          <a:schemeClr val="accent2"/>
        </a:buClr>
        <a:buFont typeface="Systemtypsnitt normalt"/>
        <a:buChar char="–"/>
        <a:defRPr sz="1800" kern="1200">
          <a:solidFill>
            <a:schemeClr val="tx1"/>
          </a:solidFill>
          <a:latin typeface="+mj-lt"/>
          <a:ea typeface="Verdana" panose="020B0604030504040204" pitchFamily="34" charset="0"/>
          <a:cs typeface="Verdana" panose="020B0604030504040204" pitchFamily="34" charset="0"/>
        </a:defRPr>
      </a:lvl2pPr>
      <a:lvl3pPr marL="1143029" indent="-228606" algn="l" defTabSz="914423" rtl="0" eaLnBrk="1" latinLnBrk="0" hangingPunct="1">
        <a:lnSpc>
          <a:spcPct val="90000"/>
        </a:lnSpc>
        <a:spcBef>
          <a:spcPts val="500"/>
        </a:spcBef>
        <a:buClr>
          <a:schemeClr val="accent2"/>
        </a:buClr>
        <a:buFont typeface="Systemtypsnitt normalt"/>
        <a:buChar char="–"/>
        <a:defRPr sz="1600" kern="1200">
          <a:solidFill>
            <a:schemeClr val="tx1"/>
          </a:solidFill>
          <a:latin typeface="+mj-lt"/>
          <a:ea typeface="Verdana" panose="020B0604030504040204" pitchFamily="34" charset="0"/>
          <a:cs typeface="Verdana" panose="020B0604030504040204" pitchFamily="34" charset="0"/>
        </a:defRPr>
      </a:lvl3pPr>
      <a:lvl4pPr marL="1657385" indent="-285750"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4pPr>
      <a:lvl5pPr marL="2057452" indent="-228606"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sv-SE"/>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userDrawn="1">
          <p15:clr>
            <a:srgbClr val="F26B43"/>
          </p15:clr>
        </p15:guide>
        <p15:guide id="2" pos="6105" userDrawn="1">
          <p15:clr>
            <a:srgbClr val="F26B43"/>
          </p15:clr>
        </p15:guide>
        <p15:guide id="3" pos="135" userDrawn="1">
          <p15:clr>
            <a:srgbClr val="F26B43"/>
          </p15:clr>
        </p15:guide>
        <p15:guide id="4" orient="horz" pos="119" userDrawn="1">
          <p15:clr>
            <a:srgbClr val="F26B43"/>
          </p15:clr>
        </p15:guide>
        <p15:guide id="5" orient="horz" pos="278" userDrawn="1">
          <p15:clr>
            <a:srgbClr val="F26B43"/>
          </p15:clr>
        </p15:guide>
        <p15:guide id="6" orient="horz" pos="867" userDrawn="1">
          <p15:clr>
            <a:srgbClr val="F26B43"/>
          </p15:clr>
        </p15:guide>
        <p15:guide id="7" pos="301" userDrawn="1">
          <p15:clr>
            <a:srgbClr val="F26B43"/>
          </p15:clr>
        </p15:guide>
        <p15:guide id="8" orient="horz" pos="1026" userDrawn="1">
          <p15:clr>
            <a:srgbClr val="F26B43"/>
          </p15:clr>
        </p15:guide>
        <p15:guide id="9" pos="5939" userDrawn="1">
          <p15:clr>
            <a:srgbClr val="F26B43"/>
          </p15:clr>
        </p15:guide>
        <p15:guide id="10" orient="horz" pos="3997" userDrawn="1">
          <p15:clr>
            <a:srgbClr val="F26B43"/>
          </p15:clr>
        </p15:guide>
        <p15:guide id="11" orient="horz" pos="379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chart" Target="../charts/char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chart" Target="../charts/char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chart" Target="../charts/char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chart" Target="../charts/char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chart" Target="../charts/char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chart" Target="../charts/char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www.enkatfabriken.s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chart" Target="../charts/chart1.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chart" Target="../charts/char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chart" Target="../charts/char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chart" Target="../charts/chart6.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DD139736-3EB6-834A-9491-8FA763A59794}"/>
              </a:ext>
            </a:extLst>
          </p:cNvPr>
          <p:cNvSpPr>
            <a:spLocks noGrp="1"/>
          </p:cNvSpPr>
          <p:nvPr>
            <p:ph type="subTitle" idx="1"/>
          </p:nvPr>
        </p:nvSpPr>
        <p:spPr/>
        <p:txBody>
          <a:bodyPr anchor="t">
            <a:normAutofit/>
          </a:bodyPr>
          <a:lstStyle/>
          <a:p>
            <a:r>
              <a:rPr lang="sv-SE" dirty="0"/>
              <a:t>Örebro - Brickebacken</a:t>
            </a:r>
          </a:p>
        </p:txBody>
      </p:sp>
      <p:sp>
        <p:nvSpPr>
          <p:cNvPr id="2" name="Rubrik 1">
            <a:extLst>
              <a:ext uri="{FF2B5EF4-FFF2-40B4-BE49-F238E27FC236}">
                <a16:creationId xmlns:a16="http://schemas.microsoft.com/office/drawing/2014/main" id="{B4CDA959-F182-8C4F-9624-673179E93A8F}"/>
              </a:ext>
            </a:extLst>
          </p:cNvPr>
          <p:cNvSpPr>
            <a:spLocks noGrp="1"/>
          </p:cNvSpPr>
          <p:nvPr>
            <p:ph type="ctrTitle"/>
          </p:nvPr>
        </p:nvSpPr>
        <p:spPr/>
        <p:txBody>
          <a:bodyPr anchor="b">
            <a:normAutofit/>
          </a:bodyPr>
          <a:lstStyle/>
          <a:p>
            <a:r>
              <a:rPr lang="sv-SE" dirty="0"/>
              <a:t>Enkät på familjecentraler</a:t>
            </a:r>
          </a:p>
        </p:txBody>
      </p:sp>
    </p:spTree>
    <p:extLst>
      <p:ext uri="{BB962C8B-B14F-4D97-AF65-F5344CB8AC3E}">
        <p14:creationId xmlns:p14="http://schemas.microsoft.com/office/powerpoint/2010/main" val="18926229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Hur väl stämmer följande påståenden?</a:t>
            </a:r>
          </a:p>
        </p:txBody>
      </p:sp>
      <p:graphicFrame>
        <p:nvGraphicFramePr>
          <p:cNvPr id="11" name="Tabell 7">
            <a:extLst>
              <a:ext uri="{FF2B5EF4-FFF2-40B4-BE49-F238E27FC236}">
                <a16:creationId xmlns:a16="http://schemas.microsoft.com/office/drawing/2014/main" id="{521D0438-8E7F-565D-EE6F-592A5094DCE2}"/>
              </a:ext>
            </a:extLst>
          </p:cNvPr>
          <p:cNvGraphicFramePr>
            <a:graphicFrameLocks noGrp="1"/>
          </p:cNvGraphicFramePr>
          <p:nvPr>
            <p:extLst>
              <p:ext uri="{D42A27DB-BD31-4B8C-83A1-F6EECF244321}">
                <p14:modId xmlns:p14="http://schemas.microsoft.com/office/powerpoint/2010/main" val="1354459645"/>
              </p:ext>
            </p:extLst>
          </p:nvPr>
        </p:nvGraphicFramePr>
        <p:xfrm>
          <a:off x="704849" y="4298631"/>
          <a:ext cx="8650799" cy="1401470"/>
        </p:xfrm>
        <a:graphic>
          <a:graphicData uri="http://schemas.openxmlformats.org/drawingml/2006/table">
            <a:tbl>
              <a:tblPr firstRow="1" bandRow="1">
                <a:tableStyleId>{5C22544A-7EE6-4342-B048-85BDC9FD1C3A}</a:tableStyleId>
              </a:tblPr>
              <a:tblGrid>
                <a:gridCol w="3176273">
                  <a:extLst>
                    <a:ext uri="{9D8B030D-6E8A-4147-A177-3AD203B41FA5}">
                      <a16:colId xmlns:a16="http://schemas.microsoft.com/office/drawing/2014/main" val="1159429802"/>
                    </a:ext>
                  </a:extLst>
                </a:gridCol>
                <a:gridCol w="2039730">
                  <a:extLst>
                    <a:ext uri="{9D8B030D-6E8A-4147-A177-3AD203B41FA5}">
                      <a16:colId xmlns:a16="http://schemas.microsoft.com/office/drawing/2014/main" val="2021594479"/>
                    </a:ext>
                  </a:extLst>
                </a:gridCol>
                <a:gridCol w="1717398">
                  <a:extLst>
                    <a:ext uri="{9D8B030D-6E8A-4147-A177-3AD203B41FA5}">
                      <a16:colId xmlns:a16="http://schemas.microsoft.com/office/drawing/2014/main" val="2967166854"/>
                    </a:ext>
                  </a:extLst>
                </a:gridCol>
                <a:gridCol w="1717398">
                  <a:extLst>
                    <a:ext uri="{9D8B030D-6E8A-4147-A177-3AD203B41FA5}">
                      <a16:colId xmlns:a16="http://schemas.microsoft.com/office/drawing/2014/main" val="2826249423"/>
                    </a:ext>
                  </a:extLst>
                </a:gridCol>
              </a:tblGrid>
              <a:tr h="578510">
                <a:tc>
                  <a:txBody>
                    <a:bodyPr/>
                    <a:lstStyle/>
                    <a:p>
                      <a:r>
                        <a:rPr lang="sv-SE" sz="1000" dirty="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för enhet</a:t>
                      </a:r>
                    </a:p>
                  </a:txBody>
                  <a:tcPr anchor="ctr"/>
                </a:tc>
                <a:tc>
                  <a:txBody>
                    <a:bodyPr/>
                    <a:lstStyle/>
                    <a:p>
                      <a:r>
                        <a:rPr lang="sv-SE" sz="1000" dirty="0"/>
                        <a:t>Antal svar för enhet</a:t>
                      </a:r>
                    </a:p>
                    <a:p>
                      <a:r>
                        <a:rPr lang="sv-SE" sz="1000" dirty="0"/>
                        <a:t>exkl. "Inte aktuellt"</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region</a:t>
                      </a:r>
                    </a:p>
                  </a:txBody>
                  <a:tcPr anchor="ctr"/>
                </a:tc>
                <a:extLst>
                  <a:ext uri="{0D108BD9-81ED-4DB2-BD59-A6C34878D82A}">
                    <a16:rowId xmlns:a16="http://schemas.microsoft.com/office/drawing/2014/main" val="14081197"/>
                  </a:ext>
                </a:extLst>
              </a:tr>
              <a:tr h="214132">
                <a:tc>
                  <a:txBody>
                    <a:bodyPr/>
                    <a:lstStyle/>
                    <a:p>
                      <a:r>
                        <a:rPr lang="sv-SE" sz="1200" dirty="0"/>
                        <a:t>Familjecentralen har hjälpt mig att bli bättre på svenska</a:t>
                      </a:r>
                    </a:p>
                  </a:txBody>
                  <a:tcPr anchor="ctr"/>
                </a:tc>
                <a:tc>
                  <a:txBody>
                    <a:bodyPr/>
                    <a:lstStyle/>
                    <a:p>
                      <a:r>
                        <a:rPr lang="sv-SE" sz="1200" dirty="0"/>
                        <a:t>100 %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4</a:t>
                      </a:r>
                    </a:p>
                  </a:txBody>
                  <a:tcPr anchor="ctr"/>
                </a:tc>
                <a:tc>
                  <a:txBody>
                    <a:bodyPr/>
                    <a:lstStyle/>
                    <a:p>
                      <a:r>
                        <a:rPr lang="sv-SE" sz="1200" dirty="0"/>
                        <a:t>79 %</a:t>
                      </a:r>
                    </a:p>
                  </a:txBody>
                  <a:tcPr anchor="ctr"/>
                </a:tc>
                <a:extLst>
                  <a:ext uri="{0D108BD9-81ED-4DB2-BD59-A6C34878D82A}">
                    <a16:rowId xmlns:a16="http://schemas.microsoft.com/office/drawing/2014/main" val="2180593050"/>
                  </a:ext>
                </a:extLst>
              </a:tr>
              <a:tr h="214132">
                <a:tc>
                  <a:txBody>
                    <a:bodyPr/>
                    <a:lstStyle/>
                    <a:p>
                      <a:r>
                        <a:rPr lang="sv-SE" sz="1200" dirty="0"/>
                        <a:t>Familjecentralen har hjälpt mig att förstå mer om hur det är att vara förälder i Sverige</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100 %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4</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88 %</a:t>
                      </a:r>
                    </a:p>
                  </a:txBody>
                  <a:tcPr anchor="ctr"/>
                </a:tc>
                <a:extLst>
                  <a:ext uri="{0D108BD9-81ED-4DB2-BD59-A6C34878D82A}">
                    <a16:rowId xmlns:a16="http://schemas.microsoft.com/office/drawing/2014/main" val="2419974229"/>
                  </a:ext>
                </a:extLst>
              </a:tr>
              <a:tr h="214132">
                <a:tc>
                  <a:txBody>
                    <a:bodyPr/>
                    <a:lstStyle/>
                    <a:p>
                      <a:r>
                        <a:rPr lang="sv-SE" sz="1200" dirty="0"/>
                        <a:t>Familjecentralen har hjälpt mig att förstå mer om hur det svenska samhället fungerar</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100 %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3</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84 %</a:t>
                      </a:r>
                    </a:p>
                  </a:txBody>
                  <a:tcPr anchor="ctr"/>
                </a:tc>
                <a:extLst>
                  <a:ext uri="{0D108BD9-81ED-4DB2-BD59-A6C34878D82A}">
                    <a16:rowId xmlns:a16="http://schemas.microsoft.com/office/drawing/2014/main" val="3038753263"/>
                  </a:ext>
                </a:extLst>
              </a:tr>
            </a:tbl>
          </a:graphicData>
        </a:graphic>
      </p:graphicFrame>
      <p:sp>
        <p:nvSpPr>
          <p:cNvPr id="3" name="Platshållare för text 4">
            <a:extLst>
              <a:ext uri="{FF2B5EF4-FFF2-40B4-BE49-F238E27FC236}">
                <a16:creationId xmlns:a16="http://schemas.microsoft.com/office/drawing/2014/main" id="{309CB415-C242-2922-7E1C-B5480C71A6B7}"/>
              </a:ext>
            </a:extLst>
          </p:cNvPr>
          <p:cNvSpPr txBox="1">
            <a:spLocks/>
          </p:cNvSpPr>
          <p:nvPr/>
        </p:nvSpPr>
        <p:spPr>
          <a:xfrm>
            <a:off x="476574" y="1046968"/>
            <a:ext cx="6798869" cy="329395"/>
          </a:xfrm>
          <a:prstGeom prst="rect">
            <a:avLst/>
          </a:prstGeom>
        </p:spPr>
        <p:txBody>
          <a:bodyPr vert="horz" lIns="91440" tIns="45720" rIns="91440" bIns="45720" rtlCol="0" anchor="t">
            <a:normAutofit fontScale="925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100" b="0" dirty="0"/>
              <a:t>Frågorna nedan har ställts till de som svarat ”0-5 år” eller ”6-15 år” på frågan ”Hur länge har du bott i Sverige?” </a:t>
            </a:r>
          </a:p>
        </p:txBody>
      </p:sp>
      <p:graphicFrame>
        <p:nvGraphicFramePr>
          <p:cNvPr id="4" name="Chart 8">
            <a:extLst>
              <a:ext uri="{FF2B5EF4-FFF2-40B4-BE49-F238E27FC236}">
                <a16:creationId xmlns:a16="http://schemas.microsoft.com/office/drawing/2014/main" id="{D06F6955-93D0-336F-626D-3EA62CF01BE4}"/>
              </a:ext>
            </a:extLst>
          </p:cNvPr>
          <p:cNvGraphicFramePr/>
          <p:nvPr/>
        </p:nvGraphicFramePr>
        <p:xfrm>
          <a:off x="704851" y="1670922"/>
          <a:ext cx="8316316" cy="253733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2">
            <a:extLst>
              <a:ext uri="{FF2B5EF4-FFF2-40B4-BE49-F238E27FC236}">
                <a16:creationId xmlns:a16="http://schemas.microsoft.com/office/drawing/2014/main" id="{06EFA65A-1B87-D80A-FEBC-4D624CE239A8}"/>
              </a:ext>
            </a:extLst>
          </p:cNvPr>
          <p:cNvSpPr txBox="1"/>
          <p:nvPr/>
        </p:nvSpPr>
        <p:spPr>
          <a:xfrm>
            <a:off x="8850199" y="2061399"/>
            <a:ext cx="1387310" cy="1546834"/>
          </a:xfrm>
          <a:prstGeom prst="rect">
            <a:avLst/>
          </a:prstGeom>
          <a:noFill/>
        </p:spPr>
        <p:txBody>
          <a:bodyPr wrap="square" rtlCol="0">
            <a:spAutoFit/>
          </a:bodyPr>
          <a:lstStyle/>
          <a:p>
            <a:pPr>
              <a:lnSpc>
                <a:spcPct val="150000"/>
              </a:lnSpc>
            </a:pPr>
            <a:r>
              <a:rPr lang="en-GB" sz="800"/>
              <a:t>33 %</a:t>
            </a:r>
          </a:p>
          <a:p>
            <a:pPr>
              <a:lnSpc>
                <a:spcPct val="150000"/>
              </a:lnSpc>
            </a:pPr>
            <a:endParaRPr lang="en-GB" sz="800"/>
          </a:p>
          <a:p>
            <a:pPr>
              <a:lnSpc>
                <a:spcPct val="150000"/>
              </a:lnSpc>
            </a:pPr>
            <a:endParaRPr lang="en-GB" sz="800"/>
          </a:p>
          <a:p>
            <a:pPr>
              <a:lnSpc>
                <a:spcPct val="150000"/>
              </a:lnSpc>
            </a:pPr>
            <a:r>
              <a:rPr lang="en-GB" sz="800"/>
              <a:t>33 %</a:t>
            </a:r>
          </a:p>
          <a:p>
            <a:pPr>
              <a:lnSpc>
                <a:spcPct val="150000"/>
              </a:lnSpc>
            </a:pPr>
            <a:endParaRPr lang="en-GB" sz="800"/>
          </a:p>
          <a:p>
            <a:pPr>
              <a:lnSpc>
                <a:spcPct val="150000"/>
              </a:lnSpc>
            </a:pPr>
            <a:endParaRPr lang="en-GB" sz="800"/>
          </a:p>
          <a:p>
            <a:pPr>
              <a:lnSpc>
                <a:spcPct val="150000"/>
              </a:lnSpc>
            </a:pPr>
            <a:r>
              <a:rPr lang="en-GB" sz="800"/>
              <a:t>50 %</a:t>
            </a:r>
          </a:p>
          <a:p>
            <a:pPr>
              <a:lnSpc>
                <a:spcPct val="150000"/>
              </a:lnSpc>
            </a:pPr>
            <a:endParaRPr lang="en-GB" sz="800"/>
          </a:p>
        </p:txBody>
      </p:sp>
      <p:sp>
        <p:nvSpPr>
          <p:cNvPr id="6" name="TextBox 13">
            <a:extLst>
              <a:ext uri="{FF2B5EF4-FFF2-40B4-BE49-F238E27FC236}">
                <a16:creationId xmlns:a16="http://schemas.microsoft.com/office/drawing/2014/main" id="{7479FCE8-73E1-080F-5594-1B36EFDBE732}"/>
              </a:ext>
            </a:extLst>
          </p:cNvPr>
          <p:cNvSpPr txBox="1"/>
          <p:nvPr/>
        </p:nvSpPr>
        <p:spPr>
          <a:xfrm>
            <a:off x="8558829" y="1607601"/>
            <a:ext cx="990238" cy="254172"/>
          </a:xfrm>
          <a:prstGeom prst="rect">
            <a:avLst/>
          </a:prstGeom>
          <a:noFill/>
        </p:spPr>
        <p:txBody>
          <a:bodyPr wrap="square">
            <a:spAutoFit/>
          </a:bodyPr>
          <a:lstStyle/>
          <a:p>
            <a:pPr algn="r">
              <a:lnSpc>
                <a:spcPct val="150000"/>
              </a:lnSpc>
            </a:pPr>
            <a:r>
              <a:rPr lang="en-SE" sz="800"/>
              <a:t>Inte aktuellt</a:t>
            </a:r>
          </a:p>
        </p:txBody>
      </p:sp>
    </p:spTree>
    <p:extLst>
      <p:ext uri="{BB962C8B-B14F-4D97-AF65-F5344CB8AC3E}">
        <p14:creationId xmlns:p14="http://schemas.microsoft.com/office/powerpoint/2010/main" val="13106160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Hur väl stämmer följande påstående?</a:t>
            </a:r>
          </a:p>
        </p:txBody>
      </p:sp>
      <p:graphicFrame>
        <p:nvGraphicFramePr>
          <p:cNvPr id="3" name="Tabell 7">
            <a:extLst>
              <a:ext uri="{FF2B5EF4-FFF2-40B4-BE49-F238E27FC236}">
                <a16:creationId xmlns:a16="http://schemas.microsoft.com/office/drawing/2014/main" id="{B8EB3BD0-D730-AE77-7610-C28A7D2A8977}"/>
              </a:ext>
            </a:extLst>
          </p:cNvPr>
          <p:cNvGraphicFramePr>
            <a:graphicFrameLocks noGrp="1"/>
          </p:cNvGraphicFramePr>
          <p:nvPr>
            <p:extLst>
              <p:ext uri="{D42A27DB-BD31-4B8C-83A1-F6EECF244321}">
                <p14:modId xmlns:p14="http://schemas.microsoft.com/office/powerpoint/2010/main" val="2437288179"/>
              </p:ext>
            </p:extLst>
          </p:nvPr>
        </p:nvGraphicFramePr>
        <p:xfrm>
          <a:off x="704849" y="3657600"/>
          <a:ext cx="8650799" cy="1767840"/>
        </p:xfrm>
        <a:graphic>
          <a:graphicData uri="http://schemas.openxmlformats.org/drawingml/2006/table">
            <a:tbl>
              <a:tblPr firstRow="1" bandRow="1">
                <a:tableStyleId>{5C22544A-7EE6-4342-B048-85BDC9FD1C3A}</a:tableStyleId>
              </a:tblPr>
              <a:tblGrid>
                <a:gridCol w="3176273">
                  <a:extLst>
                    <a:ext uri="{9D8B030D-6E8A-4147-A177-3AD203B41FA5}">
                      <a16:colId xmlns:a16="http://schemas.microsoft.com/office/drawing/2014/main" val="1159429802"/>
                    </a:ext>
                  </a:extLst>
                </a:gridCol>
                <a:gridCol w="1924239">
                  <a:extLst>
                    <a:ext uri="{9D8B030D-6E8A-4147-A177-3AD203B41FA5}">
                      <a16:colId xmlns:a16="http://schemas.microsoft.com/office/drawing/2014/main" val="2021594479"/>
                    </a:ext>
                  </a:extLst>
                </a:gridCol>
                <a:gridCol w="1832889">
                  <a:extLst>
                    <a:ext uri="{9D8B030D-6E8A-4147-A177-3AD203B41FA5}">
                      <a16:colId xmlns:a16="http://schemas.microsoft.com/office/drawing/2014/main" val="2967166854"/>
                    </a:ext>
                  </a:extLst>
                </a:gridCol>
                <a:gridCol w="1717398">
                  <a:extLst>
                    <a:ext uri="{9D8B030D-6E8A-4147-A177-3AD203B41FA5}">
                      <a16:colId xmlns:a16="http://schemas.microsoft.com/office/drawing/2014/main" val="402324291"/>
                    </a:ext>
                  </a:extLst>
                </a:gridCol>
              </a:tblGrid>
              <a:tr h="355707">
                <a:tc>
                  <a:txBody>
                    <a:bodyPr/>
                    <a:lstStyle/>
                    <a:p>
                      <a:r>
                        <a:rPr lang="sv-SE" sz="1000" dirty="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”Alltid / Ofta"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för enhet</a:t>
                      </a:r>
                    </a:p>
                  </a:txBody>
                  <a:tcPr anchor="ctr"/>
                </a:tc>
                <a:tc>
                  <a:txBody>
                    <a:bodyPr/>
                    <a:lstStyle/>
                    <a:p>
                      <a:r>
                        <a:rPr lang="sv-SE" sz="1000" dirty="0"/>
                        <a:t>Antal svar </a:t>
                      </a:r>
                    </a:p>
                    <a:p>
                      <a:r>
                        <a:rPr lang="sv-SE" sz="1000" dirty="0"/>
                        <a:t>exkl. ”Vill inte svara"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”Alltid / Ofta"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region</a:t>
                      </a:r>
                    </a:p>
                  </a:txBody>
                  <a:tcPr anchor="ctr"/>
                </a:tc>
                <a:extLst>
                  <a:ext uri="{0D108BD9-81ED-4DB2-BD59-A6C34878D82A}">
                    <a16:rowId xmlns:a16="http://schemas.microsoft.com/office/drawing/2014/main" val="14081197"/>
                  </a:ext>
                </a:extLst>
              </a:tr>
              <a:tr h="414991">
                <a:tc>
                  <a:txBody>
                    <a:bodyPr/>
                    <a:lstStyle/>
                    <a:p>
                      <a:r>
                        <a:rPr lang="sv-SE" sz="1200" dirty="0"/>
                        <a:t>Jag känner mig välkommen på familjecentralen</a:t>
                      </a:r>
                    </a:p>
                  </a:txBody>
                  <a:tcPr anchor="ctr"/>
                </a:tc>
                <a:tc>
                  <a:txBody>
                    <a:bodyPr/>
                    <a:lstStyle/>
                    <a:p>
                      <a:r>
                        <a:rPr lang="sv-SE" sz="1200" dirty="0"/>
                        <a:t>100 %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28</a:t>
                      </a:r>
                    </a:p>
                  </a:txBody>
                  <a:tcPr anchor="ctr"/>
                </a:tc>
                <a:tc>
                  <a:txBody>
                    <a:bodyPr/>
                    <a:lstStyle/>
                    <a:p>
                      <a:r>
                        <a:rPr lang="sv-SE" sz="1200" dirty="0"/>
                        <a:t>99 %</a:t>
                      </a:r>
                    </a:p>
                  </a:txBody>
                  <a:tcPr anchor="ctr"/>
                </a:tc>
                <a:extLst>
                  <a:ext uri="{0D108BD9-81ED-4DB2-BD59-A6C34878D82A}">
                    <a16:rowId xmlns:a16="http://schemas.microsoft.com/office/drawing/2014/main" val="2180593050"/>
                  </a:ext>
                </a:extLst>
              </a:tr>
              <a:tr h="414991">
                <a:tc>
                  <a:txBody>
                    <a:bodyPr/>
                    <a:lstStyle/>
                    <a:p>
                      <a:r>
                        <a:rPr lang="sv-SE" sz="1200" dirty="0"/>
                        <a:t>Jag har förtroende för personalen på familjecentralen</a:t>
                      </a:r>
                    </a:p>
                  </a:txBody>
                  <a:tcPr anchor="ctr"/>
                </a:tc>
                <a:tc>
                  <a:txBody>
                    <a:bodyPr/>
                    <a:lstStyle/>
                    <a:p>
                      <a:r>
                        <a:rPr lang="sv-SE" sz="1200" dirty="0"/>
                        <a:t>100 %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28</a:t>
                      </a:r>
                    </a:p>
                  </a:txBody>
                  <a:tcPr anchor="ctr"/>
                </a:tc>
                <a:tc>
                  <a:txBody>
                    <a:bodyPr/>
                    <a:lstStyle/>
                    <a:p>
                      <a:r>
                        <a:rPr lang="sv-SE" sz="1200" dirty="0"/>
                        <a:t>99 %</a:t>
                      </a:r>
                    </a:p>
                  </a:txBody>
                  <a:tcPr anchor="ctr"/>
                </a:tc>
                <a:extLst>
                  <a:ext uri="{0D108BD9-81ED-4DB2-BD59-A6C34878D82A}">
                    <a16:rowId xmlns:a16="http://schemas.microsoft.com/office/drawing/2014/main" val="2419974229"/>
                  </a:ext>
                </a:extLst>
              </a:tr>
              <a:tr h="414991">
                <a:tc>
                  <a:txBody>
                    <a:bodyPr/>
                    <a:lstStyle/>
                    <a:p>
                      <a:r>
                        <a:rPr lang="sv-SE" sz="1200" dirty="0"/>
                        <a:t>Personalen på familjecentralen ger mig den information jag behöver</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100 %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28</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98 %</a:t>
                      </a:r>
                    </a:p>
                  </a:txBody>
                  <a:tcPr anchor="ctr"/>
                </a:tc>
                <a:extLst>
                  <a:ext uri="{0D108BD9-81ED-4DB2-BD59-A6C34878D82A}">
                    <a16:rowId xmlns:a16="http://schemas.microsoft.com/office/drawing/2014/main" val="3038753263"/>
                  </a:ext>
                </a:extLst>
              </a:tr>
            </a:tbl>
          </a:graphicData>
        </a:graphic>
      </p:graphicFrame>
      <p:sp>
        <p:nvSpPr>
          <p:cNvPr id="6" name="TextBox 5">
            <a:extLst>
              <a:ext uri="{FF2B5EF4-FFF2-40B4-BE49-F238E27FC236}">
                <a16:creationId xmlns:a16="http://schemas.microsoft.com/office/drawing/2014/main" id="{19DF93D3-049B-467B-3F03-7A38A79A8130}"/>
              </a:ext>
            </a:extLst>
          </p:cNvPr>
          <p:cNvSpPr txBox="1"/>
          <p:nvPr/>
        </p:nvSpPr>
        <p:spPr>
          <a:xfrm>
            <a:off x="8660203" y="979200"/>
            <a:ext cx="990238" cy="254172"/>
          </a:xfrm>
          <a:prstGeom prst="rect">
            <a:avLst/>
          </a:prstGeom>
          <a:noFill/>
        </p:spPr>
        <p:txBody>
          <a:bodyPr wrap="square">
            <a:spAutoFit/>
          </a:bodyPr>
          <a:lstStyle/>
          <a:p>
            <a:pPr>
              <a:lnSpc>
                <a:spcPct val="150000"/>
              </a:lnSpc>
            </a:pPr>
            <a:r>
              <a:rPr lang="sv-SE" sz="800"/>
              <a:t>Vill inte svara</a:t>
            </a:r>
            <a:endParaRPr lang="en-SE" sz="800"/>
          </a:p>
        </p:txBody>
      </p:sp>
      <p:graphicFrame>
        <p:nvGraphicFramePr>
          <p:cNvPr id="5" name="Chart 8">
            <a:extLst>
              <a:ext uri="{FF2B5EF4-FFF2-40B4-BE49-F238E27FC236}">
                <a16:creationId xmlns:a16="http://schemas.microsoft.com/office/drawing/2014/main" id="{01FAB4B1-B680-4B93-3F92-BD0C996DEBB8}"/>
              </a:ext>
            </a:extLst>
          </p:cNvPr>
          <p:cNvGraphicFramePr/>
          <p:nvPr/>
        </p:nvGraphicFramePr>
        <p:xfrm>
          <a:off x="704850" y="1026000"/>
          <a:ext cx="8316317" cy="273406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3">
            <a:extLst>
              <a:ext uri="{FF2B5EF4-FFF2-40B4-BE49-F238E27FC236}">
                <a16:creationId xmlns:a16="http://schemas.microsoft.com/office/drawing/2014/main" id="{2E734CC7-BCE8-0201-B865-9AE80058C12D}"/>
              </a:ext>
            </a:extLst>
          </p:cNvPr>
          <p:cNvSpPr txBox="1"/>
          <p:nvPr/>
        </p:nvSpPr>
        <p:spPr>
          <a:xfrm>
            <a:off x="8660203" y="1429937"/>
            <a:ext cx="1387310" cy="1569660"/>
          </a:xfrm>
          <a:prstGeom prst="rect">
            <a:avLst/>
          </a:prstGeom>
          <a:noFill/>
        </p:spPr>
        <p:txBody>
          <a:bodyPr wrap="square" rtlCol="0">
            <a:spAutoFit/>
          </a:bodyPr>
          <a:lstStyle/>
          <a:p>
            <a:r>
              <a:rPr lang="en-GB" sz="800"/>
              <a:t>0 %</a:t>
            </a:r>
          </a:p>
          <a:p>
            <a:endParaRPr lang="en-GB" sz="800"/>
          </a:p>
          <a:p>
            <a:endParaRPr lang="en-GB" sz="800"/>
          </a:p>
          <a:p>
            <a:endParaRPr lang="en-GB" sz="800"/>
          </a:p>
          <a:p>
            <a:endParaRPr lang="en-GB" sz="800"/>
          </a:p>
          <a:p>
            <a:r>
              <a:rPr lang="en-GB" sz="800"/>
              <a:t>0 %</a:t>
            </a:r>
          </a:p>
          <a:p>
            <a:endParaRPr lang="en-GB" sz="800"/>
          </a:p>
          <a:p>
            <a:endParaRPr lang="en-GB" sz="800"/>
          </a:p>
          <a:p>
            <a:endParaRPr lang="en-GB" sz="800"/>
          </a:p>
          <a:p>
            <a:endParaRPr lang="en-GB" sz="800"/>
          </a:p>
          <a:p>
            <a:r>
              <a:rPr lang="en-GB" sz="800"/>
              <a:t>0 %</a:t>
            </a:r>
          </a:p>
          <a:p>
            <a:endParaRPr lang="en-GB" sz="800"/>
          </a:p>
        </p:txBody>
      </p:sp>
    </p:spTree>
    <p:extLst>
      <p:ext uri="{BB962C8B-B14F-4D97-AF65-F5344CB8AC3E}">
        <p14:creationId xmlns:p14="http://schemas.microsoft.com/office/powerpoint/2010/main" val="1311441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Har du fått extra stöd av personalen på familjecentralen?</a:t>
            </a:r>
            <a:endParaRPr lang="sv-SE" sz="2400" dirty="0"/>
          </a:p>
        </p:txBody>
      </p:sp>
      <p:graphicFrame>
        <p:nvGraphicFramePr>
          <p:cNvPr id="6" name="Platshållare för innehåll 3">
            <a:extLst>
              <a:ext uri="{FF2B5EF4-FFF2-40B4-BE49-F238E27FC236}">
                <a16:creationId xmlns:a16="http://schemas.microsoft.com/office/drawing/2014/main" id="{269A4AA8-14D6-74FF-929A-E11004BCD702}"/>
              </a:ext>
            </a:extLst>
          </p:cNvPr>
          <p:cNvGraphicFramePr>
            <a:graphicFrameLocks noGrp="1"/>
          </p:cNvGraphicFramePr>
          <p:nvPr>
            <p:ph sz="half" idx="2"/>
          </p:nvPr>
        </p:nvGraphicFramePr>
        <p:xfrm>
          <a:off x="1119482" y="1459424"/>
          <a:ext cx="3131770" cy="27533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ell 7">
            <a:extLst>
              <a:ext uri="{FF2B5EF4-FFF2-40B4-BE49-F238E27FC236}">
                <a16:creationId xmlns:a16="http://schemas.microsoft.com/office/drawing/2014/main" id="{AFEE7712-450D-182E-D215-51A642CD744F}"/>
              </a:ext>
            </a:extLst>
          </p:cNvPr>
          <p:cNvGraphicFramePr>
            <a:graphicFrameLocks noGrp="1"/>
          </p:cNvGraphicFramePr>
          <p:nvPr>
            <p:extLst>
              <p:ext uri="{D42A27DB-BD31-4B8C-83A1-F6EECF244321}">
                <p14:modId xmlns:p14="http://schemas.microsoft.com/office/powerpoint/2010/main" val="1870278114"/>
              </p:ext>
            </p:extLst>
          </p:nvPr>
        </p:nvGraphicFramePr>
        <p:xfrm>
          <a:off x="704849" y="4545747"/>
          <a:ext cx="8650800" cy="852830"/>
        </p:xfrm>
        <a:graphic>
          <a:graphicData uri="http://schemas.openxmlformats.org/drawingml/2006/table">
            <a:tbl>
              <a:tblPr firstRow="1" bandRow="1">
                <a:tableStyleId>{5C22544A-7EE6-4342-B048-85BDC9FD1C3A}</a:tableStyleId>
              </a:tblPr>
              <a:tblGrid>
                <a:gridCol w="3238732">
                  <a:extLst>
                    <a:ext uri="{9D8B030D-6E8A-4147-A177-3AD203B41FA5}">
                      <a16:colId xmlns:a16="http://schemas.microsoft.com/office/drawing/2014/main" val="1159429802"/>
                    </a:ext>
                  </a:extLst>
                </a:gridCol>
                <a:gridCol w="2079840">
                  <a:extLst>
                    <a:ext uri="{9D8B030D-6E8A-4147-A177-3AD203B41FA5}">
                      <a16:colId xmlns:a16="http://schemas.microsoft.com/office/drawing/2014/main" val="2021594479"/>
                    </a:ext>
                  </a:extLst>
                </a:gridCol>
                <a:gridCol w="1581058">
                  <a:extLst>
                    <a:ext uri="{9D8B030D-6E8A-4147-A177-3AD203B41FA5}">
                      <a16:colId xmlns:a16="http://schemas.microsoft.com/office/drawing/2014/main" val="2967166854"/>
                    </a:ext>
                  </a:extLst>
                </a:gridCol>
                <a:gridCol w="1751170">
                  <a:extLst>
                    <a:ext uri="{9D8B030D-6E8A-4147-A177-3AD203B41FA5}">
                      <a16:colId xmlns:a16="http://schemas.microsoft.com/office/drawing/2014/main" val="3050606373"/>
                    </a:ext>
                  </a:extLst>
                </a:gridCol>
              </a:tblGrid>
              <a:tr h="578510">
                <a:tc>
                  <a:txBody>
                    <a:bodyPr/>
                    <a:lstStyle/>
                    <a:p>
                      <a:r>
                        <a:rPr lang="sv-SE" sz="1000" dirty="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för enhet</a:t>
                      </a:r>
                    </a:p>
                  </a:txBody>
                  <a:tcPr anchor="ctr"/>
                </a:tc>
                <a:tc>
                  <a:txBody>
                    <a:bodyPr/>
                    <a:lstStyle/>
                    <a:p>
                      <a:r>
                        <a:rPr lang="sv-SE" sz="1000" dirty="0"/>
                        <a:t>Antal svar </a:t>
                      </a:r>
                    </a:p>
                    <a:p>
                      <a:r>
                        <a:rPr lang="sv-SE" sz="1000" dirty="0"/>
                        <a:t>exkl. "Vet inte"</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region</a:t>
                      </a:r>
                    </a:p>
                  </a:txBody>
                  <a:tcPr anchor="ctr"/>
                </a:tc>
                <a:extLst>
                  <a:ext uri="{0D108BD9-81ED-4DB2-BD59-A6C34878D82A}">
                    <a16:rowId xmlns:a16="http://schemas.microsoft.com/office/drawing/2014/main" val="14081197"/>
                  </a:ext>
                </a:extLst>
              </a:tr>
              <a:tr h="214132">
                <a:tc>
                  <a:txBody>
                    <a:bodyPr/>
                    <a:lstStyle/>
                    <a:p>
                      <a:r>
                        <a:rPr lang="sv-SE" sz="1200" dirty="0"/>
                        <a:t>Har du fått extra stöd av personalen på familjecentralen?</a:t>
                      </a:r>
                    </a:p>
                  </a:txBody>
                  <a:tcPr anchor="ctr"/>
                </a:tc>
                <a:tc>
                  <a:txBody>
                    <a:bodyPr/>
                    <a:lstStyle/>
                    <a:p>
                      <a:r>
                        <a:rPr lang="sv-SE" sz="1200" dirty="0"/>
                        <a:t>74 %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23</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55 %</a:t>
                      </a:r>
                    </a:p>
                  </a:txBody>
                  <a:tcPr anchor="ctr"/>
                </a:tc>
                <a:extLst>
                  <a:ext uri="{0D108BD9-81ED-4DB2-BD59-A6C34878D82A}">
                    <a16:rowId xmlns:a16="http://schemas.microsoft.com/office/drawing/2014/main" val="2180593050"/>
                  </a:ext>
                </a:extLst>
              </a:tr>
            </a:tbl>
          </a:graphicData>
        </a:graphic>
      </p:graphicFrame>
      <p:sp>
        <p:nvSpPr>
          <p:cNvPr id="4" name="TextBox 3">
            <a:extLst>
              <a:ext uri="{FF2B5EF4-FFF2-40B4-BE49-F238E27FC236}">
                <a16:creationId xmlns:a16="http://schemas.microsoft.com/office/drawing/2014/main" id="{8404D49E-49D8-4797-C4BD-3EC6B98BFEB8}"/>
              </a:ext>
            </a:extLst>
          </p:cNvPr>
          <p:cNvSpPr txBox="1"/>
          <p:nvPr/>
        </p:nvSpPr>
        <p:spPr>
          <a:xfrm>
            <a:off x="704849" y="4106909"/>
            <a:ext cx="1921109" cy="438838"/>
          </a:xfrm>
          <a:prstGeom prst="rect">
            <a:avLst/>
          </a:prstGeom>
          <a:noFill/>
        </p:spPr>
        <p:txBody>
          <a:bodyPr wrap="square">
            <a:spAutoFit/>
          </a:bodyPr>
          <a:lstStyle/>
          <a:p>
            <a:pPr>
              <a:lnSpc>
                <a:spcPct val="150000"/>
              </a:lnSpc>
            </a:pPr>
            <a:r>
              <a:rPr lang="en-SE" sz="800"/>
              <a:t>Vet inte: </a:t>
            </a:r>
            <a:r>
              <a:rPr lang="en-GB" sz="800"/>
              <a:t>18 %</a:t>
            </a:r>
          </a:p>
          <a:p>
            <a:pPr>
              <a:lnSpc>
                <a:spcPct val="150000"/>
              </a:lnSpc>
            </a:pPr>
            <a:endParaRPr lang="en-SE" sz="800"/>
          </a:p>
        </p:txBody>
      </p:sp>
    </p:spTree>
    <p:extLst>
      <p:ext uri="{BB962C8B-B14F-4D97-AF65-F5344CB8AC3E}">
        <p14:creationId xmlns:p14="http://schemas.microsoft.com/office/powerpoint/2010/main" val="30322945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2"/>
          <a:lstStyle/>
          <a:p>
            <a:pPr>
              <a:spcBef>
                <a:spcPts val="401"/>
              </a:spcBef>
            </a:pPr>
            <a:r>
              <a:rPr lang="sv-SE" sz="1200" dirty="0"/>
              <a:t>De jätte hjälp sam
Dem ger mig myket tips och tid vi åkte tillsammans nånstans det är jätte kul vara med de
För papperna och för hur man hjälper barnen och språket
Hjälp med mina barn vid behov
Information
Jag kan få hjälp med papper. Stöd ikontakt med myndigheter. Om jag undrar över något eller är orolig så pratar jag med kuratorn på familjecentralen.
Kurator
Om jag har behövt stöd eller haft personliga frågor så finns dom alltid där och svarar så gott dom kan
Råd och stötting i föräldraskapet.
Råd och stöttning i föräldraskapet
Tolka för att få mig förstå, hjälper med bernet när jag är upptagen med annat.
Träffat kurator</a:t>
            </a:r>
          </a:p>
        </p:txBody>
      </p:sp>
    </p:spTree>
    <p:extLst>
      <p:ext uri="{BB962C8B-B14F-4D97-AF65-F5344CB8AC3E}">
        <p14:creationId xmlns:p14="http://schemas.microsoft.com/office/powerpoint/2010/main" val="19254327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CE26E-9F8B-7337-56E0-9C6C2EA77176}"/>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670661A6-604F-D583-845E-FD9194267011}"/>
              </a:ext>
            </a:extLst>
          </p:cNvPr>
          <p:cNvSpPr>
            <a:spLocks noGrp="1"/>
          </p:cNvSpPr>
          <p:nvPr>
            <p:ph type="title"/>
          </p:nvPr>
        </p:nvSpPr>
        <p:spPr>
          <a:xfrm>
            <a:off x="477242" y="441325"/>
            <a:ext cx="8543925" cy="935038"/>
          </a:xfrm>
        </p:spPr>
        <p:txBody>
          <a:bodyPr/>
          <a:lstStyle/>
          <a:p>
            <a:r>
              <a:rPr lang="sv-SE" sz="2400" dirty="0"/>
              <a:t>Har du deltagit i föräldragrupp på familjecentralen det senaste året?</a:t>
            </a:r>
          </a:p>
        </p:txBody>
      </p:sp>
      <p:graphicFrame>
        <p:nvGraphicFramePr>
          <p:cNvPr id="6" name="Platshållare för innehåll 3">
            <a:extLst>
              <a:ext uri="{FF2B5EF4-FFF2-40B4-BE49-F238E27FC236}">
                <a16:creationId xmlns:a16="http://schemas.microsoft.com/office/drawing/2014/main" id="{BC2D8B8A-6855-A777-687F-84CE4030A226}"/>
              </a:ext>
            </a:extLst>
          </p:cNvPr>
          <p:cNvGraphicFramePr>
            <a:graphicFrameLocks noGrp="1"/>
          </p:cNvGraphicFramePr>
          <p:nvPr>
            <p:ph sz="half" idx="2"/>
          </p:nvPr>
        </p:nvGraphicFramePr>
        <p:xfrm>
          <a:off x="1119482" y="1459423"/>
          <a:ext cx="3115061" cy="27386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ell 7">
            <a:extLst>
              <a:ext uri="{FF2B5EF4-FFF2-40B4-BE49-F238E27FC236}">
                <a16:creationId xmlns:a16="http://schemas.microsoft.com/office/drawing/2014/main" id="{8755B950-E733-0B6A-9AE2-F0E93E6D0D0D}"/>
              </a:ext>
            </a:extLst>
          </p:cNvPr>
          <p:cNvGraphicFramePr>
            <a:graphicFrameLocks noGrp="1"/>
          </p:cNvGraphicFramePr>
          <p:nvPr>
            <p:extLst>
              <p:ext uri="{D42A27DB-BD31-4B8C-83A1-F6EECF244321}">
                <p14:modId xmlns:p14="http://schemas.microsoft.com/office/powerpoint/2010/main" val="2084055452"/>
              </p:ext>
            </p:extLst>
          </p:nvPr>
        </p:nvGraphicFramePr>
        <p:xfrm>
          <a:off x="704849" y="4545747"/>
          <a:ext cx="8650799" cy="852830"/>
        </p:xfrm>
        <a:graphic>
          <a:graphicData uri="http://schemas.openxmlformats.org/drawingml/2006/table">
            <a:tbl>
              <a:tblPr firstRow="1" bandRow="1">
                <a:tableStyleId>{5C22544A-7EE6-4342-B048-85BDC9FD1C3A}</a:tableStyleId>
              </a:tblPr>
              <a:tblGrid>
                <a:gridCol w="3176273">
                  <a:extLst>
                    <a:ext uri="{9D8B030D-6E8A-4147-A177-3AD203B41FA5}">
                      <a16:colId xmlns:a16="http://schemas.microsoft.com/office/drawing/2014/main" val="1159429802"/>
                    </a:ext>
                  </a:extLst>
                </a:gridCol>
                <a:gridCol w="2039730">
                  <a:extLst>
                    <a:ext uri="{9D8B030D-6E8A-4147-A177-3AD203B41FA5}">
                      <a16:colId xmlns:a16="http://schemas.microsoft.com/office/drawing/2014/main" val="2021594479"/>
                    </a:ext>
                  </a:extLst>
                </a:gridCol>
                <a:gridCol w="1717398">
                  <a:extLst>
                    <a:ext uri="{9D8B030D-6E8A-4147-A177-3AD203B41FA5}">
                      <a16:colId xmlns:a16="http://schemas.microsoft.com/office/drawing/2014/main" val="2967166854"/>
                    </a:ext>
                  </a:extLst>
                </a:gridCol>
                <a:gridCol w="1717398">
                  <a:extLst>
                    <a:ext uri="{9D8B030D-6E8A-4147-A177-3AD203B41FA5}">
                      <a16:colId xmlns:a16="http://schemas.microsoft.com/office/drawing/2014/main" val="567172295"/>
                    </a:ext>
                  </a:extLst>
                </a:gridCol>
              </a:tblGrid>
              <a:tr h="578510">
                <a:tc>
                  <a:txBody>
                    <a:bodyPr/>
                    <a:lstStyle/>
                    <a:p>
                      <a:r>
                        <a:rPr lang="sv-SE" sz="1000" dirty="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a:t>
                      </a:r>
                    </a:p>
                  </a:txBody>
                  <a:tcPr anchor="ctr"/>
                </a:tc>
                <a:tc>
                  <a:txBody>
                    <a:bodyPr/>
                    <a:lstStyle/>
                    <a:p>
                      <a:r>
                        <a:rPr lang="sv-SE" sz="1000" dirty="0"/>
                        <a:t>Antal svar </a:t>
                      </a:r>
                    </a:p>
                    <a:p>
                      <a:r>
                        <a:rPr lang="sv-SE" sz="1000" dirty="0"/>
                        <a:t>exkl. "Vet inte"</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region</a:t>
                      </a:r>
                    </a:p>
                  </a:txBody>
                  <a:tcPr anchor="ctr"/>
                </a:tc>
                <a:extLst>
                  <a:ext uri="{0D108BD9-81ED-4DB2-BD59-A6C34878D82A}">
                    <a16:rowId xmlns:a16="http://schemas.microsoft.com/office/drawing/2014/main" val="14081197"/>
                  </a:ext>
                </a:extLst>
              </a:tr>
              <a:tr h="214132">
                <a:tc>
                  <a:txBody>
                    <a:bodyPr/>
                    <a:lstStyle/>
                    <a:p>
                      <a:r>
                        <a:rPr lang="sv-SE" sz="1200" dirty="0"/>
                        <a:t>Har du deltagit i föräldragrupp på familjecentralen det senaste året?</a:t>
                      </a:r>
                    </a:p>
                  </a:txBody>
                  <a:tcPr anchor="ctr"/>
                </a:tc>
                <a:tc>
                  <a:txBody>
                    <a:bodyPr/>
                    <a:lstStyle/>
                    <a:p>
                      <a:r>
                        <a:rPr lang="sv-SE" sz="1200" dirty="0"/>
                        <a:t>63 %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27</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45 %</a:t>
                      </a:r>
                    </a:p>
                  </a:txBody>
                  <a:tcPr anchor="ctr"/>
                </a:tc>
                <a:extLst>
                  <a:ext uri="{0D108BD9-81ED-4DB2-BD59-A6C34878D82A}">
                    <a16:rowId xmlns:a16="http://schemas.microsoft.com/office/drawing/2014/main" val="2180593050"/>
                  </a:ext>
                </a:extLst>
              </a:tr>
            </a:tbl>
          </a:graphicData>
        </a:graphic>
      </p:graphicFrame>
      <p:sp>
        <p:nvSpPr>
          <p:cNvPr id="4" name="TextBox 3">
            <a:extLst>
              <a:ext uri="{FF2B5EF4-FFF2-40B4-BE49-F238E27FC236}">
                <a16:creationId xmlns:a16="http://schemas.microsoft.com/office/drawing/2014/main" id="{4B7E918E-B143-AD76-B554-38280EFD6D81}"/>
              </a:ext>
            </a:extLst>
          </p:cNvPr>
          <p:cNvSpPr txBox="1"/>
          <p:nvPr/>
        </p:nvSpPr>
        <p:spPr>
          <a:xfrm>
            <a:off x="704849" y="4106909"/>
            <a:ext cx="1921109" cy="438838"/>
          </a:xfrm>
          <a:prstGeom prst="rect">
            <a:avLst/>
          </a:prstGeom>
          <a:noFill/>
        </p:spPr>
        <p:txBody>
          <a:bodyPr wrap="square">
            <a:spAutoFit/>
          </a:bodyPr>
          <a:lstStyle/>
          <a:p>
            <a:pPr>
              <a:lnSpc>
                <a:spcPct val="150000"/>
              </a:lnSpc>
            </a:pPr>
            <a:r>
              <a:rPr lang="en-SE" sz="800"/>
              <a:t>Vet inte: </a:t>
            </a:r>
            <a:r>
              <a:rPr lang="en-GB" sz="800"/>
              <a:t>4 %</a:t>
            </a:r>
          </a:p>
          <a:p>
            <a:pPr>
              <a:lnSpc>
                <a:spcPct val="150000"/>
              </a:lnSpc>
            </a:pPr>
            <a:endParaRPr lang="en-SE" sz="800"/>
          </a:p>
        </p:txBody>
      </p:sp>
    </p:spTree>
    <p:extLst>
      <p:ext uri="{BB962C8B-B14F-4D97-AF65-F5344CB8AC3E}">
        <p14:creationId xmlns:p14="http://schemas.microsoft.com/office/powerpoint/2010/main" val="28915415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9DDD65A-06FE-3651-9F19-6613281F2CF9}"/>
              </a:ext>
            </a:extLst>
          </p:cNvPr>
          <p:cNvSpPr>
            <a:spLocks noGrp="1"/>
          </p:cNvSpPr>
          <p:nvPr>
            <p:ph type="title"/>
          </p:nvPr>
        </p:nvSpPr>
        <p:spPr>
          <a:xfrm>
            <a:off x="477242" y="441325"/>
            <a:ext cx="8543925" cy="935038"/>
          </a:xfrm>
        </p:spPr>
        <p:txBody>
          <a:bodyPr/>
          <a:lstStyle/>
          <a:p>
            <a:r>
              <a:rPr lang="sv-SE" dirty="0"/>
              <a:t>Föräldragruppen gjorde att:</a:t>
            </a:r>
          </a:p>
        </p:txBody>
      </p:sp>
      <p:sp>
        <p:nvSpPr>
          <p:cNvPr id="8" name="Platshållare för text 4">
            <a:extLst>
              <a:ext uri="{FF2B5EF4-FFF2-40B4-BE49-F238E27FC236}">
                <a16:creationId xmlns:a16="http://schemas.microsoft.com/office/drawing/2014/main" id="{5211C3AD-999E-2E8C-109E-B63C4E1AD519}"/>
              </a:ext>
            </a:extLst>
          </p:cNvPr>
          <p:cNvSpPr txBox="1">
            <a:spLocks/>
          </p:cNvSpPr>
          <p:nvPr/>
        </p:nvSpPr>
        <p:spPr>
          <a:xfrm>
            <a:off x="476574" y="1046968"/>
            <a:ext cx="7423087" cy="329395"/>
          </a:xfrm>
          <a:prstGeom prst="rect">
            <a:avLst/>
          </a:prstGeom>
        </p:spPr>
        <p:txBody>
          <a:bodyPr vert="horz" lIns="91440" tIns="45720" rIns="91440" bIns="45720" rtlCol="0" anchor="t">
            <a:normAutofit fontScale="925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100" b="0" dirty="0"/>
              <a:t>Frågorna nedan har ställts till de som svarat "Ja" på frågan "Har du deltagit i föräldragrupp på familjecentralen det senaste året?"</a:t>
            </a:r>
          </a:p>
        </p:txBody>
      </p:sp>
      <p:graphicFrame>
        <p:nvGraphicFramePr>
          <p:cNvPr id="9" name="Tabell 7">
            <a:extLst>
              <a:ext uri="{FF2B5EF4-FFF2-40B4-BE49-F238E27FC236}">
                <a16:creationId xmlns:a16="http://schemas.microsoft.com/office/drawing/2014/main" id="{CD3E4106-DEC8-6A72-883D-3DFBFB3BA01D}"/>
              </a:ext>
            </a:extLst>
          </p:cNvPr>
          <p:cNvGraphicFramePr>
            <a:graphicFrameLocks noGrp="1"/>
          </p:cNvGraphicFramePr>
          <p:nvPr>
            <p:extLst>
              <p:ext uri="{D42A27DB-BD31-4B8C-83A1-F6EECF244321}">
                <p14:modId xmlns:p14="http://schemas.microsoft.com/office/powerpoint/2010/main" val="455557111"/>
              </p:ext>
            </p:extLst>
          </p:nvPr>
        </p:nvGraphicFramePr>
        <p:xfrm>
          <a:off x="704849" y="4032000"/>
          <a:ext cx="8650800" cy="1401470"/>
        </p:xfrm>
        <a:graphic>
          <a:graphicData uri="http://schemas.openxmlformats.org/drawingml/2006/table">
            <a:tbl>
              <a:tblPr firstRow="1" bandRow="1">
                <a:tableStyleId>{5C22544A-7EE6-4342-B048-85BDC9FD1C3A}</a:tableStyleId>
              </a:tblPr>
              <a:tblGrid>
                <a:gridCol w="3176273">
                  <a:extLst>
                    <a:ext uri="{9D8B030D-6E8A-4147-A177-3AD203B41FA5}">
                      <a16:colId xmlns:a16="http://schemas.microsoft.com/office/drawing/2014/main" val="1159429802"/>
                    </a:ext>
                  </a:extLst>
                </a:gridCol>
                <a:gridCol w="1948069">
                  <a:extLst>
                    <a:ext uri="{9D8B030D-6E8A-4147-A177-3AD203B41FA5}">
                      <a16:colId xmlns:a16="http://schemas.microsoft.com/office/drawing/2014/main" val="2021594479"/>
                    </a:ext>
                  </a:extLst>
                </a:gridCol>
                <a:gridCol w="1809060">
                  <a:extLst>
                    <a:ext uri="{9D8B030D-6E8A-4147-A177-3AD203B41FA5}">
                      <a16:colId xmlns:a16="http://schemas.microsoft.com/office/drawing/2014/main" val="2967166854"/>
                    </a:ext>
                  </a:extLst>
                </a:gridCol>
                <a:gridCol w="1717398">
                  <a:extLst>
                    <a:ext uri="{9D8B030D-6E8A-4147-A177-3AD203B41FA5}">
                      <a16:colId xmlns:a16="http://schemas.microsoft.com/office/drawing/2014/main" val="3159471329"/>
                    </a:ext>
                  </a:extLst>
                </a:gridCol>
              </a:tblGrid>
              <a:tr h="578510">
                <a:tc>
                  <a:txBody>
                    <a:bodyPr/>
                    <a:lstStyle/>
                    <a:p>
                      <a:r>
                        <a:rPr lang="sv-SE" sz="1000" dirty="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för enhet</a:t>
                      </a:r>
                    </a:p>
                  </a:txBody>
                  <a:tcPr anchor="ctr"/>
                </a:tc>
                <a:tc>
                  <a:txBody>
                    <a:bodyPr/>
                    <a:lstStyle/>
                    <a:p>
                      <a:r>
                        <a:rPr lang="sv-SE" sz="1000" dirty="0"/>
                        <a:t>Antal svar </a:t>
                      </a:r>
                    </a:p>
                    <a:p>
                      <a:r>
                        <a:rPr lang="sv-SE" sz="1000" dirty="0"/>
                        <a:t>exkl. ”Vill inte svara"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region</a:t>
                      </a:r>
                    </a:p>
                  </a:txBody>
                  <a:tcPr anchor="ctr"/>
                </a:tc>
                <a:extLst>
                  <a:ext uri="{0D108BD9-81ED-4DB2-BD59-A6C34878D82A}">
                    <a16:rowId xmlns:a16="http://schemas.microsoft.com/office/drawing/2014/main" val="14081197"/>
                  </a:ext>
                </a:extLst>
              </a:tr>
              <a:tr h="214132">
                <a:tc>
                  <a:txBody>
                    <a:bodyPr/>
                    <a:lstStyle/>
                    <a:p>
                      <a:r>
                        <a:rPr lang="sv-SE" sz="1200" dirty="0"/>
                        <a:t>Jag känner mig mer trygg i mitt föräldraskap</a:t>
                      </a:r>
                    </a:p>
                  </a:txBody>
                  <a:tcPr anchor="ctr"/>
                </a:tc>
                <a:tc>
                  <a:txBody>
                    <a:bodyPr/>
                    <a:lstStyle/>
                    <a:p>
                      <a:r>
                        <a:rPr lang="sv-SE" sz="1200" dirty="0"/>
                        <a:t>93 %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14</a:t>
                      </a:r>
                    </a:p>
                  </a:txBody>
                  <a:tcPr anchor="ctr"/>
                </a:tc>
                <a:tc>
                  <a:txBody>
                    <a:bodyPr/>
                    <a:lstStyle/>
                    <a:p>
                      <a:r>
                        <a:rPr lang="sv-SE" sz="1200" dirty="0"/>
                        <a:t>97 %</a:t>
                      </a:r>
                    </a:p>
                  </a:txBody>
                  <a:tcPr anchor="ctr"/>
                </a:tc>
                <a:extLst>
                  <a:ext uri="{0D108BD9-81ED-4DB2-BD59-A6C34878D82A}">
                    <a16:rowId xmlns:a16="http://schemas.microsoft.com/office/drawing/2014/main" val="2180593050"/>
                  </a:ext>
                </a:extLst>
              </a:tr>
              <a:tr h="214132">
                <a:tc>
                  <a:txBody>
                    <a:bodyPr/>
                    <a:lstStyle/>
                    <a:p>
                      <a:r>
                        <a:rPr lang="sv-SE" sz="1200" dirty="0"/>
                        <a:t>Jag lärde mig mer om föräldraskap</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94 %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17</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97 %</a:t>
                      </a:r>
                    </a:p>
                  </a:txBody>
                  <a:tcPr anchor="ctr"/>
                </a:tc>
                <a:extLst>
                  <a:ext uri="{0D108BD9-81ED-4DB2-BD59-A6C34878D82A}">
                    <a16:rowId xmlns:a16="http://schemas.microsoft.com/office/drawing/2014/main" val="2419974229"/>
                  </a:ext>
                </a:extLst>
              </a:tr>
              <a:tr h="214132">
                <a:tc>
                  <a:txBody>
                    <a:bodyPr/>
                    <a:lstStyle/>
                    <a:p>
                      <a:r>
                        <a:rPr lang="sv-SE" sz="1200" dirty="0"/>
                        <a:t>Jag kände gemenskap med andra föräldrar</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100 %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17</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97 %</a:t>
                      </a:r>
                    </a:p>
                  </a:txBody>
                  <a:tcPr anchor="ctr"/>
                </a:tc>
                <a:extLst>
                  <a:ext uri="{0D108BD9-81ED-4DB2-BD59-A6C34878D82A}">
                    <a16:rowId xmlns:a16="http://schemas.microsoft.com/office/drawing/2014/main" val="3038753263"/>
                  </a:ext>
                </a:extLst>
              </a:tr>
            </a:tbl>
          </a:graphicData>
        </a:graphic>
      </p:graphicFrame>
      <p:graphicFrame>
        <p:nvGraphicFramePr>
          <p:cNvPr id="2" name="Chart 8">
            <a:extLst>
              <a:ext uri="{FF2B5EF4-FFF2-40B4-BE49-F238E27FC236}">
                <a16:creationId xmlns:a16="http://schemas.microsoft.com/office/drawing/2014/main" id="{218D0DB3-448C-E55F-0249-AA49FBD6074F}"/>
              </a:ext>
            </a:extLst>
          </p:cNvPr>
          <p:cNvGraphicFramePr/>
          <p:nvPr/>
        </p:nvGraphicFramePr>
        <p:xfrm>
          <a:off x="704850" y="1396800"/>
          <a:ext cx="8316317" cy="278503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9">
            <a:extLst>
              <a:ext uri="{FF2B5EF4-FFF2-40B4-BE49-F238E27FC236}">
                <a16:creationId xmlns:a16="http://schemas.microsoft.com/office/drawing/2014/main" id="{C7FEE172-FD75-B698-71D6-AAE48835A47A}"/>
              </a:ext>
            </a:extLst>
          </p:cNvPr>
          <p:cNvSpPr txBox="1"/>
          <p:nvPr/>
        </p:nvSpPr>
        <p:spPr>
          <a:xfrm>
            <a:off x="8660203" y="1827901"/>
            <a:ext cx="1387310" cy="1446550"/>
          </a:xfrm>
          <a:prstGeom prst="rect">
            <a:avLst/>
          </a:prstGeom>
          <a:noFill/>
        </p:spPr>
        <p:txBody>
          <a:bodyPr wrap="square" rtlCol="0">
            <a:spAutoFit/>
          </a:bodyPr>
          <a:lstStyle/>
          <a:p>
            <a:r>
              <a:rPr lang="en-GB" sz="800"/>
              <a:t>18 %</a:t>
            </a:r>
          </a:p>
          <a:p>
            <a:endParaRPr lang="en-GB" sz="800"/>
          </a:p>
          <a:p>
            <a:endParaRPr lang="en-GB" sz="800"/>
          </a:p>
          <a:p>
            <a:endParaRPr lang="en-GB" sz="800"/>
          </a:p>
          <a:p>
            <a:endParaRPr lang="en-GB" sz="800"/>
          </a:p>
          <a:p>
            <a:r>
              <a:rPr lang="en-GB" sz="800"/>
              <a:t>0 %</a:t>
            </a:r>
          </a:p>
          <a:p>
            <a:endParaRPr lang="en-GB" sz="800"/>
          </a:p>
          <a:p>
            <a:endParaRPr lang="en-GB" sz="800"/>
          </a:p>
          <a:p>
            <a:endParaRPr lang="en-GB" sz="800"/>
          </a:p>
          <a:p>
            <a:endParaRPr lang="en-GB" sz="800"/>
          </a:p>
          <a:p>
            <a:r>
              <a:rPr lang="en-GB" sz="800"/>
              <a:t>0 %</a:t>
            </a:r>
          </a:p>
        </p:txBody>
      </p:sp>
      <p:sp>
        <p:nvSpPr>
          <p:cNvPr id="4" name="TextBox 10">
            <a:extLst>
              <a:ext uri="{FF2B5EF4-FFF2-40B4-BE49-F238E27FC236}">
                <a16:creationId xmlns:a16="http://schemas.microsoft.com/office/drawing/2014/main" id="{7EC1EBD2-9450-E92C-6B55-47DDCBAE23EC}"/>
              </a:ext>
            </a:extLst>
          </p:cNvPr>
          <p:cNvSpPr txBox="1"/>
          <p:nvPr/>
        </p:nvSpPr>
        <p:spPr>
          <a:xfrm>
            <a:off x="8660203" y="1335600"/>
            <a:ext cx="990238" cy="254172"/>
          </a:xfrm>
          <a:prstGeom prst="rect">
            <a:avLst/>
          </a:prstGeom>
          <a:noFill/>
        </p:spPr>
        <p:txBody>
          <a:bodyPr wrap="square">
            <a:spAutoFit/>
          </a:bodyPr>
          <a:lstStyle/>
          <a:p>
            <a:pPr>
              <a:lnSpc>
                <a:spcPct val="150000"/>
              </a:lnSpc>
            </a:pPr>
            <a:r>
              <a:rPr lang="sv-SE" sz="800"/>
              <a:t>Vet inte</a:t>
            </a:r>
            <a:endParaRPr lang="en-SE" sz="800"/>
          </a:p>
        </p:txBody>
      </p:sp>
    </p:spTree>
    <p:extLst>
      <p:ext uri="{BB962C8B-B14F-4D97-AF65-F5344CB8AC3E}">
        <p14:creationId xmlns:p14="http://schemas.microsoft.com/office/powerpoint/2010/main" val="17749699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Har du lärt känna nya människor på Familjecentralen?</a:t>
            </a:r>
          </a:p>
        </p:txBody>
      </p:sp>
      <p:graphicFrame>
        <p:nvGraphicFramePr>
          <p:cNvPr id="13" name="Tabell 7">
            <a:extLst>
              <a:ext uri="{FF2B5EF4-FFF2-40B4-BE49-F238E27FC236}">
                <a16:creationId xmlns:a16="http://schemas.microsoft.com/office/drawing/2014/main" id="{35FF4D73-34CB-A3F6-1333-56C92275C1F6}"/>
              </a:ext>
            </a:extLst>
          </p:cNvPr>
          <p:cNvGraphicFramePr>
            <a:graphicFrameLocks noGrp="1"/>
          </p:cNvGraphicFramePr>
          <p:nvPr>
            <p:extLst>
              <p:ext uri="{D42A27DB-BD31-4B8C-83A1-F6EECF244321}">
                <p14:modId xmlns:p14="http://schemas.microsoft.com/office/powerpoint/2010/main" val="3306956671"/>
              </p:ext>
            </p:extLst>
          </p:nvPr>
        </p:nvGraphicFramePr>
        <p:xfrm>
          <a:off x="704849" y="4545747"/>
          <a:ext cx="8650799" cy="852830"/>
        </p:xfrm>
        <a:graphic>
          <a:graphicData uri="http://schemas.openxmlformats.org/drawingml/2006/table">
            <a:tbl>
              <a:tblPr firstRow="1" bandRow="1">
                <a:tableStyleId>{5C22544A-7EE6-4342-B048-85BDC9FD1C3A}</a:tableStyleId>
              </a:tblPr>
              <a:tblGrid>
                <a:gridCol w="3176273">
                  <a:extLst>
                    <a:ext uri="{9D8B030D-6E8A-4147-A177-3AD203B41FA5}">
                      <a16:colId xmlns:a16="http://schemas.microsoft.com/office/drawing/2014/main" val="1159429802"/>
                    </a:ext>
                  </a:extLst>
                </a:gridCol>
                <a:gridCol w="2039730">
                  <a:extLst>
                    <a:ext uri="{9D8B030D-6E8A-4147-A177-3AD203B41FA5}">
                      <a16:colId xmlns:a16="http://schemas.microsoft.com/office/drawing/2014/main" val="2021594479"/>
                    </a:ext>
                  </a:extLst>
                </a:gridCol>
                <a:gridCol w="1717398">
                  <a:extLst>
                    <a:ext uri="{9D8B030D-6E8A-4147-A177-3AD203B41FA5}">
                      <a16:colId xmlns:a16="http://schemas.microsoft.com/office/drawing/2014/main" val="2967166854"/>
                    </a:ext>
                  </a:extLst>
                </a:gridCol>
                <a:gridCol w="1717398">
                  <a:extLst>
                    <a:ext uri="{9D8B030D-6E8A-4147-A177-3AD203B41FA5}">
                      <a16:colId xmlns:a16="http://schemas.microsoft.com/office/drawing/2014/main" val="4217775605"/>
                    </a:ext>
                  </a:extLst>
                </a:gridCol>
              </a:tblGrid>
              <a:tr h="578510">
                <a:tc>
                  <a:txBody>
                    <a:bodyPr/>
                    <a:lstStyle/>
                    <a:p>
                      <a:r>
                        <a:rPr lang="sv-SE" sz="1000" dirty="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 vi träffas även utanför familjecentralen"</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för enhet</a:t>
                      </a:r>
                    </a:p>
                  </a:txBody>
                  <a:tcPr anchor="ctr"/>
                </a:tc>
                <a:tc>
                  <a:txBody>
                    <a:bodyPr/>
                    <a:lstStyle/>
                    <a:p>
                      <a:r>
                        <a:rPr lang="sv-SE" sz="1000" dirty="0"/>
                        <a:t>Antal svar </a:t>
                      </a:r>
                    </a:p>
                    <a:p>
                      <a:r>
                        <a:rPr lang="sv-SE" sz="1000" dirty="0"/>
                        <a:t>exkl. "Inte aktuellt"</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 vi träffas även utanför familjecentralen"</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region</a:t>
                      </a:r>
                    </a:p>
                  </a:txBody>
                  <a:tcPr anchor="ctr"/>
                </a:tc>
                <a:extLst>
                  <a:ext uri="{0D108BD9-81ED-4DB2-BD59-A6C34878D82A}">
                    <a16:rowId xmlns:a16="http://schemas.microsoft.com/office/drawing/2014/main" val="14081197"/>
                  </a:ext>
                </a:extLst>
              </a:tr>
              <a:tr h="214132">
                <a:tc>
                  <a:txBody>
                    <a:bodyPr/>
                    <a:lstStyle/>
                    <a:p>
                      <a:r>
                        <a:rPr lang="sv-SE" sz="1200" dirty="0"/>
                        <a:t>Har du lärt känna nya människor på Familjecentralen?</a:t>
                      </a:r>
                    </a:p>
                  </a:txBody>
                  <a:tcPr anchor="ctr"/>
                </a:tc>
                <a:tc>
                  <a:txBody>
                    <a:bodyPr/>
                    <a:lstStyle/>
                    <a:p>
                      <a:r>
                        <a:rPr lang="sv-SE" sz="1200" dirty="0"/>
                        <a:t>50 %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26</a:t>
                      </a:r>
                    </a:p>
                  </a:txBody>
                  <a:tcPr anchor="ctr"/>
                </a:tc>
                <a:tc>
                  <a:txBody>
                    <a:bodyPr/>
                    <a:lstStyle/>
                    <a:p>
                      <a:r>
                        <a:rPr lang="sv-SE" sz="1200" dirty="0"/>
                        <a:t>32 %</a:t>
                      </a:r>
                    </a:p>
                  </a:txBody>
                  <a:tcPr anchor="ctr"/>
                </a:tc>
                <a:extLst>
                  <a:ext uri="{0D108BD9-81ED-4DB2-BD59-A6C34878D82A}">
                    <a16:rowId xmlns:a16="http://schemas.microsoft.com/office/drawing/2014/main" val="2180593050"/>
                  </a:ext>
                </a:extLst>
              </a:tr>
            </a:tbl>
          </a:graphicData>
        </a:graphic>
      </p:graphicFrame>
      <p:sp>
        <p:nvSpPr>
          <p:cNvPr id="16" name="TextBox 15">
            <a:extLst>
              <a:ext uri="{FF2B5EF4-FFF2-40B4-BE49-F238E27FC236}">
                <a16:creationId xmlns:a16="http://schemas.microsoft.com/office/drawing/2014/main" id="{66EC5F39-94C3-444F-59B2-D11A658CB959}"/>
              </a:ext>
            </a:extLst>
          </p:cNvPr>
          <p:cNvSpPr txBox="1"/>
          <p:nvPr/>
        </p:nvSpPr>
        <p:spPr>
          <a:xfrm>
            <a:off x="704849" y="3938762"/>
            <a:ext cx="1921109" cy="254172"/>
          </a:xfrm>
          <a:prstGeom prst="rect">
            <a:avLst/>
          </a:prstGeom>
          <a:noFill/>
        </p:spPr>
        <p:txBody>
          <a:bodyPr wrap="square">
            <a:spAutoFit/>
          </a:bodyPr>
          <a:lstStyle/>
          <a:p>
            <a:pPr>
              <a:lnSpc>
                <a:spcPct val="150000"/>
              </a:lnSpc>
            </a:pPr>
            <a:r>
              <a:rPr lang="en-SE" sz="800"/>
              <a:t>Inte aktuellt: </a:t>
            </a:r>
            <a:r>
              <a:rPr lang="en-GB" sz="800"/>
              <a:t>7 %</a:t>
            </a:r>
          </a:p>
        </p:txBody>
      </p:sp>
      <p:graphicFrame>
        <p:nvGraphicFramePr>
          <p:cNvPr id="24" name="Platshållare för innehåll 16">
            <a:extLst>
              <a:ext uri="{FF2B5EF4-FFF2-40B4-BE49-F238E27FC236}">
                <a16:creationId xmlns:a16="http://schemas.microsoft.com/office/drawing/2014/main" id="{55F06002-747B-A93A-62FD-6292DAD27C27}"/>
              </a:ext>
            </a:extLst>
          </p:cNvPr>
          <p:cNvGraphicFramePr>
            <a:graphicFrameLocks noGrp="1"/>
          </p:cNvGraphicFramePr>
          <p:nvPr>
            <p:ph sz="quarter" idx="4"/>
          </p:nvPr>
        </p:nvGraphicFramePr>
        <p:xfrm>
          <a:off x="477243" y="1376363"/>
          <a:ext cx="6817409" cy="23942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287592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2"/>
          <a:lstStyle/>
          <a:p>
            <a:pPr>
              <a:spcBef>
                <a:spcPts val="401"/>
              </a:spcBef>
            </a:pPr>
            <a:r>
              <a:rPr lang="sv-SE" sz="1200" dirty="0"/>
              <a:t>Allt är bra
Det är redan otroligt bra! Men en praktisk grej som hade uppskattats är utrymme med bättre tak för att skydda vagnarna som lämnas utanför!
Det vet jag inte för jag tycker att allt är toppen
Inget särskilt
Jag tror allt bra och fint
Jag tycker det är bra som det är.
Jag vill ha för vuxna sim skolan
Nej jag kommer inte på något. Jag tycker att det är bra.
Sim skolan för vuxna
Skala inte ner på någonting! Det är hur bra som helst och önskar att få ga kvar det!
Tycker det är jättebra redan.
Vet inte</a:t>
            </a:r>
          </a:p>
        </p:txBody>
      </p:sp>
    </p:spTree>
    <p:extLst>
      <p:ext uri="{BB962C8B-B14F-4D97-AF65-F5344CB8AC3E}">
        <p14:creationId xmlns:p14="http://schemas.microsoft.com/office/powerpoint/2010/main" val="16645199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E0514D-6E66-B949-8A68-7933D2BB3F92}"/>
              </a:ext>
            </a:extLst>
          </p:cNvPr>
          <p:cNvSpPr>
            <a:spLocks noGrp="1"/>
          </p:cNvSpPr>
          <p:nvPr>
            <p:ph type="ctrTitle"/>
          </p:nvPr>
        </p:nvSpPr>
        <p:spPr/>
        <p:txBody>
          <a:bodyPr anchor="b">
            <a:normAutofit/>
          </a:bodyPr>
          <a:lstStyle/>
          <a:p>
            <a:r>
              <a:rPr lang="sv-SE" dirty="0"/>
              <a:t>Bakom rapporten</a:t>
            </a:r>
          </a:p>
        </p:txBody>
      </p:sp>
    </p:spTree>
    <p:extLst>
      <p:ext uri="{BB962C8B-B14F-4D97-AF65-F5344CB8AC3E}">
        <p14:creationId xmlns:p14="http://schemas.microsoft.com/office/powerpoint/2010/main" val="25414143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3D10F25-7EC2-E840-87D4-D44A80BBAAD0}"/>
              </a:ext>
            </a:extLst>
          </p:cNvPr>
          <p:cNvSpPr>
            <a:spLocks noGrp="1"/>
          </p:cNvSpPr>
          <p:nvPr>
            <p:ph sz="half" idx="2"/>
          </p:nvPr>
        </p:nvSpPr>
        <p:spPr>
          <a:xfrm>
            <a:off x="489274" y="1497330"/>
            <a:ext cx="4463726" cy="4706871"/>
          </a:xfrm>
        </p:spPr>
        <p:txBody>
          <a:bodyPr/>
          <a:lstStyle/>
          <a:p>
            <a:pPr marL="0" indent="0">
              <a:lnSpc>
                <a:spcPct val="120000"/>
              </a:lnSpc>
              <a:buNone/>
            </a:pPr>
            <a:r>
              <a:rPr lang="sv-SE" sz="1400" dirty="0" err="1"/>
              <a:t>Lysio</a:t>
            </a:r>
            <a:r>
              <a:rPr lang="sv-SE" sz="1400" dirty="0"/>
              <a:t> Research har för Föreningen För Familjecentralers Främjandes (FFFF) räkning genomfört en undersökning bland vuxna besökare på </a:t>
            </a:r>
            <a:r>
              <a:rPr lang="sv-SE" sz="1400" kern="100" dirty="0">
                <a:effectLst/>
                <a:ea typeface="Aptos" panose="020B0004020202020204" pitchFamily="34" charset="0"/>
                <a:cs typeface="Times New Roman" panose="02020603050405020304" pitchFamily="18" charset="0"/>
              </a:rPr>
              <a:t>familjecentraler/familjecentralsliknande verksamheter.</a:t>
            </a:r>
            <a:r>
              <a:rPr lang="sv-SE" sz="1400" dirty="0"/>
              <a:t> </a:t>
            </a:r>
          </a:p>
          <a:p>
            <a:pPr marL="0" indent="0">
              <a:lnSpc>
                <a:spcPct val="120000"/>
              </a:lnSpc>
              <a:buNone/>
            </a:pPr>
            <a:r>
              <a:rPr lang="sv-SE" sz="1400" dirty="0"/>
              <a:t>I resultatet kan det ingå familjecentraler/ familjecentralsliknande verksamheter enligt en regional definition som inte stämmer överens med den nationella definitionen som Socialstyrelsen och FFFF har av vad en familjecentral och familjecentralsliknande verksamheter är kring </a:t>
            </a:r>
            <a:r>
              <a:rPr lang="sv-SE" sz="1400" dirty="0" err="1"/>
              <a:t>bl.a</a:t>
            </a:r>
            <a:r>
              <a:rPr lang="sv-SE" sz="1400" dirty="0"/>
              <a:t> samlokalisering. Detta innebär att samtliga deltagande enheter i regionen ingår i resultatet, även i de fall dessa inte klassificeras som en familjecentral/familjecentralsliknande verksamhet enligt den nationella definitionen. </a:t>
            </a:r>
          </a:p>
        </p:txBody>
      </p:sp>
      <p:sp>
        <p:nvSpPr>
          <p:cNvPr id="4" name="Rubrik 3">
            <a:extLst>
              <a:ext uri="{FF2B5EF4-FFF2-40B4-BE49-F238E27FC236}">
                <a16:creationId xmlns:a16="http://schemas.microsoft.com/office/drawing/2014/main" id="{8FBD4B87-7B86-5E44-8CAA-9CB2DF29C478}"/>
              </a:ext>
            </a:extLst>
          </p:cNvPr>
          <p:cNvSpPr>
            <a:spLocks noGrp="1"/>
          </p:cNvSpPr>
          <p:nvPr>
            <p:ph type="title"/>
          </p:nvPr>
        </p:nvSpPr>
        <p:spPr/>
        <p:txBody>
          <a:bodyPr/>
          <a:lstStyle/>
          <a:p>
            <a:r>
              <a:rPr lang="sv-SE" dirty="0"/>
              <a:t>Bakgrund</a:t>
            </a:r>
          </a:p>
        </p:txBody>
      </p:sp>
      <p:sp>
        <p:nvSpPr>
          <p:cNvPr id="9" name="Platshållare för text 1">
            <a:extLst>
              <a:ext uri="{FF2B5EF4-FFF2-40B4-BE49-F238E27FC236}">
                <a16:creationId xmlns:a16="http://schemas.microsoft.com/office/drawing/2014/main" id="{252CD8F0-3F39-6F4D-940A-22BBB08F22E0}"/>
              </a:ext>
            </a:extLst>
          </p:cNvPr>
          <p:cNvSpPr txBox="1">
            <a:spLocks/>
          </p:cNvSpPr>
          <p:nvPr/>
        </p:nvSpPr>
        <p:spPr>
          <a:xfrm>
            <a:off x="5715298" y="1640807"/>
            <a:ext cx="4190702" cy="823912"/>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Font typeface="Arial" panose="020B0604020202020204" pitchFamily="34" charset="0"/>
              <a:buNone/>
              <a:defRPr sz="1800" b="1" kern="1200">
                <a:solidFill>
                  <a:schemeClr val="tx1"/>
                </a:solidFill>
                <a:latin typeface="+mn-lt"/>
                <a:ea typeface="+mn-ea"/>
                <a:cs typeface="+mn-cs"/>
              </a:defRPr>
            </a:lvl1pPr>
            <a:lvl2pPr marL="457211" indent="0" algn="l" defTabSz="914423"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23" indent="0" algn="l" defTabSz="914423" rtl="0" eaLnBrk="1" latinLnBrk="0" hangingPunct="1">
              <a:lnSpc>
                <a:spcPct val="90000"/>
              </a:lnSpc>
              <a:spcBef>
                <a:spcPts val="500"/>
              </a:spcBef>
              <a:buFont typeface="Arial" panose="020B0604020202020204" pitchFamily="34" charset="0"/>
              <a:buNone/>
              <a:defRPr sz="1801" b="1" kern="1200">
                <a:solidFill>
                  <a:schemeClr val="tx1"/>
                </a:solidFill>
                <a:latin typeface="+mn-lt"/>
                <a:ea typeface="+mn-ea"/>
                <a:cs typeface="+mn-cs"/>
              </a:defRPr>
            </a:lvl3pPr>
            <a:lvl4pPr marL="1371634"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46"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sv-SE" dirty="0"/>
          </a:p>
        </p:txBody>
      </p:sp>
    </p:spTree>
    <p:extLst>
      <p:ext uri="{BB962C8B-B14F-4D97-AF65-F5344CB8AC3E}">
        <p14:creationId xmlns:p14="http://schemas.microsoft.com/office/powerpoint/2010/main" val="4377183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text 1">
            <a:extLst>
              <a:ext uri="{FF2B5EF4-FFF2-40B4-BE49-F238E27FC236}">
                <a16:creationId xmlns:a16="http://schemas.microsoft.com/office/drawing/2014/main" id="{49F65E7D-C370-F94D-9088-10051F6891E9}"/>
              </a:ext>
            </a:extLst>
          </p:cNvPr>
          <p:cNvSpPr txBox="1">
            <a:spLocks/>
          </p:cNvSpPr>
          <p:nvPr/>
        </p:nvSpPr>
        <p:spPr>
          <a:xfrm>
            <a:off x="5494259" y="1640807"/>
            <a:ext cx="4190702" cy="823912"/>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Font typeface="Arial" panose="020B0604020202020204" pitchFamily="34" charset="0"/>
              <a:buNone/>
              <a:defRPr sz="1800" b="1" kern="1200">
                <a:solidFill>
                  <a:schemeClr val="tx1"/>
                </a:solidFill>
                <a:latin typeface="+mn-lt"/>
                <a:ea typeface="+mn-ea"/>
                <a:cs typeface="+mn-cs"/>
              </a:defRPr>
            </a:lvl1pPr>
            <a:lvl2pPr marL="457211" indent="0" algn="l" defTabSz="914423"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23" indent="0" algn="l" defTabSz="914423" rtl="0" eaLnBrk="1" latinLnBrk="0" hangingPunct="1">
              <a:lnSpc>
                <a:spcPct val="90000"/>
              </a:lnSpc>
              <a:spcBef>
                <a:spcPts val="500"/>
              </a:spcBef>
              <a:buFont typeface="Arial" panose="020B0604020202020204" pitchFamily="34" charset="0"/>
              <a:buNone/>
              <a:defRPr sz="1801" b="1" kern="1200">
                <a:solidFill>
                  <a:schemeClr val="tx1"/>
                </a:solidFill>
                <a:latin typeface="+mn-lt"/>
                <a:ea typeface="+mn-ea"/>
                <a:cs typeface="+mn-cs"/>
              </a:defRPr>
            </a:lvl3pPr>
            <a:lvl4pPr marL="1371634"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46"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dirty="0"/>
              <a:t>Projektgrupp</a:t>
            </a:r>
          </a:p>
        </p:txBody>
      </p:sp>
      <p:sp>
        <p:nvSpPr>
          <p:cNvPr id="3" name="Platshållare för innehåll 2">
            <a:extLst>
              <a:ext uri="{FF2B5EF4-FFF2-40B4-BE49-F238E27FC236}">
                <a16:creationId xmlns:a16="http://schemas.microsoft.com/office/drawing/2014/main" id="{AFA55ACC-A68C-F744-AEF7-6E2DD5D75B68}"/>
              </a:ext>
            </a:extLst>
          </p:cNvPr>
          <p:cNvSpPr>
            <a:spLocks noGrp="1"/>
          </p:cNvSpPr>
          <p:nvPr>
            <p:ph sz="half" idx="2"/>
          </p:nvPr>
        </p:nvSpPr>
        <p:spPr>
          <a:xfrm>
            <a:off x="541012" y="2219556"/>
            <a:ext cx="3970830" cy="3684588"/>
          </a:xfrm>
        </p:spPr>
        <p:txBody>
          <a:bodyPr>
            <a:normAutofit/>
          </a:bodyPr>
          <a:lstStyle/>
          <a:p>
            <a:pPr marL="0" indent="0">
              <a:buNone/>
            </a:pPr>
            <a:r>
              <a:rPr lang="sv-SE" sz="1400" dirty="0" err="1"/>
              <a:t>Lysio</a:t>
            </a:r>
            <a:r>
              <a:rPr lang="sv-SE" sz="1400" dirty="0"/>
              <a:t> Researchs mål är att genomföra undersökningar som leder till utveckling. Med forskningsbaserade arbetsmetoder och många års erfarenhet av undersökningsprocesser erbjuder vi lösningar som leder till välgrundade beslutsunderlag för organisationer och företag. </a:t>
            </a:r>
          </a:p>
          <a:p>
            <a:pPr marL="0" indent="0">
              <a:buNone/>
            </a:pPr>
            <a:r>
              <a:rPr lang="sv-SE" sz="1400" dirty="0" err="1"/>
              <a:t>Lysio</a:t>
            </a:r>
            <a:r>
              <a:rPr lang="sv-SE" sz="1400" dirty="0"/>
              <a:t> Research grundades 2009 och arbetar med undersökningar åt kunder i offentlig, akademisk, privat och ideell sektor.</a:t>
            </a:r>
          </a:p>
          <a:p>
            <a:pPr marL="0" indent="0">
              <a:buNone/>
            </a:pPr>
            <a:r>
              <a:rPr lang="sv-SE" sz="1400" dirty="0"/>
              <a:t>Vi finns i Göteborg, Lund och Stockholm. </a:t>
            </a:r>
          </a:p>
          <a:p>
            <a:endParaRPr lang="sv-SE" sz="1600" dirty="0"/>
          </a:p>
        </p:txBody>
      </p:sp>
      <p:sp>
        <p:nvSpPr>
          <p:cNvPr id="2" name="Platshållare för text 1">
            <a:extLst>
              <a:ext uri="{FF2B5EF4-FFF2-40B4-BE49-F238E27FC236}">
                <a16:creationId xmlns:a16="http://schemas.microsoft.com/office/drawing/2014/main" id="{9F1D8022-E332-CC4A-B3B9-9BF1CA0355AB}"/>
              </a:ext>
            </a:extLst>
          </p:cNvPr>
          <p:cNvSpPr>
            <a:spLocks noGrp="1"/>
          </p:cNvSpPr>
          <p:nvPr>
            <p:ph type="body" idx="1"/>
          </p:nvPr>
        </p:nvSpPr>
        <p:spPr/>
        <p:txBody>
          <a:bodyPr/>
          <a:lstStyle/>
          <a:p>
            <a:r>
              <a:rPr lang="sv-SE" dirty="0"/>
              <a:t>Enkäter, insamling och analys</a:t>
            </a:r>
          </a:p>
        </p:txBody>
      </p:sp>
      <p:sp>
        <p:nvSpPr>
          <p:cNvPr id="4" name="Rubrik 3">
            <a:extLst>
              <a:ext uri="{FF2B5EF4-FFF2-40B4-BE49-F238E27FC236}">
                <a16:creationId xmlns:a16="http://schemas.microsoft.com/office/drawing/2014/main" id="{5FF5F028-778A-374A-8A18-3A1AEF946B4D}"/>
              </a:ext>
            </a:extLst>
          </p:cNvPr>
          <p:cNvSpPr>
            <a:spLocks noGrp="1"/>
          </p:cNvSpPr>
          <p:nvPr>
            <p:ph type="title"/>
          </p:nvPr>
        </p:nvSpPr>
        <p:spPr/>
        <p:txBody>
          <a:bodyPr/>
          <a:lstStyle/>
          <a:p>
            <a:r>
              <a:rPr lang="sv-SE" dirty="0" err="1"/>
              <a:t>Lysio</a:t>
            </a:r>
            <a:r>
              <a:rPr lang="sv-SE" dirty="0"/>
              <a:t> Research</a:t>
            </a:r>
          </a:p>
        </p:txBody>
      </p:sp>
      <p:sp>
        <p:nvSpPr>
          <p:cNvPr id="6" name="Rektangel 5">
            <a:extLst>
              <a:ext uri="{FF2B5EF4-FFF2-40B4-BE49-F238E27FC236}">
                <a16:creationId xmlns:a16="http://schemas.microsoft.com/office/drawing/2014/main" id="{C2E50E01-027C-D5BE-43BA-C0E5039B62D3}"/>
              </a:ext>
              <a:ext uri="{C183D7F6-B498-43B3-948B-1728B52AA6E4}">
                <adec:decorative xmlns:adec="http://schemas.microsoft.com/office/drawing/2017/decorative" val="1"/>
              </a:ext>
            </a:extLst>
          </p:cNvPr>
          <p:cNvSpPr/>
          <p:nvPr/>
        </p:nvSpPr>
        <p:spPr>
          <a:xfrm>
            <a:off x="6145271" y="3903384"/>
            <a:ext cx="3539690" cy="130202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0" rIns="180000" rtlCol="0" anchor="ctr"/>
          <a:lstStyle/>
          <a:p>
            <a:endParaRPr lang="sv-SE" sz="1200" b="1">
              <a:solidFill>
                <a:sysClr val="windowText" lastClr="000000"/>
              </a:solidFill>
            </a:endParaRPr>
          </a:p>
        </p:txBody>
      </p:sp>
      <p:sp>
        <p:nvSpPr>
          <p:cNvPr id="8" name="textruta 7">
            <a:extLst>
              <a:ext uri="{FF2B5EF4-FFF2-40B4-BE49-F238E27FC236}">
                <a16:creationId xmlns:a16="http://schemas.microsoft.com/office/drawing/2014/main" id="{2A50931F-8FCD-D30D-351D-6E5FF61172A4}"/>
              </a:ext>
            </a:extLst>
          </p:cNvPr>
          <p:cNvSpPr txBox="1"/>
          <p:nvPr/>
        </p:nvSpPr>
        <p:spPr>
          <a:xfrm>
            <a:off x="6992202" y="4263086"/>
            <a:ext cx="3019264" cy="646331"/>
          </a:xfrm>
          <a:prstGeom prst="rect">
            <a:avLst/>
          </a:prstGeom>
          <a:noFill/>
        </p:spPr>
        <p:txBody>
          <a:bodyPr wrap="square" rtlCol="0">
            <a:spAutoFit/>
          </a:bodyPr>
          <a:lstStyle/>
          <a:p>
            <a:r>
              <a:rPr lang="sv-SE" sz="1200" b="1" dirty="0">
                <a:solidFill>
                  <a:schemeClr val="bg1"/>
                </a:solidFill>
                <a:latin typeface="Arial" panose="020B0604020202020204" pitchFamily="34" charset="0"/>
              </a:rPr>
              <a:t>Simon Tufvesson</a:t>
            </a:r>
          </a:p>
          <a:p>
            <a:r>
              <a:rPr lang="sv-SE" sz="1200" dirty="0">
                <a:solidFill>
                  <a:schemeClr val="bg1"/>
                </a:solidFill>
                <a:latin typeface="Arial" panose="020B0604020202020204" pitchFamily="34" charset="0"/>
              </a:rPr>
              <a:t>Analytiker</a:t>
            </a:r>
          </a:p>
          <a:p>
            <a:r>
              <a:rPr lang="sv-SE" sz="1200" dirty="0">
                <a:solidFill>
                  <a:schemeClr val="bg1"/>
                </a:solidFill>
                <a:latin typeface="Arial" panose="020B0604020202020204" pitchFamily="34" charset="0"/>
              </a:rPr>
              <a:t>simon.tufvesson@enkatfabriken.se</a:t>
            </a:r>
            <a:endParaRPr lang="sv-SE" sz="2000" dirty="0">
              <a:solidFill>
                <a:schemeClr val="bg1"/>
              </a:solidFill>
              <a:latin typeface="Arial" panose="020B0604020202020204" pitchFamily="34" charset="0"/>
            </a:endParaRPr>
          </a:p>
        </p:txBody>
      </p:sp>
      <p:pic>
        <p:nvPicPr>
          <p:cNvPr id="10" name="Bildobjekt 9">
            <a:extLst>
              <a:ext uri="{FF2B5EF4-FFF2-40B4-BE49-F238E27FC236}">
                <a16:creationId xmlns:a16="http://schemas.microsoft.com/office/drawing/2014/main" id="{86BC5308-1344-A3B3-49B1-BE0015BC9258}"/>
              </a:ext>
            </a:extLst>
          </p:cNvPr>
          <p:cNvPicPr>
            <a:picLocks noChangeAspect="1"/>
          </p:cNvPicPr>
          <p:nvPr/>
        </p:nvPicPr>
        <p:blipFill>
          <a:blip r:embed="rId2"/>
          <a:srcRect/>
          <a:stretch/>
        </p:blipFill>
        <p:spPr>
          <a:xfrm>
            <a:off x="5553313" y="3903975"/>
            <a:ext cx="1302024" cy="1302024"/>
          </a:xfrm>
          <a:prstGeom prst="rect">
            <a:avLst/>
          </a:prstGeom>
        </p:spPr>
      </p:pic>
      <p:sp>
        <p:nvSpPr>
          <p:cNvPr id="12" name="Rektangel 11">
            <a:extLst>
              <a:ext uri="{FF2B5EF4-FFF2-40B4-BE49-F238E27FC236}">
                <a16:creationId xmlns:a16="http://schemas.microsoft.com/office/drawing/2014/main" id="{D543CD04-B759-CAA7-0A3C-8A388558503C}"/>
              </a:ext>
              <a:ext uri="{C183D7F6-B498-43B3-948B-1728B52AA6E4}">
                <adec:decorative xmlns:adec="http://schemas.microsoft.com/office/drawing/2017/decorative" val="1"/>
              </a:ext>
            </a:extLst>
          </p:cNvPr>
          <p:cNvSpPr/>
          <p:nvPr/>
        </p:nvSpPr>
        <p:spPr>
          <a:xfrm>
            <a:off x="6145271" y="2250613"/>
            <a:ext cx="3539690" cy="129564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0" rIns="180000" rtlCol="0" anchor="ctr"/>
          <a:lstStyle/>
          <a:p>
            <a:endParaRPr lang="sv-SE" sz="1200" b="1">
              <a:solidFill>
                <a:sysClr val="windowText" lastClr="000000"/>
              </a:solidFill>
            </a:endParaRPr>
          </a:p>
        </p:txBody>
      </p:sp>
      <p:sp>
        <p:nvSpPr>
          <p:cNvPr id="13" name="textruta 12">
            <a:extLst>
              <a:ext uri="{FF2B5EF4-FFF2-40B4-BE49-F238E27FC236}">
                <a16:creationId xmlns:a16="http://schemas.microsoft.com/office/drawing/2014/main" id="{51A4F9A6-C51C-4787-FE59-7F1F60F612A0}"/>
              </a:ext>
            </a:extLst>
          </p:cNvPr>
          <p:cNvSpPr txBox="1"/>
          <p:nvPr/>
        </p:nvSpPr>
        <p:spPr>
          <a:xfrm>
            <a:off x="6980669" y="2572086"/>
            <a:ext cx="3019264" cy="646331"/>
          </a:xfrm>
          <a:prstGeom prst="rect">
            <a:avLst/>
          </a:prstGeom>
          <a:noFill/>
        </p:spPr>
        <p:txBody>
          <a:bodyPr wrap="square" rtlCol="0">
            <a:spAutoFit/>
          </a:bodyPr>
          <a:lstStyle/>
          <a:p>
            <a:r>
              <a:rPr lang="sv-SE" sz="1200" b="1" dirty="0">
                <a:solidFill>
                  <a:schemeClr val="bg1"/>
                </a:solidFill>
                <a:latin typeface="Arial" panose="020B0604020202020204" pitchFamily="34" charset="0"/>
              </a:rPr>
              <a:t>Elin Hoffman</a:t>
            </a:r>
            <a:br>
              <a:rPr lang="sv-SE" sz="1200" b="1" dirty="0">
                <a:solidFill>
                  <a:schemeClr val="bg1"/>
                </a:solidFill>
                <a:latin typeface="Arial" panose="020B0604020202020204" pitchFamily="34" charset="0"/>
              </a:rPr>
            </a:br>
            <a:r>
              <a:rPr lang="sv-SE" sz="1200" dirty="0">
                <a:solidFill>
                  <a:schemeClr val="bg1"/>
                </a:solidFill>
                <a:latin typeface="Arial" panose="020B0604020202020204" pitchFamily="34" charset="0"/>
              </a:rPr>
              <a:t>Projektledare</a:t>
            </a:r>
          </a:p>
          <a:p>
            <a:r>
              <a:rPr lang="sv-SE" sz="1200" dirty="0" err="1">
                <a:solidFill>
                  <a:schemeClr val="bg1"/>
                </a:solidFill>
                <a:latin typeface="Arial" panose="020B0604020202020204" pitchFamily="34" charset="0"/>
              </a:rPr>
              <a:t>elin.hoffman@enkatfabriken.se</a:t>
            </a:r>
            <a:endParaRPr lang="sv-SE" sz="1200" dirty="0">
              <a:solidFill>
                <a:schemeClr val="bg1"/>
              </a:solidFill>
              <a:latin typeface="Arial" panose="020B0604020202020204" pitchFamily="34" charset="0"/>
            </a:endParaRPr>
          </a:p>
        </p:txBody>
      </p:sp>
      <p:pic>
        <p:nvPicPr>
          <p:cNvPr id="14" name="Bildobjekt 13">
            <a:extLst>
              <a:ext uri="{FF2B5EF4-FFF2-40B4-BE49-F238E27FC236}">
                <a16:creationId xmlns:a16="http://schemas.microsoft.com/office/drawing/2014/main" id="{92C2968D-22B5-E97D-E134-35B1631D780B}"/>
              </a:ext>
            </a:extLst>
          </p:cNvPr>
          <p:cNvPicPr>
            <a:picLocks/>
          </p:cNvPicPr>
          <p:nvPr/>
        </p:nvPicPr>
        <p:blipFill>
          <a:blip r:embed="rId3"/>
          <a:srcRect/>
          <a:stretch/>
        </p:blipFill>
        <p:spPr>
          <a:xfrm>
            <a:off x="5494259" y="2251205"/>
            <a:ext cx="1302024" cy="1303200"/>
          </a:xfrm>
          <a:prstGeom prst="rect">
            <a:avLst/>
          </a:prstGeom>
        </p:spPr>
      </p:pic>
    </p:spTree>
    <p:extLst>
      <p:ext uri="{BB962C8B-B14F-4D97-AF65-F5344CB8AC3E}">
        <p14:creationId xmlns:p14="http://schemas.microsoft.com/office/powerpoint/2010/main" val="34026312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C4CC0AF0-7D70-E847-A2C3-48E4FDA2249E}"/>
              </a:ext>
            </a:extLst>
          </p:cNvPr>
          <p:cNvSpPr>
            <a:spLocks noGrp="1"/>
          </p:cNvSpPr>
          <p:nvPr>
            <p:ph type="ctrTitle"/>
          </p:nvPr>
        </p:nvSpPr>
        <p:spPr>
          <a:xfrm>
            <a:off x="1562100" y="2009558"/>
            <a:ext cx="6781800" cy="685517"/>
          </a:xfrm>
        </p:spPr>
        <p:txBody>
          <a:bodyPr anchor="b">
            <a:normAutofit fontScale="90000"/>
          </a:bodyPr>
          <a:lstStyle/>
          <a:p>
            <a:r>
              <a:rPr lang="en-US" sz="2800" dirty="0" err="1">
                <a:solidFill>
                  <a:schemeClr val="bg1"/>
                </a:solidFill>
              </a:rPr>
              <a:t>Undersökning</a:t>
            </a:r>
            <a:r>
              <a:rPr lang="en-US" sz="2800" dirty="0">
                <a:solidFill>
                  <a:schemeClr val="bg1"/>
                </a:solidFill>
              </a:rPr>
              <a:t> </a:t>
            </a:r>
            <a:r>
              <a:rPr lang="en-US" sz="2800" dirty="0" err="1">
                <a:solidFill>
                  <a:schemeClr val="bg1"/>
                </a:solidFill>
              </a:rPr>
              <a:t>och</a:t>
            </a:r>
            <a:r>
              <a:rPr lang="en-US" sz="2800" dirty="0">
                <a:solidFill>
                  <a:schemeClr val="bg1"/>
                </a:solidFill>
              </a:rPr>
              <a:t> </a:t>
            </a:r>
            <a:r>
              <a:rPr lang="en-US" sz="2800" dirty="0" err="1">
                <a:solidFill>
                  <a:schemeClr val="bg1"/>
                </a:solidFill>
              </a:rPr>
              <a:t>analys</a:t>
            </a:r>
            <a:r>
              <a:rPr lang="en-US" sz="2800" dirty="0">
                <a:solidFill>
                  <a:schemeClr val="bg1"/>
                </a:solidFill>
              </a:rPr>
              <a:t> av Lysio Research</a:t>
            </a:r>
            <a:endParaRPr lang="sv-SE" dirty="0"/>
          </a:p>
        </p:txBody>
      </p:sp>
      <p:sp>
        <p:nvSpPr>
          <p:cNvPr id="8" name="Subtitle 1">
            <a:extLst>
              <a:ext uri="{FF2B5EF4-FFF2-40B4-BE49-F238E27FC236}">
                <a16:creationId xmlns:a16="http://schemas.microsoft.com/office/drawing/2014/main" id="{6CB8BD4E-D835-4BD9-8FBE-672CF3191DC8}"/>
              </a:ext>
            </a:extLst>
          </p:cNvPr>
          <p:cNvSpPr>
            <a:spLocks noGrp="1"/>
          </p:cNvSpPr>
          <p:nvPr>
            <p:ph type="subTitle" idx="4294967295"/>
          </p:nvPr>
        </p:nvSpPr>
        <p:spPr>
          <a:xfrm>
            <a:off x="1955800" y="2845593"/>
            <a:ext cx="5994400" cy="1166813"/>
          </a:xfrm>
        </p:spPr>
        <p:txBody>
          <a:bodyPr anchor="t">
            <a:normAutofit/>
          </a:bodyPr>
          <a:lstStyle/>
          <a:p>
            <a:pPr marL="0" indent="0" algn="ctr">
              <a:buNone/>
            </a:pPr>
            <a:r>
              <a:rPr lang="en-US" dirty="0">
                <a:hlinkClick r:id="rId2"/>
              </a:rPr>
              <a:t>www.lysio.se</a:t>
            </a:r>
            <a:endParaRPr lang="en-US" dirty="0"/>
          </a:p>
          <a:p>
            <a:pPr algn="ctr"/>
            <a:endParaRPr lang="en-US" dirty="0"/>
          </a:p>
        </p:txBody>
      </p:sp>
    </p:spTree>
    <p:extLst>
      <p:ext uri="{BB962C8B-B14F-4D97-AF65-F5344CB8AC3E}">
        <p14:creationId xmlns:p14="http://schemas.microsoft.com/office/powerpoint/2010/main" val="12340798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3D10F25-7EC2-E840-87D4-D44A80BBAAD0}"/>
              </a:ext>
            </a:extLst>
          </p:cNvPr>
          <p:cNvSpPr>
            <a:spLocks noGrp="1"/>
          </p:cNvSpPr>
          <p:nvPr>
            <p:ph sz="half" idx="2"/>
          </p:nvPr>
        </p:nvSpPr>
        <p:spPr>
          <a:xfrm>
            <a:off x="489274" y="1376363"/>
            <a:ext cx="4463726" cy="4827838"/>
          </a:xfrm>
        </p:spPr>
        <p:txBody>
          <a:bodyPr/>
          <a:lstStyle/>
          <a:p>
            <a:pPr marL="0" indent="0">
              <a:lnSpc>
                <a:spcPct val="120000"/>
              </a:lnSpc>
              <a:buNone/>
            </a:pPr>
            <a:r>
              <a:rPr lang="sv-SE" sz="1400" dirty="0"/>
              <a:t>Insamlingen har skett via en webbenkät som kunnat besvaras via en unik länk och QR-kod per deltagande familjecentral. Länkar och QR-koder har tagits fram av </a:t>
            </a:r>
            <a:r>
              <a:rPr lang="sv-SE" sz="1400" dirty="0" err="1"/>
              <a:t>Lysio</a:t>
            </a:r>
            <a:r>
              <a:rPr lang="sv-SE" sz="1400" dirty="0"/>
              <a:t> Research, och dessa har sedan distribuerats till enheterna via en kontaktperson hos regionen. </a:t>
            </a:r>
            <a:endParaRPr lang="sv-SE" dirty="0"/>
          </a:p>
        </p:txBody>
      </p:sp>
      <p:sp>
        <p:nvSpPr>
          <p:cNvPr id="4" name="Rubrik 3">
            <a:extLst>
              <a:ext uri="{FF2B5EF4-FFF2-40B4-BE49-F238E27FC236}">
                <a16:creationId xmlns:a16="http://schemas.microsoft.com/office/drawing/2014/main" id="{8FBD4B87-7B86-5E44-8CAA-9CB2DF29C478}"/>
              </a:ext>
            </a:extLst>
          </p:cNvPr>
          <p:cNvSpPr>
            <a:spLocks noGrp="1"/>
          </p:cNvSpPr>
          <p:nvPr>
            <p:ph type="title"/>
          </p:nvPr>
        </p:nvSpPr>
        <p:spPr/>
        <p:txBody>
          <a:bodyPr/>
          <a:lstStyle/>
          <a:p>
            <a:r>
              <a:rPr lang="sv-SE" dirty="0"/>
              <a:t>Genomförande</a:t>
            </a:r>
          </a:p>
        </p:txBody>
      </p:sp>
      <p:graphicFrame>
        <p:nvGraphicFramePr>
          <p:cNvPr id="2" name="Tabell 7">
            <a:extLst>
              <a:ext uri="{FF2B5EF4-FFF2-40B4-BE49-F238E27FC236}">
                <a16:creationId xmlns:a16="http://schemas.microsoft.com/office/drawing/2014/main" id="{EAFECFE0-4DDA-B877-7E92-5FFF044EB178}"/>
              </a:ext>
            </a:extLst>
          </p:cNvPr>
          <p:cNvGraphicFramePr>
            <a:graphicFrameLocks noGrp="1"/>
          </p:cNvGraphicFramePr>
          <p:nvPr/>
        </p:nvGraphicFramePr>
        <p:xfrm>
          <a:off x="489276" y="3429000"/>
          <a:ext cx="5301924" cy="902099"/>
        </p:xfrm>
        <a:graphic>
          <a:graphicData uri="http://schemas.openxmlformats.org/drawingml/2006/table">
            <a:tbl>
              <a:tblPr firstRow="1" bandRow="1">
                <a:tableStyleId>{5C22544A-7EE6-4342-B048-85BDC9FD1C3A}</a:tableStyleId>
              </a:tblPr>
              <a:tblGrid>
                <a:gridCol w="2040564">
                  <a:extLst>
                    <a:ext uri="{9D8B030D-6E8A-4147-A177-3AD203B41FA5}">
                      <a16:colId xmlns:a16="http://schemas.microsoft.com/office/drawing/2014/main" val="1159429802"/>
                    </a:ext>
                  </a:extLst>
                </a:gridCol>
                <a:gridCol w="1036320">
                  <a:extLst>
                    <a:ext uri="{9D8B030D-6E8A-4147-A177-3AD203B41FA5}">
                      <a16:colId xmlns:a16="http://schemas.microsoft.com/office/drawing/2014/main" val="2021594479"/>
                    </a:ext>
                  </a:extLst>
                </a:gridCol>
                <a:gridCol w="1066800">
                  <a:extLst>
                    <a:ext uri="{9D8B030D-6E8A-4147-A177-3AD203B41FA5}">
                      <a16:colId xmlns:a16="http://schemas.microsoft.com/office/drawing/2014/main" val="2967166854"/>
                    </a:ext>
                  </a:extLst>
                </a:gridCol>
                <a:gridCol w="1158240">
                  <a:extLst>
                    <a:ext uri="{9D8B030D-6E8A-4147-A177-3AD203B41FA5}">
                      <a16:colId xmlns:a16="http://schemas.microsoft.com/office/drawing/2014/main" val="354442134"/>
                    </a:ext>
                  </a:extLst>
                </a:gridCol>
              </a:tblGrid>
              <a:tr h="356217">
                <a:tc>
                  <a:txBody>
                    <a:bodyPr/>
                    <a:lstStyle/>
                    <a:p>
                      <a:r>
                        <a:rPr lang="sv-SE" sz="1100" dirty="0"/>
                        <a:t>Enkät </a:t>
                      </a:r>
                    </a:p>
                  </a:txBody>
                  <a:tcPr anchor="ctr"/>
                </a:tc>
                <a:tc>
                  <a:txBody>
                    <a:bodyPr/>
                    <a:lstStyle/>
                    <a:p>
                      <a:r>
                        <a:rPr lang="sv-SE" sz="1100" dirty="0"/>
                        <a:t>Insamling start</a:t>
                      </a:r>
                    </a:p>
                  </a:txBody>
                  <a:tcPr anchor="ctr"/>
                </a:tc>
                <a:tc>
                  <a:txBody>
                    <a:bodyPr/>
                    <a:lstStyle/>
                    <a:p>
                      <a:r>
                        <a:rPr lang="sv-SE" sz="1100" dirty="0"/>
                        <a:t>Insamling slut </a:t>
                      </a:r>
                    </a:p>
                  </a:txBody>
                  <a:tcPr anchor="ctr"/>
                </a:tc>
                <a:tc>
                  <a:txBody>
                    <a:bodyPr/>
                    <a:lstStyle/>
                    <a:p>
                      <a:r>
                        <a:rPr lang="sv-SE" sz="1100" dirty="0"/>
                        <a:t>Antal svar för enhet</a:t>
                      </a:r>
                    </a:p>
                  </a:txBody>
                  <a:tcPr anchor="ctr"/>
                </a:tc>
                <a:extLst>
                  <a:ext uri="{0D108BD9-81ED-4DB2-BD59-A6C34878D82A}">
                    <a16:rowId xmlns:a16="http://schemas.microsoft.com/office/drawing/2014/main" val="2820031394"/>
                  </a:ext>
                </a:extLst>
              </a:tr>
              <a:tr h="475379">
                <a:tc>
                  <a:txBody>
                    <a:bodyPr/>
                    <a:lstStyle/>
                    <a:p>
                      <a:r>
                        <a:rPr lang="sv-SE" sz="1200" dirty="0"/>
                        <a:t>Vuxenenkäten</a:t>
                      </a:r>
                    </a:p>
                  </a:txBody>
                  <a:tcPr anchor="ctr"/>
                </a:tc>
                <a:tc>
                  <a:txBody>
                    <a:bodyPr/>
                    <a:lstStyle/>
                    <a:p>
                      <a:r>
                        <a:rPr lang="sv-SE" sz="1200" dirty="0"/>
                        <a:t>2025-09-22 </a:t>
                      </a:r>
                    </a:p>
                  </a:txBody>
                  <a:tcPr anchor="ctr"/>
                </a:tc>
                <a:tc>
                  <a:txBody>
                    <a:bodyPr/>
                    <a:lstStyle/>
                    <a:p>
                      <a:r>
                        <a:rPr lang="sv-SE" sz="1200" dirty="0"/>
                        <a:t>2025-10-26</a:t>
                      </a:r>
                    </a:p>
                  </a:txBody>
                  <a:tcPr anchor="ctr"/>
                </a:tc>
                <a:tc>
                  <a:txBody>
                    <a:bodyPr/>
                    <a:lstStyle/>
                    <a:p>
                      <a:r>
                        <a:rPr lang="sv-SE" sz="1200" dirty="0"/>
                        <a:t>28</a:t>
                      </a:r>
                    </a:p>
                  </a:txBody>
                  <a:tcPr anchor="ctr"/>
                </a:tc>
                <a:extLst>
                  <a:ext uri="{0D108BD9-81ED-4DB2-BD59-A6C34878D82A}">
                    <a16:rowId xmlns:a16="http://schemas.microsoft.com/office/drawing/2014/main" val="698318234"/>
                  </a:ext>
                </a:extLst>
              </a:tr>
            </a:tbl>
          </a:graphicData>
        </a:graphic>
      </p:graphicFrame>
    </p:spTree>
    <p:extLst>
      <p:ext uri="{BB962C8B-B14F-4D97-AF65-F5344CB8AC3E}">
        <p14:creationId xmlns:p14="http://schemas.microsoft.com/office/powerpoint/2010/main" val="22327143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E0514D-6E66-B949-8A68-7933D2BB3F92}"/>
              </a:ext>
            </a:extLst>
          </p:cNvPr>
          <p:cNvSpPr>
            <a:spLocks noGrp="1"/>
          </p:cNvSpPr>
          <p:nvPr>
            <p:ph type="ctrTitle"/>
          </p:nvPr>
        </p:nvSpPr>
        <p:spPr/>
        <p:txBody>
          <a:bodyPr anchor="b">
            <a:normAutofit/>
          </a:bodyPr>
          <a:lstStyle/>
          <a:p>
            <a:r>
              <a:rPr lang="sv-SE" dirty="0"/>
              <a:t>Resultat</a:t>
            </a:r>
          </a:p>
        </p:txBody>
      </p:sp>
    </p:spTree>
    <p:extLst>
      <p:ext uri="{BB962C8B-B14F-4D97-AF65-F5344CB8AC3E}">
        <p14:creationId xmlns:p14="http://schemas.microsoft.com/office/powerpoint/2010/main" val="19448046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FE29FC04-8D81-5D4F-9525-B46E9363B589}"/>
              </a:ext>
            </a:extLst>
          </p:cNvPr>
          <p:cNvSpPr>
            <a:spLocks noGrp="1"/>
          </p:cNvSpPr>
          <p:nvPr>
            <p:ph type="body" sz="quarter" idx="3"/>
          </p:nvPr>
        </p:nvSpPr>
        <p:spPr>
          <a:xfrm>
            <a:off x="4054496" y="1640807"/>
            <a:ext cx="5515828" cy="681037"/>
          </a:xfrm>
        </p:spPr>
        <p:txBody>
          <a:bodyPr/>
          <a:lstStyle/>
          <a:p>
            <a:r>
              <a:rPr lang="sv-SE" sz="2000" b="0" dirty="0"/>
              <a:t>Hur gammalt är barnet eller barnen som besöket idag gäller?</a:t>
            </a:r>
          </a:p>
        </p:txBody>
      </p:sp>
      <p:sp>
        <p:nvSpPr>
          <p:cNvPr id="3" name="Platshållare för text 2">
            <a:extLst>
              <a:ext uri="{FF2B5EF4-FFF2-40B4-BE49-F238E27FC236}">
                <a16:creationId xmlns:a16="http://schemas.microsoft.com/office/drawing/2014/main" id="{188EBC3B-4EC7-2D4A-B736-2F2319CD4580}"/>
              </a:ext>
            </a:extLst>
          </p:cNvPr>
          <p:cNvSpPr>
            <a:spLocks noGrp="1"/>
          </p:cNvSpPr>
          <p:nvPr>
            <p:ph type="body" idx="1"/>
          </p:nvPr>
        </p:nvSpPr>
        <p:spPr>
          <a:xfrm>
            <a:off x="492291" y="1640807"/>
            <a:ext cx="4190702" cy="416593"/>
          </a:xfrm>
        </p:spPr>
        <p:txBody>
          <a:bodyPr/>
          <a:lstStyle/>
          <a:p>
            <a:r>
              <a:rPr lang="sv-SE" sz="2000" b="0" dirty="0"/>
              <a:t>Ditt kön:</a:t>
            </a:r>
            <a:endParaRPr lang="sv-SE" dirty="0"/>
          </a:p>
        </p:txBody>
      </p:sp>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Bakgrundsfrågor </a:t>
            </a:r>
          </a:p>
        </p:txBody>
      </p:sp>
      <p:graphicFrame>
        <p:nvGraphicFramePr>
          <p:cNvPr id="12" name="Platshållare för innehåll 3">
            <a:extLst>
              <a:ext uri="{FF2B5EF4-FFF2-40B4-BE49-F238E27FC236}">
                <a16:creationId xmlns:a16="http://schemas.microsoft.com/office/drawing/2014/main" id="{929B99A6-D2B5-C413-E915-BB074B6A983B}"/>
              </a:ext>
            </a:extLst>
          </p:cNvPr>
          <p:cNvGraphicFramePr>
            <a:graphicFrameLocks noGrp="1"/>
          </p:cNvGraphicFramePr>
          <p:nvPr>
            <p:ph sz="half" idx="2"/>
          </p:nvPr>
        </p:nvGraphicFramePr>
        <p:xfrm>
          <a:off x="488950" y="2321844"/>
          <a:ext cx="3049380" cy="26809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Platshållare för innehåll 16">
            <a:extLst>
              <a:ext uri="{FF2B5EF4-FFF2-40B4-BE49-F238E27FC236}">
                <a16:creationId xmlns:a16="http://schemas.microsoft.com/office/drawing/2014/main" id="{C8857B6B-DF74-58A8-2D0D-6285856B7886}"/>
              </a:ext>
            </a:extLst>
          </p:cNvPr>
          <p:cNvGraphicFramePr>
            <a:graphicFrameLocks noGrp="1"/>
          </p:cNvGraphicFramePr>
          <p:nvPr>
            <p:ph sz="quarter" idx="4"/>
          </p:nvPr>
        </p:nvGraphicFramePr>
        <p:xfrm>
          <a:off x="4055164" y="2321844"/>
          <a:ext cx="5516219" cy="36845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300805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FE29FC04-8D81-5D4F-9525-B46E9363B589}"/>
              </a:ext>
            </a:extLst>
          </p:cNvPr>
          <p:cNvSpPr>
            <a:spLocks noGrp="1"/>
          </p:cNvSpPr>
          <p:nvPr>
            <p:ph type="body" sz="quarter" idx="3"/>
          </p:nvPr>
        </p:nvSpPr>
        <p:spPr>
          <a:xfrm>
            <a:off x="476574" y="1640807"/>
            <a:ext cx="5940555" cy="681037"/>
          </a:xfrm>
        </p:spPr>
        <p:txBody>
          <a:bodyPr>
            <a:normAutofit/>
          </a:bodyPr>
          <a:lstStyle/>
          <a:p>
            <a:r>
              <a:rPr lang="sv-SE" sz="2000" b="0"/>
              <a:t>Vad har du besökt idag?</a:t>
            </a:r>
            <a:endParaRPr lang="sv-SE" sz="2000" b="0" dirty="0"/>
          </a:p>
        </p:txBody>
      </p:sp>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Bakgrundsfrågor </a:t>
            </a:r>
          </a:p>
        </p:txBody>
      </p:sp>
      <p:graphicFrame>
        <p:nvGraphicFramePr>
          <p:cNvPr id="16" name="Platshållare för innehåll 16">
            <a:extLst>
              <a:ext uri="{FF2B5EF4-FFF2-40B4-BE49-F238E27FC236}">
                <a16:creationId xmlns:a16="http://schemas.microsoft.com/office/drawing/2014/main" id="{C8857B6B-DF74-58A8-2D0D-6285856B7886}"/>
              </a:ext>
            </a:extLst>
          </p:cNvPr>
          <p:cNvGraphicFramePr>
            <a:graphicFrameLocks noGrp="1"/>
          </p:cNvGraphicFramePr>
          <p:nvPr>
            <p:ph sz="quarter" idx="4"/>
          </p:nvPr>
        </p:nvGraphicFramePr>
        <p:xfrm>
          <a:off x="477243" y="2530475"/>
          <a:ext cx="6817409" cy="368458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ruta 5">
            <a:extLst>
              <a:ext uri="{FF2B5EF4-FFF2-40B4-BE49-F238E27FC236}">
                <a16:creationId xmlns:a16="http://schemas.microsoft.com/office/drawing/2014/main" id="{0AFB7395-C0CD-27C3-084E-C90330181EC1}"/>
              </a:ext>
            </a:extLst>
          </p:cNvPr>
          <p:cNvSpPr txBox="1"/>
          <p:nvPr/>
        </p:nvSpPr>
        <p:spPr>
          <a:xfrm>
            <a:off x="476574" y="6292889"/>
            <a:ext cx="4954656" cy="246221"/>
          </a:xfrm>
          <a:prstGeom prst="rect">
            <a:avLst/>
          </a:prstGeom>
          <a:noFill/>
        </p:spPr>
        <p:txBody>
          <a:bodyPr wrap="square">
            <a:spAutoFit/>
          </a:bodyPr>
          <a:lstStyle/>
          <a:p>
            <a:r>
              <a:rPr lang="sv-SE" sz="1000" i="1"/>
              <a:t>*Socionom/socialrådgivare/föräldrastödjare/kurator</a:t>
            </a:r>
          </a:p>
        </p:txBody>
      </p:sp>
    </p:spTree>
    <p:extLst>
      <p:ext uri="{BB962C8B-B14F-4D97-AF65-F5344CB8AC3E}">
        <p14:creationId xmlns:p14="http://schemas.microsoft.com/office/powerpoint/2010/main" val="9663567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FE29FC04-8D81-5D4F-9525-B46E9363B589}"/>
              </a:ext>
            </a:extLst>
          </p:cNvPr>
          <p:cNvSpPr>
            <a:spLocks noGrp="1"/>
          </p:cNvSpPr>
          <p:nvPr>
            <p:ph type="body" sz="quarter" idx="3"/>
          </p:nvPr>
        </p:nvSpPr>
        <p:spPr>
          <a:xfrm>
            <a:off x="476574" y="1640807"/>
            <a:ext cx="5509447" cy="681037"/>
          </a:xfrm>
        </p:spPr>
        <p:txBody>
          <a:bodyPr/>
          <a:lstStyle/>
          <a:p>
            <a:r>
              <a:rPr lang="sv-SE" sz="2000" b="0" dirty="0"/>
              <a:t>Vilken är din högsta avslutade utbildning?</a:t>
            </a:r>
          </a:p>
        </p:txBody>
      </p:sp>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Bakgrundsfrågor </a:t>
            </a:r>
          </a:p>
        </p:txBody>
      </p:sp>
      <p:graphicFrame>
        <p:nvGraphicFramePr>
          <p:cNvPr id="16" name="Platshållare för innehåll 16">
            <a:extLst>
              <a:ext uri="{FF2B5EF4-FFF2-40B4-BE49-F238E27FC236}">
                <a16:creationId xmlns:a16="http://schemas.microsoft.com/office/drawing/2014/main" id="{C8857B6B-DF74-58A8-2D0D-6285856B7886}"/>
              </a:ext>
            </a:extLst>
          </p:cNvPr>
          <p:cNvGraphicFramePr>
            <a:graphicFrameLocks noGrp="1"/>
          </p:cNvGraphicFramePr>
          <p:nvPr>
            <p:ph sz="quarter" idx="4"/>
          </p:nvPr>
        </p:nvGraphicFramePr>
        <p:xfrm>
          <a:off x="477242" y="2530475"/>
          <a:ext cx="7197554" cy="36845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259306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49141-6894-ECDF-A77B-5B3A59F1991D}"/>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AC8B84AF-F88C-3F3C-421C-591323828313}"/>
              </a:ext>
            </a:extLst>
          </p:cNvPr>
          <p:cNvSpPr>
            <a:spLocks noGrp="1"/>
          </p:cNvSpPr>
          <p:nvPr>
            <p:ph type="title"/>
          </p:nvPr>
        </p:nvSpPr>
        <p:spPr>
          <a:xfrm>
            <a:off x="477242" y="441325"/>
            <a:ext cx="8543925" cy="935038"/>
          </a:xfrm>
        </p:spPr>
        <p:txBody>
          <a:bodyPr/>
          <a:lstStyle/>
          <a:p>
            <a:r>
              <a:rPr lang="sv-SE" dirty="0"/>
              <a:t>Bakgrundsfrågor </a:t>
            </a:r>
          </a:p>
        </p:txBody>
      </p:sp>
      <p:sp>
        <p:nvSpPr>
          <p:cNvPr id="8" name="Platshållare för text 2">
            <a:extLst>
              <a:ext uri="{FF2B5EF4-FFF2-40B4-BE49-F238E27FC236}">
                <a16:creationId xmlns:a16="http://schemas.microsoft.com/office/drawing/2014/main" id="{3E123169-A502-D1B5-1C4E-577C22A83DA5}"/>
              </a:ext>
            </a:extLst>
          </p:cNvPr>
          <p:cNvSpPr>
            <a:spLocks noGrp="1"/>
          </p:cNvSpPr>
          <p:nvPr>
            <p:ph type="body" idx="1"/>
          </p:nvPr>
        </p:nvSpPr>
        <p:spPr>
          <a:xfrm>
            <a:off x="477242" y="1640807"/>
            <a:ext cx="4190702" cy="416593"/>
          </a:xfrm>
        </p:spPr>
        <p:txBody>
          <a:bodyPr>
            <a:normAutofit/>
          </a:bodyPr>
          <a:lstStyle/>
          <a:p>
            <a:r>
              <a:rPr lang="sv-SE" b="0" dirty="0"/>
              <a:t>Är du född i Sverige?</a:t>
            </a:r>
            <a:endParaRPr lang="sv-SE" sz="1600" dirty="0"/>
          </a:p>
        </p:txBody>
      </p:sp>
      <p:graphicFrame>
        <p:nvGraphicFramePr>
          <p:cNvPr id="6" name="Platshållare för innehåll 3">
            <a:extLst>
              <a:ext uri="{FF2B5EF4-FFF2-40B4-BE49-F238E27FC236}">
                <a16:creationId xmlns:a16="http://schemas.microsoft.com/office/drawing/2014/main" id="{F98C4053-0FCB-94B0-378F-CE1AED4387AD}"/>
              </a:ext>
            </a:extLst>
          </p:cNvPr>
          <p:cNvGraphicFramePr>
            <a:graphicFrameLocks noGrp="1"/>
          </p:cNvGraphicFramePr>
          <p:nvPr>
            <p:ph sz="half" idx="2"/>
          </p:nvPr>
        </p:nvGraphicFramePr>
        <p:xfrm>
          <a:off x="477242" y="2321844"/>
          <a:ext cx="3049380" cy="2680913"/>
        </p:xfrm>
        <a:graphic>
          <a:graphicData uri="http://schemas.openxmlformats.org/drawingml/2006/chart">
            <c:chart xmlns:c="http://schemas.openxmlformats.org/drawingml/2006/chart" xmlns:r="http://schemas.openxmlformats.org/officeDocument/2006/relationships" r:id="rId3"/>
          </a:graphicData>
        </a:graphic>
      </p:graphicFrame>
      <p:sp>
        <p:nvSpPr>
          <p:cNvPr id="12" name="Platshållare för text 2">
            <a:extLst>
              <a:ext uri="{FF2B5EF4-FFF2-40B4-BE49-F238E27FC236}">
                <a16:creationId xmlns:a16="http://schemas.microsoft.com/office/drawing/2014/main" id="{9DB21817-851F-7535-1EEC-36897409E366}"/>
              </a:ext>
            </a:extLst>
          </p:cNvPr>
          <p:cNvSpPr txBox="1">
            <a:spLocks/>
          </p:cNvSpPr>
          <p:nvPr/>
        </p:nvSpPr>
        <p:spPr>
          <a:xfrm>
            <a:off x="4830464" y="1640807"/>
            <a:ext cx="4598293" cy="527358"/>
          </a:xfrm>
          <a:prstGeom prst="rect">
            <a:avLst/>
          </a:prstGeom>
        </p:spPr>
        <p:txBody>
          <a:bodyPr vert="horz" lIns="91440" tIns="45720" rIns="91440" bIns="45720" rtlCol="0" anchor="t">
            <a:normAutofit fontScale="925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2000" b="0" dirty="0"/>
              <a:t>Om nej, hur länge har du bott i Sverige?</a:t>
            </a:r>
            <a:endParaRPr lang="sv-SE" dirty="0"/>
          </a:p>
        </p:txBody>
      </p:sp>
      <p:graphicFrame>
        <p:nvGraphicFramePr>
          <p:cNvPr id="14" name="Platshållare för innehåll 16">
            <a:extLst>
              <a:ext uri="{FF2B5EF4-FFF2-40B4-BE49-F238E27FC236}">
                <a16:creationId xmlns:a16="http://schemas.microsoft.com/office/drawing/2014/main" id="{5C6C7AA8-3CF8-BF85-837E-A9EDB7FA3A21}"/>
              </a:ext>
            </a:extLst>
          </p:cNvPr>
          <p:cNvGraphicFramePr>
            <a:graphicFrameLocks noGrp="1"/>
          </p:cNvGraphicFramePr>
          <p:nvPr>
            <p:ph sz="quarter" idx="4"/>
          </p:nvPr>
        </p:nvGraphicFramePr>
        <p:xfrm>
          <a:off x="4667944" y="2321844"/>
          <a:ext cx="4760814" cy="31800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312150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tema">
  <a:themeElements>
    <a:clrScheme name="Enkätfabriken">
      <a:dk1>
        <a:srgbClr val="000000"/>
      </a:dk1>
      <a:lt1>
        <a:srgbClr val="FFFFFF"/>
      </a:lt1>
      <a:dk2>
        <a:srgbClr val="565655"/>
      </a:dk2>
      <a:lt2>
        <a:srgbClr val="F6F6F6"/>
      </a:lt2>
      <a:accent1>
        <a:srgbClr val="9DCC8F"/>
      </a:accent1>
      <a:accent2>
        <a:srgbClr val="64B34B"/>
      </a:accent2>
      <a:accent3>
        <a:srgbClr val="F29559"/>
      </a:accent3>
      <a:accent4>
        <a:srgbClr val="EA5901"/>
      </a:accent4>
      <a:accent5>
        <a:srgbClr val="85C5CB"/>
      </a:accent5>
      <a:accent6>
        <a:srgbClr val="F6E183"/>
      </a:accent6>
      <a:hlink>
        <a:srgbClr val="64B34B"/>
      </a:hlink>
      <a:folHlink>
        <a:srgbClr val="9DC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89B889-B641-4945-943E-0236FEAB993A}" vid="{C79D37AD-CB5A-5045-BAA4-5B7F22F2E083}"/>
    </a:ext>
  </a:extLst>
</a:theme>
</file>

<file path=ppt/theme/theme2.xml><?xml version="1.0" encoding="utf-8"?>
<a:theme xmlns:a="http://schemas.openxmlformats.org/drawingml/2006/main" name="1_Office-tema">
  <a:themeElements>
    <a:clrScheme name="Enkätfabriken">
      <a:dk1>
        <a:srgbClr val="000000"/>
      </a:dk1>
      <a:lt1>
        <a:srgbClr val="FFFFFF"/>
      </a:lt1>
      <a:dk2>
        <a:srgbClr val="565655"/>
      </a:dk2>
      <a:lt2>
        <a:srgbClr val="F6F6F6"/>
      </a:lt2>
      <a:accent1>
        <a:srgbClr val="9DCC8F"/>
      </a:accent1>
      <a:accent2>
        <a:srgbClr val="64B34B"/>
      </a:accent2>
      <a:accent3>
        <a:srgbClr val="F29559"/>
      </a:accent3>
      <a:accent4>
        <a:srgbClr val="EA5901"/>
      </a:accent4>
      <a:accent5>
        <a:srgbClr val="85C5CB"/>
      </a:accent5>
      <a:accent6>
        <a:srgbClr val="F6E183"/>
      </a:accent6>
      <a:hlink>
        <a:srgbClr val="64B34B"/>
      </a:hlink>
      <a:folHlink>
        <a:srgbClr val="9DC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89B889-B641-4945-943E-0236FEAB993A}" vid="{9297055B-BB63-4045-9961-FE030DD7E78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8e37dbc-c6c8-4b8a-9812-2185cae5af5a">
      <Terms xmlns="http://schemas.microsoft.com/office/infopath/2007/PartnerControls"/>
    </lcf76f155ced4ddcb4097134ff3c332f>
    <TaxCatchAll xmlns="19c01820-739e-471e-80ca-26647c644fda" xsi:nil="true"/>
    <SharedWithUsers xmlns="19c01820-739e-471e-80ca-26647c644fda">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D69179970A534428738365F70FB50E8" ma:contentTypeVersion="15" ma:contentTypeDescription="Create a new document." ma:contentTypeScope="" ma:versionID="7ced52ff8844546ea82ad3113f100b2d">
  <xsd:schema xmlns:xsd="http://www.w3.org/2001/XMLSchema" xmlns:xs="http://www.w3.org/2001/XMLSchema" xmlns:p="http://schemas.microsoft.com/office/2006/metadata/properties" xmlns:ns2="18e37dbc-c6c8-4b8a-9812-2185cae5af5a" xmlns:ns3="19c01820-739e-471e-80ca-26647c644fda" targetNamespace="http://schemas.microsoft.com/office/2006/metadata/properties" ma:root="true" ma:fieldsID="8f533be7cecc4661c7f83c5b07fe9058" ns2:_="" ns3:_="">
    <xsd:import namespace="18e37dbc-c6c8-4b8a-9812-2185cae5af5a"/>
    <xsd:import namespace="19c01820-739e-471e-80ca-26647c644fd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e37dbc-c6c8-4b8a-9812-2185cae5af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aed434e-2057-4e20-9fa0-651e19c86a85"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9c01820-739e-471e-80ca-26647c644fd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0a016efe-a0ea-4c1c-8d5f-6cccf1999655}" ma:internalName="TaxCatchAll" ma:showField="CatchAllData" ma:web="19c01820-739e-471e-80ca-26647c644f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FDF2E76-3CE2-4D00-8A2D-016C4C4B3393}">
  <ds:schemaRefs>
    <ds:schemaRef ds:uri="http://purl.org/dc/elements/1.1/"/>
    <ds:schemaRef ds:uri="http://schemas.microsoft.com/office/2006/documentManagement/types"/>
    <ds:schemaRef ds:uri="http://purl.org/dc/dcmitype/"/>
    <ds:schemaRef ds:uri="http://schemas.openxmlformats.org/package/2006/metadata/core-properties"/>
    <ds:schemaRef ds:uri="293ca38d-8a01-4d17-99f3-6244240f344d"/>
    <ds:schemaRef ds:uri="97c4c201-fa17-49dd-9cc8-7201966f69fb"/>
    <ds:schemaRef ds:uri="http://www.w3.org/XML/1998/namespace"/>
    <ds:schemaRef ds:uri="http://purl.org/dc/term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E44C496C-D8EA-41A1-9555-7CB33444BC7E}"/>
</file>

<file path=customXml/itemProps3.xml><?xml version="1.0" encoding="utf-8"?>
<ds:datastoreItem xmlns:ds="http://schemas.openxmlformats.org/officeDocument/2006/customXml" ds:itemID="{C60B35C6-F287-46D7-9EC5-46252F2AAD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Office-tema</Template>
  <TotalTime>7110</TotalTime>
  <Words>1386</Words>
  <Application>Microsoft Macintosh PowerPoint</Application>
  <PresentationFormat>A4 (210 x 297 mm)</PresentationFormat>
  <Paragraphs>249</Paragraphs>
  <Slides>21</Slides>
  <Notes>14</Notes>
  <HiddenSlides>0</HiddenSlides>
  <MMClips>0</MMClips>
  <ScaleCrop>false</ScaleCrop>
  <HeadingPairs>
    <vt:vector size="6" baseType="variant">
      <vt:variant>
        <vt:lpstr>Använt teckensnitt</vt:lpstr>
      </vt:variant>
      <vt:variant>
        <vt:i4>6</vt:i4>
      </vt:variant>
      <vt:variant>
        <vt:lpstr>Tema</vt:lpstr>
      </vt:variant>
      <vt:variant>
        <vt:i4>2</vt:i4>
      </vt:variant>
      <vt:variant>
        <vt:lpstr>Bildrubriker</vt:lpstr>
      </vt:variant>
      <vt:variant>
        <vt:i4>21</vt:i4>
      </vt:variant>
    </vt:vector>
  </HeadingPairs>
  <TitlesOfParts>
    <vt:vector size="29" baseType="lpstr">
      <vt:lpstr>Aptos</vt:lpstr>
      <vt:lpstr>Arial</vt:lpstr>
      <vt:lpstr>Arial Black</vt:lpstr>
      <vt:lpstr>Calibri</vt:lpstr>
      <vt:lpstr>Courier New</vt:lpstr>
      <vt:lpstr>Systemtypsnitt normalt</vt:lpstr>
      <vt:lpstr>Office-tema</vt:lpstr>
      <vt:lpstr>1_Office-tema</vt:lpstr>
      <vt:lpstr>Enkät på familjecentraler</vt:lpstr>
      <vt:lpstr>Bakgrund</vt:lpstr>
      <vt:lpstr>Genomförande</vt:lpstr>
      <vt:lpstr>Resultat</vt:lpstr>
      <vt:lpstr>Bakgrundsfrågor </vt:lpstr>
      <vt:lpstr>Bakgrundsfrågor </vt:lpstr>
      <vt:lpstr>Bakgrundsfrågor </vt:lpstr>
      <vt:lpstr>Bakgrundsfrågor </vt:lpstr>
      <vt:lpstr>Bakgrundsfrågor </vt:lpstr>
      <vt:lpstr>Hur väl stämmer följande påståenden?</vt:lpstr>
      <vt:lpstr>Hur väl stämmer följande påstående?</vt:lpstr>
      <vt:lpstr>Har du fått extra stöd av personalen på familjecentralen?</vt:lpstr>
      <vt:lpstr>Om ja, beskriv gärna vilken typ av hjälp och stöd du fick? </vt:lpstr>
      <vt:lpstr>Har du deltagit i föräldragrupp på familjecentralen det senaste året?</vt:lpstr>
      <vt:lpstr>Har du deltagit i föräldragrupp på familjecentralen det senaste året?</vt:lpstr>
      <vt:lpstr>Föräldragruppen gjorde att:</vt:lpstr>
      <vt:lpstr>Har du lärt känna nya människor på Familjecentralen?</vt:lpstr>
      <vt:lpstr>Vad kan vi göra bättre på familjecentralen? </vt:lpstr>
      <vt:lpstr>Bakom rapporten</vt:lpstr>
      <vt:lpstr>Lysio Research</vt:lpstr>
      <vt:lpstr>Undersökning och analys av Lysio Research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Rapportrubrik</dc:title>
  <dc:creator>Elin Hoffman</dc:creator>
  <cp:lastModifiedBy>Simon Tufvesson</cp:lastModifiedBy>
  <cp:revision>99</cp:revision>
  <dcterms:created xsi:type="dcterms:W3CDTF">2023-11-13T16:53:19Z</dcterms:created>
  <dcterms:modified xsi:type="dcterms:W3CDTF">2025-11-12T10:00:11Z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0x010100CD69179970A534428738365F70FB50E8</vt:lpwstr>
  </property>
  <property fmtid="{D5CDD505-2E9C-101B-9397-08002B2CF9AE}" pid="3" name="MediaServiceImageTags">
    <vt:lpwstr/>
  </property>
  <property fmtid="{D5CDD505-2E9C-101B-9397-08002B2CF9AE}" pid="4" name="Order">
    <vt:r8>113800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