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27"/>
  </p:notesMasterIdLst>
  <p:sldIdLst>
    <p:sldId id="256" r:id="rId6"/>
    <p:sldId id="270" r:id="rId7"/>
    <p:sldId id="272" r:id="rId8"/>
    <p:sldId id="274" r:id="rId9"/>
    <p:sldId id="302" r:id="rId10"/>
    <p:sldId id="303" r:id="rId11"/>
    <p:sldId id="304" r:id="rId12"/>
    <p:sldId id="300" r:id="rId14"/>
    <p:sldId id="291" r:id="rId15"/>
    <p:sldId id="292" r:id="rId16"/>
    <p:sldId id="294" r:id="rId17"/>
    <p:sldId id="295" r:id="rId18"/>
    <p:sldId id="301" r:id="rId20"/>
    <p:sldId id="297" r:id="rId21"/>
    <p:sldId id="298" r:id="rId22"/>
    <p:sldId id="299" r:id="rId23"/>
    <p:sldId id="275" r:id="rId24"/>
    <p:sldId id="271" r:id="rId25"/>
    <p:sldId id="263" r:id="rId26"/>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Vuxenenkäten" id="{E2D3160F-3A2E-4545-87EC-BBFA7E8AF781}">
          <p14:sldIdLst>
            <p14:sldId id="274"/>
            <p14:sldId id="302"/>
            <p14:sldId id="303"/>
            <p14:sldId id="304"/>
            <p14:sldId id="290"/>
            <p14:sldId id="300"/>
            <p14:sldId id="291"/>
            <p14:sldId id="292"/>
            <p14:sldId id="294"/>
            <p14:sldId id="295"/>
            <p14:sldId id="296"/>
            <p14:sldId id="301"/>
            <p14:sldId id="297"/>
            <p14:sldId id="298"/>
            <p14:sldId id="299"/>
          </p14:sldIdLst>
        </p14:section>
        <p14:section name="avslut" id="{83D066F8-97A2-F24D-BA72-3F493910BE4D}">
          <p14:sldIdLst>
            <p14:sldId id="275"/>
            <p14:sldId id="27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61CBE-1726-5447-86B3-A9D469F0EC39}" v="17" dt="2025-11-12T09:59:55.40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6301"/>
  </p:normalViewPr>
  <p:slideViewPr>
    <p:cSldViewPr snapToGrid="0" snapToObjects="1" showGuides="1">
      <p:cViewPr varScale="1">
        <p:scale>
          <a:sx n="122" d="100"/>
          <a:sy n="122" d="100"/>
        </p:scale>
        <p:origin x="608" y="20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Hoffman" userId="a2599513-e340-4996-a3a8-180e7af7950c" providerId="ADAL" clId="{2C255B75-C64B-5F50-B0ED-AD003553D8A7}"/>
    <pc:docChg chg="custSel modSld modMainMaster">
      <pc:chgData name="Elin Hoffman" userId="a2599513-e340-4996-a3a8-180e7af7950c" providerId="ADAL" clId="{2C255B75-C64B-5F50-B0ED-AD003553D8A7}" dt="2025-10-03T13:27:48.767" v="17"/>
      <pc:docMkLst>
        <pc:docMk/>
      </pc:docMkLst>
      <pc:sldChg chg="modSp mod">
        <pc:chgData name="Elin Hoffman" userId="a2599513-e340-4996-a3a8-180e7af7950c" providerId="ADAL" clId="{2C255B75-C64B-5F50-B0ED-AD003553D8A7}" dt="2025-10-03T13:27:28.934" v="15" actId="20577"/>
        <pc:sldMkLst>
          <pc:docMk/>
          <pc:sldMk cId="1234079812" sldId="263"/>
        </pc:sldMkLst>
      </pc:sldChg>
      <pc:sldChg chg="modSp mod">
        <pc:chgData name="Elin Hoffman" userId="a2599513-e340-4996-a3a8-180e7af7950c" providerId="ADAL" clId="{2C255B75-C64B-5F50-B0ED-AD003553D8A7}" dt="2025-10-03T13:27:08.228" v="7"/>
        <pc:sldMkLst>
          <pc:docMk/>
          <pc:sldMk cId="437718305" sldId="270"/>
        </pc:sldMkLst>
      </pc:sldChg>
      <pc:sldChg chg="modSp">
        <pc:chgData name="Elin Hoffman" userId="a2599513-e340-4996-a3a8-180e7af7950c" providerId="ADAL" clId="{2C255B75-C64B-5F50-B0ED-AD003553D8A7}" dt="2025-10-03T13:27:08.228" v="7"/>
        <pc:sldMkLst>
          <pc:docMk/>
          <pc:sldMk cId="3402631211" sldId="271"/>
        </pc:sldMkLst>
      </pc:sldChg>
      <pc:sldChg chg="modSp">
        <pc:chgData name="Elin Hoffman" userId="a2599513-e340-4996-a3a8-180e7af7950c" providerId="ADAL" clId="{2C255B75-C64B-5F50-B0ED-AD003553D8A7}" dt="2025-10-03T13:27:08.228" v="7"/>
        <pc:sldMkLst>
          <pc:docMk/>
          <pc:sldMk cId="2232714395" sldId="272"/>
        </pc:sldMkLst>
      </pc:sldChg>
      <pc:sldChg chg="modSp">
        <pc:chgData name="Elin Hoffman" userId="a2599513-e340-4996-a3a8-180e7af7950c" providerId="ADAL" clId="{2C255B75-C64B-5F50-B0ED-AD003553D8A7}" dt="2025-10-03T13:27:08.228" v="7"/>
        <pc:sldMkLst>
          <pc:docMk/>
          <pc:sldMk cId="1150822535" sldId="290"/>
        </pc:sldMkLst>
      </pc:sldChg>
      <pc:sldChg chg="modSp">
        <pc:chgData name="Elin Hoffman" userId="a2599513-e340-4996-a3a8-180e7af7950c" providerId="ADAL" clId="{2C255B75-C64B-5F50-B0ED-AD003553D8A7}" dt="2025-10-03T13:27:08.228" v="7"/>
        <pc:sldMkLst>
          <pc:docMk/>
          <pc:sldMk cId="3450289580" sldId="296"/>
        </pc:sldMkLst>
      </pc:sldChg>
      <pc:sldMasterChg chg="delSp mod modSldLayout">
        <pc:chgData name="Elin Hoffman" userId="a2599513-e340-4996-a3a8-180e7af7950c" providerId="ADAL" clId="{2C255B75-C64B-5F50-B0ED-AD003553D8A7}" dt="2025-10-03T13:27:48.767" v="17"/>
        <pc:sldMasterMkLst>
          <pc:docMk/>
          <pc:sldMasterMk cId="3595170883" sldId="2147483648"/>
        </pc:sldMasterMkLst>
        <pc:sldLayoutChg chg="delSp mod">
          <pc:chgData name="Elin Hoffman" userId="a2599513-e340-4996-a3a8-180e7af7950c" providerId="ADAL" clId="{2C255B75-C64B-5F50-B0ED-AD003553D8A7}" dt="2025-10-03T13:26:38.186" v="6" actId="478"/>
          <pc:sldLayoutMkLst>
            <pc:docMk/>
            <pc:sldMasterMk cId="3595170883" sldId="2147483648"/>
            <pc:sldLayoutMk cId="1368715361" sldId="2147483673"/>
          </pc:sldLayoutMkLst>
        </pc:sldLayoutChg>
        <pc:sldLayoutChg chg="addSp delSp modSp mod">
          <pc:chgData name="Elin Hoffman" userId="a2599513-e340-4996-a3a8-180e7af7950c" providerId="ADAL" clId="{2C255B75-C64B-5F50-B0ED-AD003553D8A7}" dt="2025-10-03T13:27:48.767" v="17"/>
          <pc:sldLayoutMkLst>
            <pc:docMk/>
            <pc:sldMasterMk cId="3595170883" sldId="2147483648"/>
            <pc:sldLayoutMk cId="95236227" sldId="2147483695"/>
          </pc:sldLayoutMkLst>
        </pc:sldLayoutChg>
        <pc:sldLayoutChg chg="addSp delSp modSp mod">
          <pc:chgData name="Elin Hoffman" userId="a2599513-e340-4996-a3a8-180e7af7950c" providerId="ADAL" clId="{2C255B75-C64B-5F50-B0ED-AD003553D8A7}" dt="2025-10-03T13:26:05.896" v="4"/>
          <pc:sldLayoutMkLst>
            <pc:docMk/>
            <pc:sldMasterMk cId="3595170883" sldId="2147483648"/>
            <pc:sldLayoutMk cId="1328488519" sldId="2147483696"/>
          </pc:sldLayoutMkLst>
        </pc:sldLayoutChg>
      </pc:sldMasterChg>
    </pc:docChg>
  </pc:docChgLst>
  <pc:docChgLst>
    <pc:chgData name="Simon Tufvesson" userId="ed827d87-0650-4094-9c03-097576f8d7b0" providerId="ADAL" clId="{9CF61CBE-1726-5447-86B3-A9D469F0EC39}"/>
    <pc:docChg chg="undo custSel addSld delSld modSld modSection">
      <pc:chgData name="Simon Tufvesson" userId="ed827d87-0650-4094-9c03-097576f8d7b0" providerId="ADAL" clId="{9CF61CBE-1726-5447-86B3-A9D469F0EC39}" dt="2025-11-12T09:59:55.403" v="135"/>
      <pc:docMkLst>
        <pc:docMk/>
      </pc:docMkLst>
      <pc:sldChg chg="modSp">
        <pc:chgData name="Simon Tufvesson" userId="ed827d87-0650-4094-9c03-097576f8d7b0" providerId="ADAL" clId="{9CF61CBE-1726-5447-86B3-A9D469F0EC39}" dt="2025-11-11T10:26:18.449" v="134"/>
        <pc:sldMkLst>
          <pc:docMk/>
          <pc:sldMk cId="2232714395" sldId="272"/>
        </pc:sldMkLst>
        <pc:graphicFrameChg chg="mod">
          <ac:chgData name="Simon Tufvesson" userId="ed827d87-0650-4094-9c03-097576f8d7b0" providerId="ADAL" clId="{9CF61CBE-1726-5447-86B3-A9D469F0EC39}" dt="2025-11-11T10:26:18.449" v="134"/>
          <ac:graphicFrameMkLst>
            <pc:docMk/>
            <pc:sldMk cId="2232714395" sldId="272"/>
            <ac:graphicFrameMk id="2" creationId="{EAFECFE0-4DDA-B877-7E92-5FFF044EB178}"/>
          </ac:graphicFrameMkLst>
        </pc:graphicFrameChg>
      </pc:sldChg>
      <pc:sldChg chg="del">
        <pc:chgData name="Simon Tufvesson" userId="ed827d87-0650-4094-9c03-097576f8d7b0" providerId="ADAL" clId="{9CF61CBE-1726-5447-86B3-A9D469F0EC39}" dt="2025-11-11T10:16:43.398" v="1" actId="2696"/>
        <pc:sldMkLst>
          <pc:docMk/>
          <pc:sldMk cId="762233318" sldId="287"/>
        </pc:sldMkLst>
      </pc:sldChg>
      <pc:sldChg chg="del">
        <pc:chgData name="Simon Tufvesson" userId="ed827d87-0650-4094-9c03-097576f8d7b0" providerId="ADAL" clId="{9CF61CBE-1726-5447-86B3-A9D469F0EC39}" dt="2025-11-11T10:16:52.346" v="3" actId="2696"/>
        <pc:sldMkLst>
          <pc:docMk/>
          <pc:sldMk cId="3004623375" sldId="288"/>
        </pc:sldMkLst>
      </pc:sldChg>
      <pc:sldChg chg="del">
        <pc:chgData name="Simon Tufvesson" userId="ed827d87-0650-4094-9c03-097576f8d7b0" providerId="ADAL" clId="{9CF61CBE-1726-5447-86B3-A9D469F0EC39}" dt="2025-11-11T10:17:42.348" v="5" actId="2696"/>
        <pc:sldMkLst>
          <pc:docMk/>
          <pc:sldMk cId="224408828" sldId="289"/>
        </pc:sldMkLst>
      </pc:sldChg>
      <pc:sldChg chg="addSp delSp modSp mod">
        <pc:chgData name="Simon Tufvesson" userId="ed827d87-0650-4094-9c03-097576f8d7b0" providerId="ADAL" clId="{9CF61CBE-1726-5447-86B3-A9D469F0EC39}" dt="2025-11-11T10:19:33.312" v="55"/>
        <pc:sldMkLst>
          <pc:docMk/>
          <pc:sldMk cId="1310616000" sldId="291"/>
        </pc:sldMkLst>
        <pc:spChg chg="mod">
          <ac:chgData name="Simon Tufvesson" userId="ed827d87-0650-4094-9c03-097576f8d7b0" providerId="ADAL" clId="{9CF61CBE-1726-5447-86B3-A9D469F0EC39}" dt="2025-11-11T10:19:33.312" v="55"/>
          <ac:spMkLst>
            <pc:docMk/>
            <pc:sldMk cId="1310616000" sldId="291"/>
            <ac:spMk id="2" creationId="{E628A317-FF8E-D844-91DA-0113D1C473A6}"/>
          </ac:spMkLst>
        </pc:spChg>
        <pc:spChg chg="add mod">
          <ac:chgData name="Simon Tufvesson" userId="ed827d87-0650-4094-9c03-097576f8d7b0" providerId="ADAL" clId="{9CF61CBE-1726-5447-86B3-A9D469F0EC39}" dt="2025-11-11T10:18:12.054" v="7"/>
          <ac:spMkLst>
            <pc:docMk/>
            <pc:sldMk cId="1310616000" sldId="291"/>
            <ac:spMk id="5" creationId="{06EFA65A-1B87-D80A-FEBC-4D624CE239A8}"/>
          </ac:spMkLst>
        </pc:spChg>
        <pc:spChg chg="add mod">
          <ac:chgData name="Simon Tufvesson" userId="ed827d87-0650-4094-9c03-097576f8d7b0" providerId="ADAL" clId="{9CF61CBE-1726-5447-86B3-A9D469F0EC39}" dt="2025-11-11T10:18:12.054" v="7"/>
          <ac:spMkLst>
            <pc:docMk/>
            <pc:sldMk cId="1310616000" sldId="291"/>
            <ac:spMk id="6" creationId="{7479FCE8-73E1-080F-5594-1B36EFDBE732}"/>
          </ac:spMkLst>
        </pc:spChg>
        <pc:spChg chg="del">
          <ac:chgData name="Simon Tufvesson" userId="ed827d87-0650-4094-9c03-097576f8d7b0" providerId="ADAL" clId="{9CF61CBE-1726-5447-86B3-A9D469F0EC39}" dt="2025-11-11T10:18:11.669" v="6" actId="478"/>
          <ac:spMkLst>
            <pc:docMk/>
            <pc:sldMk cId="1310616000" sldId="291"/>
            <ac:spMk id="13" creationId="{B3AB52BA-F0ED-51F7-FC96-AB44417ABFEB}"/>
          </ac:spMkLst>
        </pc:spChg>
        <pc:spChg chg="del">
          <ac:chgData name="Simon Tufvesson" userId="ed827d87-0650-4094-9c03-097576f8d7b0" providerId="ADAL" clId="{9CF61CBE-1726-5447-86B3-A9D469F0EC39}" dt="2025-11-11T10:18:11.669" v="6" actId="478"/>
          <ac:spMkLst>
            <pc:docMk/>
            <pc:sldMk cId="1310616000" sldId="291"/>
            <ac:spMk id="14" creationId="{56404963-38CB-CF02-1846-ED4120C3ACFB}"/>
          </ac:spMkLst>
        </pc:spChg>
        <pc:graphicFrameChg chg="add mod">
          <ac:chgData name="Simon Tufvesson" userId="ed827d87-0650-4094-9c03-097576f8d7b0" providerId="ADAL" clId="{9CF61CBE-1726-5447-86B3-A9D469F0EC39}" dt="2025-11-11T10:18:12.054" v="7"/>
          <ac:graphicFrameMkLst>
            <pc:docMk/>
            <pc:sldMk cId="1310616000" sldId="291"/>
            <ac:graphicFrameMk id="4" creationId="{D06F6955-93D0-336F-626D-3EA62CF01BE4}"/>
          </ac:graphicFrameMkLst>
        </pc:graphicFrameChg>
        <pc:graphicFrameChg chg="del">
          <ac:chgData name="Simon Tufvesson" userId="ed827d87-0650-4094-9c03-097576f8d7b0" providerId="ADAL" clId="{9CF61CBE-1726-5447-86B3-A9D469F0EC39}" dt="2025-11-11T10:18:11.669" v="6" actId="478"/>
          <ac:graphicFrameMkLst>
            <pc:docMk/>
            <pc:sldMk cId="1310616000" sldId="291"/>
            <ac:graphicFrameMk id="7" creationId="{6931865D-920F-5C24-66CD-5EA1070CD3DD}"/>
          </ac:graphicFrameMkLst>
        </pc:graphicFrameChg>
        <pc:graphicFrameChg chg="mod modGraphic">
          <ac:chgData name="Simon Tufvesson" userId="ed827d87-0650-4094-9c03-097576f8d7b0" providerId="ADAL" clId="{9CF61CBE-1726-5447-86B3-A9D469F0EC39}" dt="2025-11-11T10:19:14.528" v="54" actId="20577"/>
          <ac:graphicFrameMkLst>
            <pc:docMk/>
            <pc:sldMk cId="1310616000" sldId="291"/>
            <ac:graphicFrameMk id="11" creationId="{521D0438-8E7F-565D-EE6F-592A5094DCE2}"/>
          </ac:graphicFrameMkLst>
        </pc:graphicFrameChg>
      </pc:sldChg>
      <pc:sldChg chg="addSp delSp modSp mod">
        <pc:chgData name="Simon Tufvesson" userId="ed827d87-0650-4094-9c03-097576f8d7b0" providerId="ADAL" clId="{9CF61CBE-1726-5447-86B3-A9D469F0EC39}" dt="2025-11-11T10:21:08.270" v="64" actId="2165"/>
        <pc:sldMkLst>
          <pc:docMk/>
          <pc:sldMk cId="131144144" sldId="292"/>
        </pc:sldMkLst>
        <pc:spChg chg="mod">
          <ac:chgData name="Simon Tufvesson" userId="ed827d87-0650-4094-9c03-097576f8d7b0" providerId="ADAL" clId="{9CF61CBE-1726-5447-86B3-A9D469F0EC39}" dt="2025-11-11T10:19:41.917" v="56"/>
          <ac:spMkLst>
            <pc:docMk/>
            <pc:sldMk cId="131144144" sldId="292"/>
            <ac:spMk id="2" creationId="{E628A317-FF8E-D844-91DA-0113D1C473A6}"/>
          </ac:spMkLst>
        </pc:spChg>
        <pc:spChg chg="del">
          <ac:chgData name="Simon Tufvesson" userId="ed827d87-0650-4094-9c03-097576f8d7b0" providerId="ADAL" clId="{9CF61CBE-1726-5447-86B3-A9D469F0EC39}" dt="2025-11-11T10:19:52.979" v="57" actId="478"/>
          <ac:spMkLst>
            <pc:docMk/>
            <pc:sldMk cId="131144144" sldId="292"/>
            <ac:spMk id="4" creationId="{D0F74AFA-9D58-184B-5807-41D441D12D6F}"/>
          </ac:spMkLst>
        </pc:spChg>
        <pc:spChg chg="add mod">
          <ac:chgData name="Simon Tufvesson" userId="ed827d87-0650-4094-9c03-097576f8d7b0" providerId="ADAL" clId="{9CF61CBE-1726-5447-86B3-A9D469F0EC39}" dt="2025-11-11T10:19:53.249" v="58"/>
          <ac:spMkLst>
            <pc:docMk/>
            <pc:sldMk cId="131144144" sldId="292"/>
            <ac:spMk id="8" creationId="{2E734CC7-BCE8-0201-B865-9AE80058C12D}"/>
          </ac:spMkLst>
        </pc:spChg>
        <pc:graphicFrameChg chg="mod modGraphic">
          <ac:chgData name="Simon Tufvesson" userId="ed827d87-0650-4094-9c03-097576f8d7b0" providerId="ADAL" clId="{9CF61CBE-1726-5447-86B3-A9D469F0EC39}" dt="2025-11-11T10:21:08.270" v="64" actId="2165"/>
          <ac:graphicFrameMkLst>
            <pc:docMk/>
            <pc:sldMk cId="131144144" sldId="292"/>
            <ac:graphicFrameMk id="3" creationId="{B8EB3BD0-D730-AE77-7610-C28A7D2A8977}"/>
          </ac:graphicFrameMkLst>
        </pc:graphicFrameChg>
        <pc:graphicFrameChg chg="add mod">
          <ac:chgData name="Simon Tufvesson" userId="ed827d87-0650-4094-9c03-097576f8d7b0" providerId="ADAL" clId="{9CF61CBE-1726-5447-86B3-A9D469F0EC39}" dt="2025-11-11T10:19:53.249" v="58"/>
          <ac:graphicFrameMkLst>
            <pc:docMk/>
            <pc:sldMk cId="131144144" sldId="292"/>
            <ac:graphicFrameMk id="5" creationId="{01FAB4B1-B680-4B93-3F92-BD0C996DEBB8}"/>
          </ac:graphicFrameMkLst>
        </pc:graphicFrameChg>
        <pc:graphicFrameChg chg="del">
          <ac:chgData name="Simon Tufvesson" userId="ed827d87-0650-4094-9c03-097576f8d7b0" providerId="ADAL" clId="{9CF61CBE-1726-5447-86B3-A9D469F0EC39}" dt="2025-11-11T10:19:52.979" v="57" actId="478"/>
          <ac:graphicFrameMkLst>
            <pc:docMk/>
            <pc:sldMk cId="131144144" sldId="292"/>
            <ac:graphicFrameMk id="7" creationId="{6931865D-920F-5C24-66CD-5EA1070CD3DD}"/>
          </ac:graphicFrameMkLst>
        </pc:graphicFrameChg>
      </pc:sldChg>
      <pc:sldChg chg="del">
        <pc:chgData name="Simon Tufvesson" userId="ed827d87-0650-4094-9c03-097576f8d7b0" providerId="ADAL" clId="{9CF61CBE-1726-5447-86B3-A9D469F0EC39}" dt="2025-11-11T10:21:16.385" v="65" actId="2696"/>
        <pc:sldMkLst>
          <pc:docMk/>
          <pc:sldMk cId="465881227" sldId="293"/>
        </pc:sldMkLst>
      </pc:sldChg>
      <pc:sldChg chg="modSp">
        <pc:chgData name="Simon Tufvesson" userId="ed827d87-0650-4094-9c03-097576f8d7b0" providerId="ADAL" clId="{9CF61CBE-1726-5447-86B3-A9D469F0EC39}" dt="2025-11-11T10:21:17.745" v="66"/>
        <pc:sldMkLst>
          <pc:docMk/>
          <pc:sldMk cId="3032294535" sldId="294"/>
        </pc:sldMkLst>
        <pc:spChg chg="mod">
          <ac:chgData name="Simon Tufvesson" userId="ed827d87-0650-4094-9c03-097576f8d7b0" providerId="ADAL" clId="{9CF61CBE-1726-5447-86B3-A9D469F0EC39}" dt="2025-11-11T10:21:17.745" v="66"/>
          <ac:spMkLst>
            <pc:docMk/>
            <pc:sldMk cId="3032294535" sldId="294"/>
            <ac:spMk id="2" creationId="{E628A317-FF8E-D844-91DA-0113D1C473A6}"/>
          </ac:spMkLst>
        </pc:spChg>
      </pc:sldChg>
      <pc:sldChg chg="addSp delSp modSp mod">
        <pc:chgData name="Simon Tufvesson" userId="ed827d87-0650-4094-9c03-097576f8d7b0" providerId="ADAL" clId="{9CF61CBE-1726-5447-86B3-A9D469F0EC39}" dt="2025-11-12T09:59:55.403" v="135"/>
        <pc:sldMkLst>
          <pc:docMk/>
          <pc:sldMk cId="1774969933" sldId="297"/>
        </pc:sldMkLst>
        <pc:spChg chg="add mod">
          <ac:chgData name="Simon Tufvesson" userId="ed827d87-0650-4094-9c03-097576f8d7b0" providerId="ADAL" clId="{9CF61CBE-1726-5447-86B3-A9D469F0EC39}" dt="2025-11-11T10:22:11.486" v="68"/>
          <ac:spMkLst>
            <pc:docMk/>
            <pc:sldMk cId="1774969933" sldId="297"/>
            <ac:spMk id="3" creationId="{C7FEE172-FD75-B698-71D6-AAE48835A47A}"/>
          </ac:spMkLst>
        </pc:spChg>
        <pc:spChg chg="add mod">
          <ac:chgData name="Simon Tufvesson" userId="ed827d87-0650-4094-9c03-097576f8d7b0" providerId="ADAL" clId="{9CF61CBE-1726-5447-86B3-A9D469F0EC39}" dt="2025-11-11T10:22:11.486" v="68"/>
          <ac:spMkLst>
            <pc:docMk/>
            <pc:sldMk cId="1774969933" sldId="297"/>
            <ac:spMk id="4" creationId="{7EC1EBD2-9450-E92C-6B55-47DDCBAE23EC}"/>
          </ac:spMkLst>
        </pc:spChg>
        <pc:spChg chg="mod">
          <ac:chgData name="Simon Tufvesson" userId="ed827d87-0650-4094-9c03-097576f8d7b0" providerId="ADAL" clId="{9CF61CBE-1726-5447-86B3-A9D469F0EC39}" dt="2025-11-12T09:59:55.403" v="135"/>
          <ac:spMkLst>
            <pc:docMk/>
            <pc:sldMk cId="1774969933" sldId="297"/>
            <ac:spMk id="6" creationId="{39DDD65A-06FE-3651-9F19-6613281F2CF9}"/>
          </ac:spMkLst>
        </pc:spChg>
        <pc:spChg chg="del">
          <ac:chgData name="Simon Tufvesson" userId="ed827d87-0650-4094-9c03-097576f8d7b0" providerId="ADAL" clId="{9CF61CBE-1726-5447-86B3-A9D469F0EC39}" dt="2025-11-11T10:22:11.248" v="67" actId="478"/>
          <ac:spMkLst>
            <pc:docMk/>
            <pc:sldMk cId="1774969933" sldId="297"/>
            <ac:spMk id="10" creationId="{5AB581B9-8D13-18AB-A7DA-E06459D85CAF}"/>
          </ac:spMkLst>
        </pc:spChg>
        <pc:spChg chg="del">
          <ac:chgData name="Simon Tufvesson" userId="ed827d87-0650-4094-9c03-097576f8d7b0" providerId="ADAL" clId="{9CF61CBE-1726-5447-86B3-A9D469F0EC39}" dt="2025-11-11T10:22:11.248" v="67" actId="478"/>
          <ac:spMkLst>
            <pc:docMk/>
            <pc:sldMk cId="1774969933" sldId="297"/>
            <ac:spMk id="11" creationId="{00DCDE93-FAD0-0541-CE19-F4C4186DACA5}"/>
          </ac:spMkLst>
        </pc:spChg>
        <pc:graphicFrameChg chg="add mod">
          <ac:chgData name="Simon Tufvesson" userId="ed827d87-0650-4094-9c03-097576f8d7b0" providerId="ADAL" clId="{9CF61CBE-1726-5447-86B3-A9D469F0EC39}" dt="2025-11-11T10:22:11.486" v="68"/>
          <ac:graphicFrameMkLst>
            <pc:docMk/>
            <pc:sldMk cId="1774969933" sldId="297"/>
            <ac:graphicFrameMk id="2" creationId="{218D0DB3-448C-E55F-0249-AA49FBD6074F}"/>
          </ac:graphicFrameMkLst>
        </pc:graphicFrameChg>
        <pc:graphicFrameChg chg="del">
          <ac:chgData name="Simon Tufvesson" userId="ed827d87-0650-4094-9c03-097576f8d7b0" providerId="ADAL" clId="{9CF61CBE-1726-5447-86B3-A9D469F0EC39}" dt="2025-11-11T10:22:11.248" v="67" actId="478"/>
          <ac:graphicFrameMkLst>
            <pc:docMk/>
            <pc:sldMk cId="1774969933" sldId="297"/>
            <ac:graphicFrameMk id="7" creationId="{6931865D-920F-5C24-66CD-5EA1070CD3DD}"/>
          </ac:graphicFrameMkLst>
        </pc:graphicFrameChg>
        <pc:graphicFrameChg chg="mod modGraphic">
          <ac:chgData name="Simon Tufvesson" userId="ed827d87-0650-4094-9c03-097576f8d7b0" providerId="ADAL" clId="{9CF61CBE-1726-5447-86B3-A9D469F0EC39}" dt="2025-11-11T10:23:13.824" v="129" actId="20577"/>
          <ac:graphicFrameMkLst>
            <pc:docMk/>
            <pc:sldMk cId="1774969933" sldId="297"/>
            <ac:graphicFrameMk id="9" creationId="{CD3E4106-DEC8-6A72-883D-3DFBFB3BA01D}"/>
          </ac:graphicFrameMkLst>
        </pc:graphicFrameChg>
      </pc:sldChg>
      <pc:sldChg chg="modSp mod">
        <pc:chgData name="Simon Tufvesson" userId="ed827d87-0650-4094-9c03-097576f8d7b0" providerId="ADAL" clId="{9CF61CBE-1726-5447-86B3-A9D469F0EC39}" dt="2025-11-11T10:23:34.698" v="133" actId="27918"/>
        <pc:sldMkLst>
          <pc:docMk/>
          <pc:sldMk cId="3628759299" sldId="298"/>
        </pc:sldMkLst>
        <pc:spChg chg="mod">
          <ac:chgData name="Simon Tufvesson" userId="ed827d87-0650-4094-9c03-097576f8d7b0" providerId="ADAL" clId="{9CF61CBE-1726-5447-86B3-A9D469F0EC39}" dt="2025-11-11T10:23:26.233" v="130"/>
          <ac:spMkLst>
            <pc:docMk/>
            <pc:sldMk cId="3628759299" sldId="298"/>
            <ac:spMk id="2" creationId="{E628A317-FF8E-D844-91DA-0113D1C473A6}"/>
          </ac:spMkLst>
        </pc:spChg>
      </pc:sldChg>
      <pc:sldChg chg="add">
        <pc:chgData name="Simon Tufvesson" userId="ed827d87-0650-4094-9c03-097576f8d7b0" providerId="ADAL" clId="{9CF61CBE-1726-5447-86B3-A9D469F0EC39}" dt="2025-11-11T10:16:42.037" v="0"/>
        <pc:sldMkLst>
          <pc:docMk/>
          <pc:sldMk cId="1130080532" sldId="302"/>
        </pc:sldMkLst>
      </pc:sldChg>
      <pc:sldChg chg="add">
        <pc:chgData name="Simon Tufvesson" userId="ed827d87-0650-4094-9c03-097576f8d7b0" providerId="ADAL" clId="{9CF61CBE-1726-5447-86B3-A9D469F0EC39}" dt="2025-11-11T10:16:51.046" v="2"/>
        <pc:sldMkLst>
          <pc:docMk/>
          <pc:sldMk cId="966356792" sldId="303"/>
        </pc:sldMkLst>
      </pc:sldChg>
      <pc:sldChg chg="add">
        <pc:chgData name="Simon Tufvesson" userId="ed827d87-0650-4094-9c03-097576f8d7b0" providerId="ADAL" clId="{9CF61CBE-1726-5447-86B3-A9D469F0EC39}" dt="2025-11-11T10:17:40.907" v="4"/>
        <pc:sldMkLst>
          <pc:docMk/>
          <pc:sldMk cId="2525930624" sldId="304"/>
        </pc:sldMkLst>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9.xlsx"/></Relationships>
</file>

<file path=ppt/charts/_rels/chart12.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kalkylblad12.xlsx"/><Relationship Id="rId3"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3.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kalkylblad7.xlsx"/><Relationship Id="rId3"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kalkylblad8.xlsx"/><Relationship Id="rId3"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Ditt kön: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4B-1B47-907F-E73D90502AC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54B-1B47-907F-E73D90502AC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54B-1B47-907F-E73D90502AC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54B-1B47-907F-E73D90502AC5}"/>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Kvinna</c:v>
                </c:pt>
                <c:pt idx="1">
                  <c:v>Man</c:v>
                </c:pt>
                <c:pt idx="2">
                  <c:v>Annat</c:v>
                </c:pt>
                <c:pt idx="3">
                  <c:v>Vill inte svara</c:v>
                </c:pt>
              </c:strCache>
            </c:strRef>
          </c:cat>
          <c:val>
            <c:numRef>
              <c:f>Sheet1!$B$2:$B$5</c:f>
              <c:numCache>
                <c:formatCode>General</c:formatCode>
                <c:ptCount val="4"/>
                <c:pt idx="0">
                  <c:v>0.8666666666666667</c:v>
                </c:pt>
                <c:pt idx="1">
                  <c:v>0.0333333333333333</c:v>
                </c:pt>
                <c:pt idx="2">
                  <c:v>0.0</c:v>
                </c:pt>
                <c:pt idx="3">
                  <c:v>0.1</c:v>
                </c:pt>
              </c:numCache>
            </c:numRef>
          </c:val>
          <c:extLst>
            <c:ext xmlns:c16="http://schemas.microsoft.com/office/drawing/2014/chart" uri="{C3380CC4-5D6E-409C-BE32-E72D297353CC}">
              <c16:uniqueId val="{00000008-754B-1B47-907F-E73D90502A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fått extra stöd av personalen på familjecentralen?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0.64</c:v>
                </c:pt>
                <c:pt idx="1">
                  <c:v>0.36</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deltagit i föräldragrupp på familjecentralen det senaste året?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BC-E742-BBFD-8CB8268AC204}"/>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 tackade nej</c:v>
                </c:pt>
                <c:pt idx="2">
                  <c:v>Nej, har inte erbjudits</c:v>
                </c:pt>
              </c:strCache>
            </c:strRef>
          </c:cat>
          <c:val>
            <c:numRef>
              <c:f>Sheet1!$B$2:$B$4</c:f>
              <c:numCache>
                <c:formatCode>General</c:formatCode>
                <c:ptCount val="3"/>
                <c:pt idx="0">
                  <c:v>0.625</c:v>
                </c:pt>
                <c:pt idx="1">
                  <c:v>0.1666666666666666</c:v>
                </c:pt>
                <c:pt idx="2">
                  <c:v>0.2083333333333333</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Sheet1!$B$2:$B$4</c:f>
              <c:numCache>
                <c:formatCode>General</c:formatCode>
                <c:ptCount val="3"/>
                <c:pt idx="0">
                  <c:v>1.0</c:v>
                </c:pt>
                <c:pt idx="1">
                  <c:v>1.0</c:v>
                </c:pt>
                <c:pt idx="2">
                  <c:v>1.0</c:v>
                </c:pt>
              </c:numCache>
            </c:numRef>
          </c:val>
          <c:extLst>
            <c:ext xmlns:c16="http://schemas.microsoft.com/office/drawing/2014/chart" uri="{C3380CC4-5D6E-409C-BE32-E72D297353CC}">
              <c16:uniqueId val="{00000000-EE22-2D4B-808D-75DD4688C73C}"/>
            </c:ext>
          </c:extLst>
        </c:ser>
        <c:ser>
          <c:idx val="1"/>
          <c:order val="1"/>
          <c:tx>
            <c:strRef>
              <c:f>Sheet1!$C$1</c:f>
              <c:strCache>
                <c:ptCount val="1"/>
                <c:pt idx="0">
                  <c:v>Nej</c:v>
                </c:pt>
              </c:strCache>
            </c:strRef>
          </c:tx>
          <c:spPr>
            <a:solidFill>
              <a:srgbClr val="F2955A"/>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EE22-2D4B-808D-75DD4688C73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Har du lärt känna nya människor på Familjecentralen?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1CE-C245-BF5A-A3514CBCD617}"/>
              </c:ext>
            </c:extLst>
          </c:dPt>
          <c:dPt>
            <c:idx val="1"/>
            <c:invertIfNegative val="0"/>
            <c:bubble3D val="0"/>
            <c:spPr>
              <a:solidFill>
                <a:srgbClr val="9DCC8F"/>
              </a:solidFill>
              <a:ln>
                <a:noFill/>
              </a:ln>
              <a:effectLst/>
            </c:spPr>
            <c:extLst>
              <c:ext xmlns:c16="http://schemas.microsoft.com/office/drawing/2014/chart" uri="{C3380CC4-5D6E-409C-BE32-E72D297353CC}">
                <c16:uniqueId val="{00000003-E1CE-C245-BF5A-A3514CBCD61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 vi träffas även utanför familjecentralen</c:v>
                </c:pt>
                <c:pt idx="1">
                  <c:v>Ja, vi träffas bara på familjecentralen</c:v>
                </c:pt>
                <c:pt idx="2">
                  <c:v>Nej</c:v>
                </c:pt>
              </c:strCache>
            </c:strRef>
          </c:cat>
          <c:val>
            <c:numRef>
              <c:f>Sheet1!$B$2:$B$4</c:f>
              <c:numCache>
                <c:formatCode>General</c:formatCode>
                <c:ptCount val="3"/>
                <c:pt idx="0">
                  <c:v>0.3666666666666666</c:v>
                </c:pt>
                <c:pt idx="1">
                  <c:v>0.6</c:v>
                </c:pt>
                <c:pt idx="2">
                  <c:v>0.0333333333333333</c:v>
                </c:pt>
              </c:numCache>
            </c:numRef>
          </c:val>
          <c:extLst>
            <c:ext xmlns:c16="http://schemas.microsoft.com/office/drawing/2014/chart" uri="{C3380CC4-5D6E-409C-BE32-E72D297353CC}">
              <c16:uniqueId val="{00000004-E1CE-C245-BF5A-A3514CBCD617}"/>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Jag eller min partner är gravid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Jag eller min partner är gravid</c:v>
                </c:pt>
                <c:pt idx="1">
                  <c:v>Yngre än 1 år</c:v>
                </c:pt>
                <c:pt idx="2">
                  <c:v>1 år</c:v>
                </c:pt>
                <c:pt idx="3">
                  <c:v>2 år</c:v>
                </c:pt>
                <c:pt idx="4">
                  <c:v>3 år</c:v>
                </c:pt>
                <c:pt idx="5">
                  <c:v>4 år</c:v>
                </c:pt>
                <c:pt idx="6">
                  <c:v>5 år eller äldre</c:v>
                </c:pt>
                <c:pt idx="7">
                  <c:v>Vill inte svara</c:v>
                </c:pt>
              </c:strCache>
            </c:strRef>
          </c:cat>
          <c:val>
            <c:numRef>
              <c:f>Sheet1!$B$2:$B$9</c:f>
              <c:numCache>
                <c:formatCode>General</c:formatCode>
                <c:ptCount val="8"/>
                <c:pt idx="0">
                  <c:v>0.0344827586206896</c:v>
                </c:pt>
                <c:pt idx="1">
                  <c:v>0.3103448275862069</c:v>
                </c:pt>
                <c:pt idx="2">
                  <c:v>0.2068965517241379</c:v>
                </c:pt>
                <c:pt idx="3">
                  <c:v>0.1724137931034483</c:v>
                </c:pt>
                <c:pt idx="4">
                  <c:v>0.3103448275862069</c:v>
                </c:pt>
                <c:pt idx="5">
                  <c:v>0.1034482758620689</c:v>
                </c:pt>
                <c:pt idx="6">
                  <c:v>0.1379310344827586</c:v>
                </c:pt>
                <c:pt idx="7">
                  <c:v>0.0333333333333333</c:v>
                </c:pt>
              </c:numCache>
            </c:numRef>
          </c:val>
          <c:extLst>
            <c:ext xmlns:c16="http://schemas.microsoft.com/office/drawing/2014/chart" uri="{C3380CC4-5D6E-409C-BE32-E72D297353CC}">
              <c16:uniqueId val="{00000004-C826-DB48-952C-6D1BC8137406}"/>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Barnmorskemottagning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Barnmorskemottagning</c:v>
                </c:pt>
                <c:pt idx="1">
                  <c:v>Barnavårdscentral</c:v>
                </c:pt>
                <c:pt idx="2">
                  <c:v>Förebyggande socialtjänst*</c:v>
                </c:pt>
                <c:pt idx="3">
                  <c:v>Öppen förskola</c:v>
                </c:pt>
                <c:pt idx="4">
                  <c:v>Vill inte svara</c:v>
                </c:pt>
                <c:pt idx="5">
                  <c:v>Annat</c:v>
                </c:pt>
              </c:strCache>
            </c:strRef>
          </c:cat>
          <c:val>
            <c:numRef>
              <c:f>Sheet1!$B$2:$B$7</c:f>
              <c:numCache>
                <c:formatCode>General</c:formatCode>
                <c:ptCount val="6"/>
                <c:pt idx="0">
                  <c:v>0.0</c:v>
                </c:pt>
                <c:pt idx="1">
                  <c:v>0.0357142857142857</c:v>
                </c:pt>
                <c:pt idx="2">
                  <c:v>0.0</c:v>
                </c:pt>
                <c:pt idx="3">
                  <c:v>1.0</c:v>
                </c:pt>
                <c:pt idx="4">
                  <c:v>0.0666666666666666</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Vilken är din högsta avslutade utbildning?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Inte gått ut grundskolan</c:v>
                </c:pt>
                <c:pt idx="1">
                  <c:v>Grundskola eller motsvarande</c:v>
                </c:pt>
                <c:pt idx="2">
                  <c:v>Gymnasium eller motsvarande</c:v>
                </c:pt>
                <c:pt idx="3">
                  <c:v>Eftergymnasial utbildning, till exempel högskola eller yrkeshögskola</c:v>
                </c:pt>
                <c:pt idx="4">
                  <c:v>Vill inte svara</c:v>
                </c:pt>
              </c:strCache>
            </c:strRef>
          </c:cat>
          <c:val>
            <c:numRef>
              <c:f>Sheet1!$B$2:$B$6</c:f>
              <c:numCache>
                <c:formatCode>General</c:formatCode>
                <c:ptCount val="5"/>
                <c:pt idx="0">
                  <c:v>0.0333333333333333</c:v>
                </c:pt>
                <c:pt idx="1">
                  <c:v>0.1</c:v>
                </c:pt>
                <c:pt idx="2">
                  <c:v>0.3666666666666666</c:v>
                </c:pt>
                <c:pt idx="3">
                  <c:v>0.4666666666666667</c:v>
                </c:pt>
                <c:pt idx="4">
                  <c:v>0.0333333333333333</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Är du född i Sverige?</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c:v>
                </c:pt>
                <c:pt idx="2">
                  <c:v>Vill inte svara</c:v>
                </c:pt>
              </c:strCache>
            </c:strRef>
          </c:cat>
          <c:val>
            <c:numRef>
              <c:f>Sheet1!$B$2:$B$4</c:f>
              <c:numCache>
                <c:formatCode>General</c:formatCode>
                <c:ptCount val="3"/>
                <c:pt idx="0">
                  <c:v>0.2333333333333333</c:v>
                </c:pt>
                <c:pt idx="1">
                  <c:v>0.6666666666666666</c:v>
                </c:pt>
                <c:pt idx="2">
                  <c:v>0.1</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Hur länge har du bott i Sverige?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DEE-AE4E-964C-7163545BE10A}"/>
              </c:ext>
            </c:extLst>
          </c:dPt>
          <c:dPt>
            <c:idx val="1"/>
            <c:invertIfNegative val="0"/>
            <c:bubble3D val="0"/>
            <c:spPr>
              <a:solidFill>
                <a:srgbClr val="9DCC8F"/>
              </a:solidFill>
              <a:ln>
                <a:noFill/>
              </a:ln>
              <a:effectLst/>
            </c:spPr>
            <c:extLst>
              <c:ext xmlns:c16="http://schemas.microsoft.com/office/drawing/2014/chart" uri="{C3380CC4-5D6E-409C-BE32-E72D297353CC}">
                <c16:uniqueId val="{00000003-CDEE-AE4E-964C-7163545BE10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0–5 år</c:v>
                </c:pt>
                <c:pt idx="1">
                  <c:v>6–15 år</c:v>
                </c:pt>
                <c:pt idx="2">
                  <c:v>16 år eller mer</c:v>
                </c:pt>
                <c:pt idx="3">
                  <c:v>Vet inte/Vill inte svara</c:v>
                </c:pt>
              </c:strCache>
            </c:strRef>
          </c:cat>
          <c:val>
            <c:numRef>
              <c:f>Sheet1!$B$2:$B$5</c:f>
              <c:numCache>
                <c:formatCode>General</c:formatCode>
                <c:ptCount val="4"/>
                <c:pt idx="0">
                  <c:v>0.2</c:v>
                </c:pt>
                <c:pt idx="1">
                  <c:v>0.55</c:v>
                </c:pt>
                <c:pt idx="2">
                  <c:v>0.25</c:v>
                </c:pt>
                <c:pt idx="3">
                  <c:v>0.0</c:v>
                </c:pt>
              </c:numCache>
            </c:numRef>
          </c:val>
          <c:extLst>
            <c:ext xmlns:c16="http://schemas.microsoft.com/office/drawing/2014/chart" uri="{C3380CC4-5D6E-409C-BE32-E72D297353CC}">
              <c16:uniqueId val="{00000004-CDEE-AE4E-964C-7163545BE10A}"/>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Familjecentralen har hjälpt mig att bli bättre på svenska</c:v>
                </c:pt>
                <c:pt idx="1">
                  <c:v>Familjecentralen har hjälpt mig att förstå mer om hur det är att vara förälder i Sverige</c:v>
                </c:pt>
                <c:pt idx="2">
                  <c:v>Familjecentralen har hjälpt mig att förstå mer om hur det svenska samhället fungerar</c:v>
                </c:pt>
              </c:strCache>
            </c:strRef>
          </c:cat>
          <c:val>
            <c:numRef>
              <c:f>Sheet1!$B$2:$B$4</c:f>
              <c:numCache>
                <c:formatCode>General</c:formatCode>
                <c:ptCount val="3"/>
                <c:pt idx="0">
                  <c:v>0.5714285714285714</c:v>
                </c:pt>
                <c:pt idx="1">
                  <c:v>0.9230769230769232</c:v>
                </c:pt>
                <c:pt idx="2">
                  <c:v>0.8461538461538461</c:v>
                </c:pt>
              </c:numCache>
            </c:numRef>
          </c:val>
          <c:extLst>
            <c:ext xmlns:c16="http://schemas.microsoft.com/office/drawing/2014/chart" uri="{C3380CC4-5D6E-409C-BE32-E72D297353CC}">
              <c16:uniqueId val="{00000000-0EA3-C94B-BB49-83E50793190E}"/>
            </c:ext>
          </c:extLst>
        </c:ser>
        <c:ser>
          <c:idx val="1"/>
          <c:order val="1"/>
          <c:tx>
            <c:strRef>
              <c:f>Sheet1!$C$1</c:f>
              <c:strCache>
                <c:ptCount val="1"/>
                <c:pt idx="0">
                  <c:v>Nej</c:v>
                </c:pt>
              </c:strCache>
            </c:strRef>
          </c:tx>
          <c:spPr>
            <a:solidFill>
              <a:srgbClr val="F29559"/>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Familjecentralen har hjälpt mig att bli bättre på svenska</c:v>
                </c:pt>
                <c:pt idx="1">
                  <c:v>Familjecentralen har hjälpt mig att förstå mer om hur det är att vara förälder i Sverige</c:v>
                </c:pt>
                <c:pt idx="2">
                  <c:v>Familjecentralen har hjälpt mig att förstå mer om hur det svenska samhället fungerar</c:v>
                </c:pt>
              </c:strCache>
            </c:strRef>
          </c:cat>
          <c:val>
            <c:numRef>
              <c:f>Sheet1!$C$2:$C$4</c:f>
              <c:numCache>
                <c:formatCode>General</c:formatCode>
                <c:ptCount val="3"/>
                <c:pt idx="0">
                  <c:v>0.4285714285714285</c:v>
                </c:pt>
                <c:pt idx="1">
                  <c:v>0.0769230769230769</c:v>
                </c:pt>
                <c:pt idx="2">
                  <c:v>0.1538461538461538</c:v>
                </c:pt>
              </c:numCache>
            </c:numRef>
          </c:val>
          <c:extLst>
            <c:ext xmlns:c16="http://schemas.microsoft.com/office/drawing/2014/chart" uri="{C3380CC4-5D6E-409C-BE32-E72D297353CC}">
              <c16:uniqueId val="{00000001-0EA3-C94B-BB49-83E50793190E}"/>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Aldrig</c:v>
                </c:pt>
              </c:strCache>
            </c:strRef>
          </c:tx>
          <c:spPr>
            <a:solidFill>
              <a:srgbClr val="EA5901"/>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5D93-1349-A9F3-5E79262C554C}"/>
            </c:ext>
          </c:extLst>
        </c:ser>
        <c:ser>
          <c:idx val="1"/>
          <c:order val="1"/>
          <c:tx>
            <c:strRef>
              <c:f>Sheet1!$C$1</c:f>
              <c:strCache>
                <c:ptCount val="1"/>
                <c:pt idx="0">
                  <c:v>Ibland</c:v>
                </c:pt>
              </c:strCache>
            </c:strRef>
          </c:tx>
          <c:spPr>
            <a:solidFill>
              <a:srgbClr val="F2955A"/>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Sheet1!$C$2:$C$4</c:f>
              <c:numCache>
                <c:formatCode>General</c:formatCode>
                <c:ptCount val="3"/>
                <c:pt idx="0">
                  <c:v>0.0333333333333333</c:v>
                </c:pt>
                <c:pt idx="1">
                  <c:v>0.0</c:v>
                </c:pt>
                <c:pt idx="2">
                  <c:v>0.0666666666666666</c:v>
                </c:pt>
              </c:numCache>
            </c:numRef>
          </c:val>
          <c:extLst>
            <c:ext xmlns:c16="http://schemas.microsoft.com/office/drawing/2014/chart" uri="{C3380CC4-5D6E-409C-BE32-E72D297353CC}">
              <c16:uniqueId val="{00000001-5D93-1349-A9F3-5E79262C554C}"/>
            </c:ext>
          </c:extLst>
        </c:ser>
        <c:ser>
          <c:idx val="2"/>
          <c:order val="2"/>
          <c:tx>
            <c:strRef>
              <c:f>Sheet1!$D$1</c:f>
              <c:strCache>
                <c:ptCount val="1"/>
                <c:pt idx="0">
                  <c:v>Ofta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Sheet1!$D$2:$D$4</c:f>
              <c:numCache>
                <c:formatCode>General</c:formatCode>
                <c:ptCount val="3"/>
                <c:pt idx="0">
                  <c:v>0.1666666666666666</c:v>
                </c:pt>
                <c:pt idx="1">
                  <c:v>0.2413793103448276</c:v>
                </c:pt>
                <c:pt idx="2">
                  <c:v>0.1666666666666666</c:v>
                </c:pt>
              </c:numCache>
            </c:numRef>
          </c:val>
          <c:extLst>
            <c:ext xmlns:c16="http://schemas.microsoft.com/office/drawing/2014/chart" uri="{C3380CC4-5D6E-409C-BE32-E72D297353CC}">
              <c16:uniqueId val="{00000002-5D93-1349-A9F3-5E79262C554C}"/>
            </c:ext>
          </c:extLst>
        </c:ser>
        <c:ser>
          <c:idx val="3"/>
          <c:order val="3"/>
          <c:tx>
            <c:strRef>
              <c:f>Sheet1!$E$1</c:f>
              <c:strCache>
                <c:ptCount val="1"/>
                <c:pt idx="0">
                  <c:v>Alltid</c:v>
                </c:pt>
              </c:strCache>
            </c:strRef>
          </c:tx>
          <c:spPr>
            <a:solidFill>
              <a:srgbClr val="64B44B"/>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Sheet1!$E$2:$E$4</c:f>
              <c:numCache>
                <c:formatCode>General</c:formatCode>
                <c:ptCount val="3"/>
                <c:pt idx="0">
                  <c:v>0.8</c:v>
                </c:pt>
                <c:pt idx="1">
                  <c:v>0.7586206896551724</c:v>
                </c:pt>
                <c:pt idx="2">
                  <c:v>0.7666666666666667</c:v>
                </c:pt>
              </c:numCache>
            </c:numRef>
          </c:val>
          <c:extLst>
            <c:ext xmlns:c16="http://schemas.microsoft.com/office/drawing/2014/chart" uri="{C3380CC4-5D6E-409C-BE32-E72D297353CC}">
              <c16:uniqueId val="{00000003-5D93-1349-A9F3-5E79262C554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3" name="textruta 2">
          <a:extLst xmlns:a="http://schemas.openxmlformats.org/drawingml/2006/main">
            <a:ext uri="{FF2B5EF4-FFF2-40B4-BE49-F238E27FC236}">
              <a16:creationId xmlns:a16="http://schemas.microsoft.com/office/drawing/2014/main" id="{A5CAF0E8-5052-FFDE-54B2-A751728EA037}"/>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0"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2"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3"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7"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2025-11-12</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319147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9745-7211-6E58-26EC-A221EE4D9A0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190606-7131-4D4C-F7A8-83BA5C31B00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1AB5395-FB16-C627-3E5A-97F8DF820A6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12583CF4-002E-47D1-F0B4-5415DB86FEC8}"/>
              </a:ext>
            </a:extLst>
          </p:cNvPr>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52332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113464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409521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18</a:t>
            </a:fld>
            <a:endParaRPr lang="sv-SE"/>
          </a:p>
        </p:txBody>
      </p:sp>
    </p:spTree>
    <p:extLst>
      <p:ext uri="{BB962C8B-B14F-4D97-AF65-F5344CB8AC3E}">
        <p14:creationId xmlns:p14="http://schemas.microsoft.com/office/powerpoint/2010/main" val="186046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56529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416493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E83FE-A264-4C89-DF7D-055CD2B66BC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52B3F5D-0634-A2C1-C042-6EF234784F8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23DC2FA-7984-14AA-C542-5996AA5477F0}"/>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E38B01AF-64C2-A150-FD35-7359CF90423D}"/>
              </a:ext>
            </a:extLst>
          </p:cNvPr>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2787827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319846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196952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247443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13</a:t>
            </a:fld>
            <a:endParaRPr lang="sv-SE"/>
          </a:p>
        </p:txBody>
      </p:sp>
    </p:spTree>
    <p:extLst>
      <p:ext uri="{BB962C8B-B14F-4D97-AF65-F5344CB8AC3E}">
        <p14:creationId xmlns:p14="http://schemas.microsoft.com/office/powerpoint/2010/main" val="264650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2025-11-12</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5" name="Bildobjekt 4">
            <a:extLst>
              <a:ext uri="{FF2B5EF4-FFF2-40B4-BE49-F238E27FC236}">
                <a16:creationId xmlns:a16="http://schemas.microsoft.com/office/drawing/2014/main" id="{832A0AEE-356C-45C0-EAFA-6EE001D758C1}"/>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2006F925-830B-BDD3-3199-1D561CF7B3E0}"/>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chart" Target="../charts/char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6.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Örebro - Vivalla</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påståenden?</a:t>
            </a:r>
          </a:p>
        </p:txBody>
      </p:sp>
      <p:graphicFrame>
        <p:nvGraphicFramePr>
          <p:cNvPr id="11" name="Tabell 7">
            <a:extLst>
              <a:ext uri="{FF2B5EF4-FFF2-40B4-BE49-F238E27FC236}">
                <a16:creationId xmlns:a16="http://schemas.microsoft.com/office/drawing/2014/main" id="{521D0438-8E7F-565D-EE6F-592A5094DCE2}"/>
              </a:ext>
            </a:extLst>
          </p:cNvPr>
          <p:cNvGraphicFramePr>
            <a:graphicFrameLocks noGrp="1"/>
          </p:cNvGraphicFramePr>
          <p:nvPr>
            <p:extLst>
              <p:ext uri="{D42A27DB-BD31-4B8C-83A1-F6EECF244321}">
                <p14:modId xmlns:p14="http://schemas.microsoft.com/office/powerpoint/2010/main" val="901963413"/>
              </p:ext>
            </p:extLst>
          </p:nvPr>
        </p:nvGraphicFramePr>
        <p:xfrm>
          <a:off x="704849" y="4298631"/>
          <a:ext cx="8649008" cy="249875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432630">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1711680661"/>
                    </a:ext>
                  </a:extLst>
                </a:gridCol>
                <a:gridCol w="1432630">
                  <a:extLst>
                    <a:ext uri="{9D8B030D-6E8A-4147-A177-3AD203B41FA5}">
                      <a16:colId xmlns:a16="http://schemas.microsoft.com/office/drawing/2014/main" val="282624942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för enhet</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Familjecentralen har hjälpt mig att bli bättre på svenska</a:t>
                      </a:r>
                    </a:p>
                  </a:txBody>
                  <a:tcPr anchor="ctr"/>
                </a:tc>
                <a:tc>
                  <a:txBody>
                    <a:bodyPr/>
                    <a:lstStyle/>
                    <a:p>
                      <a:r>
                        <a:rPr lang="sv-SE" sz="1200" dirty="0"/>
                        <a:t>57 %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14</a:t>
                      </a:r>
                    </a:p>
                  </a:txBody>
                  <a:tcPr anchor="ctr"/>
                </a:tc>
                <a:tc>
                  <a:txBody>
                    <a:bodyPr/>
                    <a:lstStyle/>
                    <a:p>
                      <a:r>
                        <a:rPr lang="sv-SE" sz="1200" dirty="0"/>
                        <a:t>73 %</a:t>
                      </a:r>
                    </a:p>
                  </a:txBody>
                  <a:tcPr anchor="ctr"/>
                </a:tc>
                <a:tc>
                  <a:txBody>
                    <a:bodyPr/>
                    <a:lstStyle/>
                    <a:p>
                      <a:r>
                        <a:rPr lang="sv-SE" sz="1200" dirty="0"/>
                        <a:t>79 %</a:t>
                      </a:r>
                    </a:p>
                  </a:txBody>
                  <a:tcPr anchor="ctr"/>
                </a:tc>
                <a:extLst>
                  <a:ext uri="{0D108BD9-81ED-4DB2-BD59-A6C34878D82A}">
                    <a16:rowId xmlns:a16="http://schemas.microsoft.com/office/drawing/2014/main" val="2180593050"/>
                  </a:ext>
                </a:extLst>
              </a:tr>
              <a:tr h="214132">
                <a:tc>
                  <a:txBody>
                    <a:bodyPr/>
                    <a:lstStyle/>
                    <a:p>
                      <a:r>
                        <a:rPr lang="sv-SE" sz="1200" dirty="0"/>
                        <a:t>Familjecentralen har hjälpt mig att förstå mer om hur det är att vara förälder i Sverige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92 %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88 %</a:t>
                      </a:r>
                    </a:p>
                  </a:txBody>
                  <a:tcPr anchor="ctr"/>
                </a:tc>
                <a:extLst>
                  <a:ext uri="{0D108BD9-81ED-4DB2-BD59-A6C34878D82A}">
                    <a16:rowId xmlns:a16="http://schemas.microsoft.com/office/drawing/2014/main" val="2419974229"/>
                  </a:ext>
                </a:extLst>
              </a:tr>
              <a:tr h="214132">
                <a:tc>
                  <a:txBody>
                    <a:bodyPr/>
                    <a:lstStyle/>
                    <a:p>
                      <a:r>
                        <a:rPr lang="sv-SE" sz="1200" dirty="0"/>
                        <a:t>Familjecentralen har hjälpt mig att förstå mer om hur det svenska samhället fungerar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87 %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84 %</a:t>
                      </a:r>
                    </a:p>
                  </a:txBody>
                  <a:tcPr anchor="ctr"/>
                </a:tc>
                <a:extLst>
                  <a:ext uri="{0D108BD9-81ED-4DB2-BD59-A6C34878D82A}">
                    <a16:rowId xmlns:a16="http://schemas.microsoft.com/office/drawing/2014/main" val="3038753263"/>
                  </a:ext>
                </a:extLst>
              </a:tr>
            </a:tbl>
          </a:graphicData>
        </a:graphic>
      </p:graphicFrame>
      <p:sp>
        <p:nvSpPr>
          <p:cNvPr id="3" name="Platshållare för text 4">
            <a:extLst>
              <a:ext uri="{FF2B5EF4-FFF2-40B4-BE49-F238E27FC236}">
                <a16:creationId xmlns:a16="http://schemas.microsoft.com/office/drawing/2014/main" id="{309CB415-C242-2922-7E1C-B5480C71A6B7}"/>
              </a:ext>
            </a:extLst>
          </p:cNvPr>
          <p:cNvSpPr txBox="1">
            <a:spLocks/>
          </p:cNvSpPr>
          <p:nvPr/>
        </p:nvSpPr>
        <p:spPr>
          <a:xfrm>
            <a:off x="476574" y="1046968"/>
            <a:ext cx="6798869"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”0-5 år” eller ”6-15 år” på frågan ”Hur länge har du bott i Sverige?” </a:t>
            </a:r>
          </a:p>
        </p:txBody>
      </p:sp>
      <p:graphicFrame>
        <p:nvGraphicFramePr>
          <p:cNvPr id="4" name="Chart 8">
            <a:extLst>
              <a:ext uri="{FF2B5EF4-FFF2-40B4-BE49-F238E27FC236}">
                <a16:creationId xmlns:a16="http://schemas.microsoft.com/office/drawing/2014/main" id="{D06F6955-93D0-336F-626D-3EA62CF01BE4}"/>
              </a:ext>
            </a:extLst>
          </p:cNvPr>
          <p:cNvGraphicFramePr/>
          <p:nvPr/>
        </p:nvGraphicFramePr>
        <p:xfrm>
          <a:off x="704851" y="1670922"/>
          <a:ext cx="8316316" cy="25373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2">
            <a:extLst>
              <a:ext uri="{FF2B5EF4-FFF2-40B4-BE49-F238E27FC236}">
                <a16:creationId xmlns:a16="http://schemas.microsoft.com/office/drawing/2014/main" id="{06EFA65A-1B87-D80A-FEBC-4D624CE239A8}"/>
              </a:ext>
            </a:extLst>
          </p:cNvPr>
          <p:cNvSpPr txBox="1"/>
          <p:nvPr/>
        </p:nvSpPr>
        <p:spPr>
          <a:xfrm>
            <a:off x="8850199" y="2061399"/>
            <a:ext cx="1387310" cy="1546834"/>
          </a:xfrm>
          <a:prstGeom prst="rect">
            <a:avLst/>
          </a:prstGeom>
          <a:noFill/>
        </p:spPr>
        <p:txBody>
          <a:bodyPr wrap="square" rtlCol="0">
            <a:spAutoFit/>
          </a:bodyPr>
          <a:lstStyle/>
          <a:p>
            <a:pPr>
              <a:lnSpc>
                <a:spcPct val="150000"/>
              </a:lnSpc>
            </a:pPr>
            <a:r>
              <a:rPr lang="en-GB" sz="800"/>
              <a:t>7 %</a:t>
            </a:r>
          </a:p>
          <a:p>
            <a:pPr>
              <a:lnSpc>
                <a:spcPct val="150000"/>
              </a:lnSpc>
            </a:pPr>
            <a:endParaRPr lang="en-GB" sz="800"/>
          </a:p>
          <a:p>
            <a:pPr>
              <a:lnSpc>
                <a:spcPct val="150000"/>
              </a:lnSpc>
            </a:pPr>
            <a:endParaRPr lang="en-GB" sz="800"/>
          </a:p>
          <a:p>
            <a:pPr>
              <a:lnSpc>
                <a:spcPct val="150000"/>
              </a:lnSpc>
            </a:pPr>
            <a:r>
              <a:rPr lang="en-GB" sz="800"/>
              <a:t>13 %</a:t>
            </a:r>
          </a:p>
          <a:p>
            <a:pPr>
              <a:lnSpc>
                <a:spcPct val="150000"/>
              </a:lnSpc>
            </a:pPr>
            <a:endParaRPr lang="en-GB" sz="800"/>
          </a:p>
          <a:p>
            <a:pPr>
              <a:lnSpc>
                <a:spcPct val="150000"/>
              </a:lnSpc>
            </a:pPr>
            <a:endParaRPr lang="en-GB" sz="800"/>
          </a:p>
          <a:p>
            <a:pPr>
              <a:lnSpc>
                <a:spcPct val="150000"/>
              </a:lnSpc>
            </a:pPr>
            <a:r>
              <a:rPr lang="en-GB" sz="800"/>
              <a:t>13 %</a:t>
            </a:r>
          </a:p>
          <a:p>
            <a:pPr>
              <a:lnSpc>
                <a:spcPct val="150000"/>
              </a:lnSpc>
            </a:pPr>
            <a:endParaRPr lang="en-GB" sz="800"/>
          </a:p>
        </p:txBody>
      </p:sp>
      <p:sp>
        <p:nvSpPr>
          <p:cNvPr id="6" name="TextBox 13">
            <a:extLst>
              <a:ext uri="{FF2B5EF4-FFF2-40B4-BE49-F238E27FC236}">
                <a16:creationId xmlns:a16="http://schemas.microsoft.com/office/drawing/2014/main" id="{7479FCE8-73E1-080F-5594-1B36EFDBE732}"/>
              </a:ext>
            </a:extLst>
          </p:cNvPr>
          <p:cNvSpPr txBox="1"/>
          <p:nvPr/>
        </p:nvSpPr>
        <p:spPr>
          <a:xfrm>
            <a:off x="8558829" y="1607601"/>
            <a:ext cx="990238" cy="254172"/>
          </a:xfrm>
          <a:prstGeom prst="rect">
            <a:avLst/>
          </a:prstGeom>
          <a:noFill/>
        </p:spPr>
        <p:txBody>
          <a:bodyPr wrap="square">
            <a:spAutoFit/>
          </a:bodyPr>
          <a:lstStyle/>
          <a:p>
            <a:pPr algn="r">
              <a:lnSpc>
                <a:spcPct val="150000"/>
              </a:lnSpc>
            </a:pPr>
            <a:r>
              <a:rPr lang="en-SE" sz="800"/>
              <a:t>Inte aktuellt</a:t>
            </a:r>
          </a:p>
        </p:txBody>
      </p:sp>
    </p:spTree>
    <p:extLst>
      <p:ext uri="{BB962C8B-B14F-4D97-AF65-F5344CB8AC3E}">
        <p14:creationId xmlns:p14="http://schemas.microsoft.com/office/powerpoint/2010/main" val="1310616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a:t>
            </a:r>
          </a:p>
        </p:txBody>
      </p:sp>
      <p:graphicFrame>
        <p:nvGraphicFramePr>
          <p:cNvPr id="3" name="Tabell 7">
            <a:extLst>
              <a:ext uri="{FF2B5EF4-FFF2-40B4-BE49-F238E27FC236}">
                <a16:creationId xmlns:a16="http://schemas.microsoft.com/office/drawing/2014/main" id="{B8EB3BD0-D730-AE77-7610-C28A7D2A8977}"/>
              </a:ext>
            </a:extLst>
          </p:cNvPr>
          <p:cNvGraphicFramePr>
            <a:graphicFrameLocks noGrp="1"/>
          </p:cNvGraphicFramePr>
          <p:nvPr>
            <p:extLst>
              <p:ext uri="{D42A27DB-BD31-4B8C-83A1-F6EECF244321}">
                <p14:modId xmlns:p14="http://schemas.microsoft.com/office/powerpoint/2010/main" val="1857586423"/>
              </p:ext>
            </p:extLst>
          </p:nvPr>
        </p:nvGraphicFramePr>
        <p:xfrm>
          <a:off x="704849" y="3657600"/>
          <a:ext cx="8649008" cy="231648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605174">
                  <a:extLst>
                    <a:ext uri="{9D8B030D-6E8A-4147-A177-3AD203B41FA5}">
                      <a16:colId xmlns:a16="http://schemas.microsoft.com/office/drawing/2014/main" val="2021594479"/>
                    </a:ext>
                  </a:extLst>
                </a:gridCol>
                <a:gridCol w="1528971">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4258123094"/>
                    </a:ext>
                  </a:extLst>
                </a:gridCol>
                <a:gridCol w="1432630">
                  <a:extLst>
                    <a:ext uri="{9D8B030D-6E8A-4147-A177-3AD203B41FA5}">
                      <a16:colId xmlns:a16="http://schemas.microsoft.com/office/drawing/2014/main" val="402324291"/>
                    </a:ext>
                  </a:extLst>
                </a:gridCol>
              </a:tblGrid>
              <a:tr h="355707">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414991">
                <a:tc>
                  <a:txBody>
                    <a:bodyPr/>
                    <a:lstStyle/>
                    <a:p>
                      <a:r>
                        <a:rPr lang="sv-SE" sz="1200" dirty="0"/>
                        <a:t>Jag känner mig välkommen på familjecentralen</a:t>
                      </a:r>
                    </a:p>
                  </a:txBody>
                  <a:tcPr anchor="ctr"/>
                </a:tc>
                <a:tc>
                  <a:txBody>
                    <a:bodyPr/>
                    <a:lstStyle/>
                    <a:p>
                      <a:r>
                        <a:rPr lang="sv-SE" sz="1200" dirty="0"/>
                        <a:t>97 %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30</a:t>
                      </a:r>
                    </a:p>
                  </a:txBody>
                  <a:tcPr anchor="ctr"/>
                </a:tc>
                <a:tc>
                  <a:txBody>
                    <a:bodyPr/>
                    <a:lstStyle/>
                    <a:p>
                      <a:r>
                        <a:rPr lang="sv-SE" sz="1200" dirty="0"/>
                        <a:t>99 %</a:t>
                      </a:r>
                    </a:p>
                  </a:txBody>
                  <a:tcPr anchor="ctr"/>
                </a:tc>
                <a:tc>
                  <a:txBody>
                    <a:bodyPr/>
                    <a:lstStyle/>
                    <a:p>
                      <a:r>
                        <a:rPr lang="sv-SE" sz="1200" dirty="0"/>
                        <a:t>99 %</a:t>
                      </a:r>
                    </a:p>
                  </a:txBody>
                  <a:tcPr anchor="ctr"/>
                </a:tc>
                <a:extLst>
                  <a:ext uri="{0D108BD9-81ED-4DB2-BD59-A6C34878D82A}">
                    <a16:rowId xmlns:a16="http://schemas.microsoft.com/office/drawing/2014/main" val="2180593050"/>
                  </a:ext>
                </a:extLst>
              </a:tr>
              <a:tr h="414991">
                <a:tc>
                  <a:txBody>
                    <a:bodyPr/>
                    <a:lstStyle/>
                    <a:p>
                      <a:r>
                        <a:rPr lang="sv-SE" sz="1200" dirty="0"/>
                        <a:t>Jag har förtroende för personalen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29</a:t>
                      </a:r>
                    </a:p>
                  </a:txBody>
                  <a:tcPr anchor="ctr"/>
                </a:tc>
                <a:tc>
                  <a:txBody>
                    <a:bodyPr/>
                    <a:lstStyle/>
                    <a:p>
                      <a:r>
                        <a:rPr lang="sv-SE" sz="1200" dirty="0"/>
                        <a:t>100 %</a:t>
                      </a:r>
                    </a:p>
                  </a:txBody>
                  <a:tcPr anchor="ctr"/>
                </a:tc>
                <a:tc>
                  <a:txBody>
                    <a:bodyPr/>
                    <a:lstStyle/>
                    <a:p>
                      <a:r>
                        <a:rPr lang="sv-SE" sz="1200" dirty="0"/>
                        <a:t>99 %</a:t>
                      </a:r>
                    </a:p>
                  </a:txBody>
                  <a:tcPr anchor="ctr"/>
                </a:tc>
                <a:extLst>
                  <a:ext uri="{0D108BD9-81ED-4DB2-BD59-A6C34878D82A}">
                    <a16:rowId xmlns:a16="http://schemas.microsoft.com/office/drawing/2014/main" val="2419974229"/>
                  </a:ext>
                </a:extLst>
              </a:tr>
              <a:tr h="414991">
                <a:tc>
                  <a:txBody>
                    <a:bodyPr/>
                    <a:lstStyle/>
                    <a:p>
                      <a:r>
                        <a:rPr lang="sv-SE" sz="1200" dirty="0"/>
                        <a:t>Personalen på familjecentralen ger mig den information jag behöver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93 %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30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extLst>
                  <a:ext uri="{0D108BD9-81ED-4DB2-BD59-A6C34878D82A}">
                    <a16:rowId xmlns:a16="http://schemas.microsoft.com/office/drawing/2014/main" val="3038753263"/>
                  </a:ext>
                </a:extLst>
              </a:tr>
            </a:tbl>
          </a:graphicData>
        </a:graphic>
      </p:graphicFrame>
      <p:sp>
        <p:nvSpPr>
          <p:cNvPr id="6" name="TextBox 5">
            <a:extLst>
              <a:ext uri="{FF2B5EF4-FFF2-40B4-BE49-F238E27FC236}">
                <a16:creationId xmlns:a16="http://schemas.microsoft.com/office/drawing/2014/main" id="{19DF93D3-049B-467B-3F03-7A38A79A8130}"/>
              </a:ext>
            </a:extLst>
          </p:cNvPr>
          <p:cNvSpPr txBox="1"/>
          <p:nvPr/>
        </p:nvSpPr>
        <p:spPr>
          <a:xfrm>
            <a:off x="8660203" y="979200"/>
            <a:ext cx="990238" cy="254172"/>
          </a:xfrm>
          <a:prstGeom prst="rect">
            <a:avLst/>
          </a:prstGeom>
          <a:noFill/>
        </p:spPr>
        <p:txBody>
          <a:bodyPr wrap="square">
            <a:spAutoFit/>
          </a:bodyPr>
          <a:lstStyle/>
          <a:p>
            <a:pPr>
              <a:lnSpc>
                <a:spcPct val="150000"/>
              </a:lnSpc>
            </a:pPr>
            <a:r>
              <a:rPr lang="sv-SE" sz="800"/>
              <a:t>Vill inte svara</a:t>
            </a:r>
            <a:endParaRPr lang="en-SE" sz="800"/>
          </a:p>
        </p:txBody>
      </p:sp>
      <p:graphicFrame>
        <p:nvGraphicFramePr>
          <p:cNvPr id="5" name="Chart 8">
            <a:extLst>
              <a:ext uri="{FF2B5EF4-FFF2-40B4-BE49-F238E27FC236}">
                <a16:creationId xmlns:a16="http://schemas.microsoft.com/office/drawing/2014/main" id="{01FAB4B1-B680-4B93-3F92-BD0C996DEBB8}"/>
              </a:ext>
            </a:extLst>
          </p:cNvPr>
          <p:cNvGraphicFramePr/>
          <p:nvPr/>
        </p:nvGraphicFramePr>
        <p:xfrm>
          <a:off x="704850" y="1026000"/>
          <a:ext cx="8316317" cy="27340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2E734CC7-BCE8-0201-B865-9AE80058C12D}"/>
              </a:ext>
            </a:extLst>
          </p:cNvPr>
          <p:cNvSpPr txBox="1"/>
          <p:nvPr/>
        </p:nvSpPr>
        <p:spPr>
          <a:xfrm>
            <a:off x="8660203" y="1429937"/>
            <a:ext cx="1387310" cy="156966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3 %</a:t>
            </a:r>
          </a:p>
          <a:p>
            <a:endParaRPr lang="en-GB" sz="800"/>
          </a:p>
          <a:p>
            <a:endParaRPr lang="en-GB" sz="800"/>
          </a:p>
          <a:p>
            <a:endParaRPr lang="en-GB" sz="800"/>
          </a:p>
          <a:p>
            <a:endParaRPr lang="en-GB" sz="800"/>
          </a:p>
          <a:p>
            <a:r>
              <a:rPr lang="en-GB" sz="800"/>
              <a:t>0 %</a:t>
            </a:r>
          </a:p>
          <a:p>
            <a:endParaRPr lang="en-GB" sz="800"/>
          </a:p>
        </p:txBody>
      </p:sp>
    </p:spTree>
    <p:extLst>
      <p:ext uri="{BB962C8B-B14F-4D97-AF65-F5344CB8AC3E}">
        <p14:creationId xmlns:p14="http://schemas.microsoft.com/office/powerpoint/2010/main" val="13114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Har du fått extra stöd av personalen på familjecentralen?</a:t>
            </a:r>
            <a:endParaRPr lang="sv-SE" sz="24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1119482" y="1459424"/>
          <a:ext cx="3131770" cy="2753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nvGraphicFramePr>
        <p:xfrm>
          <a:off x="704849" y="4545747"/>
          <a:ext cx="8649008" cy="103571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293462">
                  <a:extLst>
                    <a:ext uri="{9D8B030D-6E8A-4147-A177-3AD203B41FA5}">
                      <a16:colId xmlns:a16="http://schemas.microsoft.com/office/drawing/2014/main" val="2967166854"/>
                    </a:ext>
                  </a:extLst>
                </a:gridCol>
                <a:gridCol w="1571798">
                  <a:extLst>
                    <a:ext uri="{9D8B030D-6E8A-4147-A177-3AD203B41FA5}">
                      <a16:colId xmlns:a16="http://schemas.microsoft.com/office/drawing/2014/main" val="1577887831"/>
                    </a:ext>
                  </a:extLst>
                </a:gridCol>
                <a:gridCol w="1432630">
                  <a:extLst>
                    <a:ext uri="{9D8B030D-6E8A-4147-A177-3AD203B41FA5}">
                      <a16:colId xmlns:a16="http://schemas.microsoft.com/office/drawing/2014/main" val="305060637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fått extra stöd av personalen på familjecentralen?</a:t>
                      </a:r>
                    </a:p>
                  </a:txBody>
                  <a:tcPr anchor="ctr"/>
                </a:tc>
                <a:tc>
                  <a:txBody>
                    <a:bodyPr/>
                    <a:lstStyle/>
                    <a:p>
                      <a:r>
                        <a:rPr lang="sv-SE" sz="1200" dirty="0"/>
                        <a:t>64 %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8404D49E-49D8-4797-C4BD-3EC6B98BFEB8}"/>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17 %</a:t>
            </a:r>
          </a:p>
          <a:p>
            <a:pPr>
              <a:lnSpc>
                <a:spcPct val="150000"/>
              </a:lnSpc>
            </a:pPr>
            <a:endParaRPr lang="en-SE" sz="800"/>
          </a:p>
        </p:txBody>
      </p:sp>
    </p:spTree>
    <p:extLst>
      <p:ext uri="{BB962C8B-B14F-4D97-AF65-F5344CB8AC3E}">
        <p14:creationId xmlns:p14="http://schemas.microsoft.com/office/powerpoint/2010/main" val="303229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Jag fick stöd om ansökan till försäkrina
Jag har alltid fått hjälp på olika sätt och dom är bästa som jobbar från sitt hjärta.
När jag behöver ett tipps
När jag har frågar om barnen eller andra
Om familj dynami
Samtalsstöd
Tips på olika aktiviter man kan hitta på med Barnen . Dom är helt fanatiska på Vivalla familjecentral
Trevliga, intresserade, engagerade och hjälpsamma
تلقيت معلومات عن كيفية إجراء الاسعافات الأولية في حالة الإغماء او الاختناق للطفل والبالغ وايضا شاركة في احد المحاضرات التعريفية حول حقوق الطفل وشاركة أيضا بنشاط حول تعزيز القراءة للاطفال بالتعاون مع المكتبة.</a:t>
            </a:r>
          </a:p>
        </p:txBody>
      </p:sp>
    </p:spTree>
    <p:extLst>
      <p:ext uri="{BB962C8B-B14F-4D97-AF65-F5344CB8AC3E}">
        <p14:creationId xmlns:p14="http://schemas.microsoft.com/office/powerpoint/2010/main" val="1925432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CE26E-9F8B-7337-56E0-9C6C2EA7717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70661A6-604F-D583-845E-FD9194267011}"/>
              </a:ext>
            </a:extLst>
          </p:cNvPr>
          <p:cNvSpPr>
            <a:spLocks noGrp="1"/>
          </p:cNvSpPr>
          <p:nvPr>
            <p:ph type="title"/>
          </p:nvPr>
        </p:nvSpPr>
        <p:spPr>
          <a:xfrm>
            <a:off x="477242" y="441325"/>
            <a:ext cx="8543925" cy="935038"/>
          </a:xfrm>
        </p:spPr>
        <p:txBody>
          <a:bodyPr/>
          <a:lstStyle/>
          <a:p>
            <a:r>
              <a:rPr lang="sv-SE" sz="2400" dirty="0"/>
              <a:t>Har du deltagit i föräldragrupp på familjecentralen det senaste året?</a:t>
            </a:r>
          </a:p>
        </p:txBody>
      </p:sp>
      <p:graphicFrame>
        <p:nvGraphicFramePr>
          <p:cNvPr id="6" name="Platshållare för innehåll 3">
            <a:extLst>
              <a:ext uri="{FF2B5EF4-FFF2-40B4-BE49-F238E27FC236}">
                <a16:creationId xmlns:a16="http://schemas.microsoft.com/office/drawing/2014/main" id="{BC2D8B8A-6855-A777-687F-84CE4030A226}"/>
              </a:ext>
            </a:extLst>
          </p:cNvPr>
          <p:cNvGraphicFramePr>
            <a:graphicFrameLocks noGrp="1"/>
          </p:cNvGraphicFramePr>
          <p:nvPr>
            <p:ph sz="half" idx="2"/>
          </p:nvPr>
        </p:nvGraphicFramePr>
        <p:xfrm>
          <a:off x="1119482" y="1459423"/>
          <a:ext cx="3115061" cy="2738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8755B950-E733-0B6A-9AE2-F0E93E6D0D0D}"/>
              </a:ext>
            </a:extLst>
          </p:cNvPr>
          <p:cNvGraphicFramePr>
            <a:graphicFrameLocks noGrp="1"/>
          </p:cNvGraphicFramePr>
          <p:nvPr/>
        </p:nvGraphicFramePr>
        <p:xfrm>
          <a:off x="704849" y="4545747"/>
          <a:ext cx="8649008" cy="103571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432630">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2463856588"/>
                    </a:ext>
                  </a:extLst>
                </a:gridCol>
                <a:gridCol w="1432630">
                  <a:extLst>
                    <a:ext uri="{9D8B030D-6E8A-4147-A177-3AD203B41FA5}">
                      <a16:colId xmlns:a16="http://schemas.microsoft.com/office/drawing/2014/main" val="56717229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deltagit i föräldragrupp på familjecentralen det senaste året?</a:t>
                      </a:r>
                    </a:p>
                  </a:txBody>
                  <a:tcPr anchor="ctr"/>
                </a:tc>
                <a:tc>
                  <a:txBody>
                    <a:bodyPr/>
                    <a:lstStyle/>
                    <a:p>
                      <a:r>
                        <a:rPr lang="sv-SE" sz="1200" dirty="0"/>
                        <a:t>62 %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24</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4B7E918E-B143-AD76-B554-38280EFD6D81}"/>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20 %</a:t>
            </a:r>
          </a:p>
          <a:p>
            <a:pPr>
              <a:lnSpc>
                <a:spcPct val="150000"/>
              </a:lnSpc>
            </a:pPr>
            <a:endParaRPr lang="en-SE" sz="800"/>
          </a:p>
        </p:txBody>
      </p:sp>
    </p:spTree>
    <p:extLst>
      <p:ext uri="{BB962C8B-B14F-4D97-AF65-F5344CB8AC3E}">
        <p14:creationId xmlns:p14="http://schemas.microsoft.com/office/powerpoint/2010/main" val="2891541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9DDD65A-06FE-3651-9F19-6613281F2CF9}"/>
              </a:ext>
            </a:extLst>
          </p:cNvPr>
          <p:cNvSpPr>
            <a:spLocks noGrp="1"/>
          </p:cNvSpPr>
          <p:nvPr>
            <p:ph type="title"/>
          </p:nvPr>
        </p:nvSpPr>
        <p:spPr>
          <a:xfrm>
            <a:off x="477242" y="441325"/>
            <a:ext cx="8543925" cy="935038"/>
          </a:xfrm>
        </p:spPr>
        <p:txBody>
          <a:bodyPr/>
          <a:lstStyle/>
          <a:p>
            <a:r>
              <a:rPr lang="sv-SE" dirty="0"/>
              <a:t>Föräldragruppen gjorde att:</a:t>
            </a:r>
          </a:p>
        </p:txBody>
      </p:sp>
      <p:sp>
        <p:nvSpPr>
          <p:cNvPr id="8" name="Platshållare för text 4">
            <a:extLst>
              <a:ext uri="{FF2B5EF4-FFF2-40B4-BE49-F238E27FC236}">
                <a16:creationId xmlns:a16="http://schemas.microsoft.com/office/drawing/2014/main" id="{5211C3AD-999E-2E8C-109E-B63C4E1AD519}"/>
              </a:ext>
            </a:extLst>
          </p:cNvPr>
          <p:cNvSpPr txBox="1">
            <a:spLocks/>
          </p:cNvSpPr>
          <p:nvPr/>
        </p:nvSpPr>
        <p:spPr>
          <a:xfrm>
            <a:off x="476574" y="1046968"/>
            <a:ext cx="7423087"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"Ja" på frågan "Har du deltagit i föräldragrupp på familjecentralen det senaste året?"</a:t>
            </a:r>
          </a:p>
        </p:txBody>
      </p:sp>
      <p:graphicFrame>
        <p:nvGraphicFramePr>
          <p:cNvPr id="9" name="Tabell 7">
            <a:extLst>
              <a:ext uri="{FF2B5EF4-FFF2-40B4-BE49-F238E27FC236}">
                <a16:creationId xmlns:a16="http://schemas.microsoft.com/office/drawing/2014/main" id="{CD3E4106-DEC8-6A72-883D-3DFBFB3BA01D}"/>
              </a:ext>
            </a:extLst>
          </p:cNvPr>
          <p:cNvGraphicFramePr>
            <a:graphicFrameLocks noGrp="1"/>
          </p:cNvGraphicFramePr>
          <p:nvPr>
            <p:extLst>
              <p:ext uri="{D42A27DB-BD31-4B8C-83A1-F6EECF244321}">
                <p14:modId xmlns:p14="http://schemas.microsoft.com/office/powerpoint/2010/main" val="3124607853"/>
              </p:ext>
            </p:extLst>
          </p:nvPr>
        </p:nvGraphicFramePr>
        <p:xfrm>
          <a:off x="704849" y="4032000"/>
          <a:ext cx="8649008" cy="249875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625052">
                  <a:extLst>
                    <a:ext uri="{9D8B030D-6E8A-4147-A177-3AD203B41FA5}">
                      <a16:colId xmlns:a16="http://schemas.microsoft.com/office/drawing/2014/main" val="2021594479"/>
                    </a:ext>
                  </a:extLst>
                </a:gridCol>
                <a:gridCol w="1509093">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2222775081"/>
                    </a:ext>
                  </a:extLst>
                </a:gridCol>
                <a:gridCol w="1432630">
                  <a:extLst>
                    <a:ext uri="{9D8B030D-6E8A-4147-A177-3AD203B41FA5}">
                      <a16:colId xmlns:a16="http://schemas.microsoft.com/office/drawing/2014/main" val="3159471329"/>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Jag känner mig mer trygg i mitt föräldraskap</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14</a:t>
                      </a:r>
                    </a:p>
                  </a:txBody>
                  <a:tcPr anchor="ctr"/>
                </a:tc>
                <a:tc>
                  <a:txBody>
                    <a:bodyPr/>
                    <a:lstStyle/>
                    <a:p>
                      <a:r>
                        <a:rPr lang="sv-SE" sz="1200" dirty="0"/>
                        <a:t>98 %</a:t>
                      </a:r>
                    </a:p>
                  </a:txBody>
                  <a:tcPr anchor="ctr"/>
                </a:tc>
                <a:tc>
                  <a:txBody>
                    <a:bodyPr/>
                    <a:lstStyle/>
                    <a:p>
                      <a:r>
                        <a:rPr lang="sv-SE" sz="1200" dirty="0"/>
                        <a:t>97 %</a:t>
                      </a:r>
                    </a:p>
                  </a:txBody>
                  <a:tcPr anchor="ctr"/>
                </a:tc>
                <a:extLst>
                  <a:ext uri="{0D108BD9-81ED-4DB2-BD59-A6C34878D82A}">
                    <a16:rowId xmlns:a16="http://schemas.microsoft.com/office/drawing/2014/main" val="2180593050"/>
                  </a:ext>
                </a:extLst>
              </a:tr>
              <a:tr h="214132">
                <a:tc>
                  <a:txBody>
                    <a:bodyPr/>
                    <a:lstStyle/>
                    <a:p>
                      <a:r>
                        <a:rPr lang="sv-SE" sz="1200" dirty="0"/>
                        <a:t>Jag lärde mig mer om föräldraskap</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14</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2419974229"/>
                  </a:ext>
                </a:extLst>
              </a:tr>
              <a:tr h="214132">
                <a:tc>
                  <a:txBody>
                    <a:bodyPr/>
                    <a:lstStyle/>
                    <a:p>
                      <a:r>
                        <a:rPr lang="sv-SE" sz="1200" dirty="0"/>
                        <a:t>Jag kände gemenskap med andra föräldrar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3038753263"/>
                  </a:ext>
                </a:extLst>
              </a:tr>
            </a:tbl>
          </a:graphicData>
        </a:graphic>
      </p:graphicFrame>
      <p:graphicFrame>
        <p:nvGraphicFramePr>
          <p:cNvPr id="2" name="Chart 8">
            <a:extLst>
              <a:ext uri="{FF2B5EF4-FFF2-40B4-BE49-F238E27FC236}">
                <a16:creationId xmlns:a16="http://schemas.microsoft.com/office/drawing/2014/main" id="{218D0DB3-448C-E55F-0249-AA49FBD6074F}"/>
              </a:ext>
            </a:extLst>
          </p:cNvPr>
          <p:cNvGraphicFramePr/>
          <p:nvPr/>
        </p:nvGraphicFramePr>
        <p:xfrm>
          <a:off x="704850" y="1396800"/>
          <a:ext cx="8316317" cy="27850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9">
            <a:extLst>
              <a:ext uri="{FF2B5EF4-FFF2-40B4-BE49-F238E27FC236}">
                <a16:creationId xmlns:a16="http://schemas.microsoft.com/office/drawing/2014/main" id="{C7FEE172-FD75-B698-71D6-AAE48835A47A}"/>
              </a:ext>
            </a:extLst>
          </p:cNvPr>
          <p:cNvSpPr txBox="1"/>
          <p:nvPr/>
        </p:nvSpPr>
        <p:spPr>
          <a:xfrm>
            <a:off x="8660203" y="1827901"/>
            <a:ext cx="1387310" cy="1446550"/>
          </a:xfrm>
          <a:prstGeom prst="rect">
            <a:avLst/>
          </a:prstGeom>
          <a:noFill/>
        </p:spPr>
        <p:txBody>
          <a:bodyPr wrap="square" rtlCol="0">
            <a:spAutoFit/>
          </a:bodyPr>
          <a:lstStyle/>
          <a:p>
            <a:r>
              <a:rPr lang="en-GB" sz="800"/>
              <a:t>7 %</a:t>
            </a:r>
          </a:p>
          <a:p>
            <a:endParaRPr lang="en-GB" sz="800"/>
          </a:p>
          <a:p>
            <a:endParaRPr lang="en-GB" sz="800"/>
          </a:p>
          <a:p>
            <a:endParaRPr lang="en-GB" sz="800"/>
          </a:p>
          <a:p>
            <a:endParaRPr lang="en-GB" sz="800"/>
          </a:p>
          <a:p>
            <a:r>
              <a:rPr lang="en-GB" sz="800"/>
              <a:t>7 %</a:t>
            </a:r>
          </a:p>
          <a:p>
            <a:endParaRPr lang="en-GB" sz="800"/>
          </a:p>
          <a:p>
            <a:endParaRPr lang="en-GB" sz="800"/>
          </a:p>
          <a:p>
            <a:endParaRPr lang="en-GB" sz="800"/>
          </a:p>
          <a:p>
            <a:endParaRPr lang="en-GB" sz="800"/>
          </a:p>
          <a:p>
            <a:r>
              <a:rPr lang="en-GB" sz="800"/>
              <a:t>0 %</a:t>
            </a:r>
          </a:p>
        </p:txBody>
      </p:sp>
      <p:sp>
        <p:nvSpPr>
          <p:cNvPr id="4" name="TextBox 10">
            <a:extLst>
              <a:ext uri="{FF2B5EF4-FFF2-40B4-BE49-F238E27FC236}">
                <a16:creationId xmlns:a16="http://schemas.microsoft.com/office/drawing/2014/main" id="{7EC1EBD2-9450-E92C-6B55-47DDCBAE23EC}"/>
              </a:ext>
            </a:extLst>
          </p:cNvPr>
          <p:cNvSpPr txBox="1"/>
          <p:nvPr/>
        </p:nvSpPr>
        <p:spPr>
          <a:xfrm>
            <a:off x="8660203" y="1335600"/>
            <a:ext cx="990238" cy="254172"/>
          </a:xfrm>
          <a:prstGeom prst="rect">
            <a:avLst/>
          </a:prstGeom>
          <a:noFill/>
        </p:spPr>
        <p:txBody>
          <a:bodyPr wrap="square">
            <a:spAutoFit/>
          </a:bodyPr>
          <a:lstStyle/>
          <a:p>
            <a:pPr>
              <a:lnSpc>
                <a:spcPct val="150000"/>
              </a:lnSpc>
            </a:pPr>
            <a:r>
              <a:rPr lang="sv-SE" sz="800"/>
              <a:t>Vet inte</a:t>
            </a:r>
            <a:endParaRPr lang="en-SE" sz="800"/>
          </a:p>
        </p:txBody>
      </p:sp>
    </p:spTree>
    <p:extLst>
      <p:ext uri="{BB962C8B-B14F-4D97-AF65-F5344CB8AC3E}">
        <p14:creationId xmlns:p14="http://schemas.microsoft.com/office/powerpoint/2010/main" val="177496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lärt känna nya människor på Familjecentralen?</a:t>
            </a:r>
          </a:p>
        </p:txBody>
      </p:sp>
      <p:graphicFrame>
        <p:nvGraphicFramePr>
          <p:cNvPr id="13" name="Tabell 7">
            <a:extLst>
              <a:ext uri="{FF2B5EF4-FFF2-40B4-BE49-F238E27FC236}">
                <a16:creationId xmlns:a16="http://schemas.microsoft.com/office/drawing/2014/main" id="{35FF4D73-34CB-A3F6-1333-56C92275C1F6}"/>
              </a:ext>
            </a:extLst>
          </p:cNvPr>
          <p:cNvGraphicFramePr>
            <a:graphicFrameLocks noGrp="1"/>
          </p:cNvGraphicFramePr>
          <p:nvPr>
            <p:extLst>
              <p:ext uri="{D42A27DB-BD31-4B8C-83A1-F6EECF244321}">
                <p14:modId xmlns:p14="http://schemas.microsoft.com/office/powerpoint/2010/main" val="2878295049"/>
              </p:ext>
            </p:extLst>
          </p:nvPr>
        </p:nvGraphicFramePr>
        <p:xfrm>
          <a:off x="704849" y="4545747"/>
          <a:ext cx="8649008" cy="115824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432630">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3668301459"/>
                    </a:ext>
                  </a:extLst>
                </a:gridCol>
                <a:gridCol w="1432630">
                  <a:extLst>
                    <a:ext uri="{9D8B030D-6E8A-4147-A177-3AD203B41FA5}">
                      <a16:colId xmlns:a16="http://schemas.microsoft.com/office/drawing/2014/main" val="421777560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lärt känna nya människor på Familjecentralen?</a:t>
                      </a:r>
                    </a:p>
                  </a:txBody>
                  <a:tcPr anchor="ctr"/>
                </a:tc>
                <a:tc>
                  <a:txBody>
                    <a:bodyPr/>
                    <a:lstStyle/>
                    <a:p>
                      <a:r>
                        <a:rPr lang="sv-SE" sz="1200" dirty="0"/>
                        <a:t>37 %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30</a:t>
                      </a:r>
                    </a:p>
                  </a:txBody>
                  <a:tcPr anchor="ctr"/>
                </a:tc>
                <a:tc>
                  <a:txBody>
                    <a:bodyPr/>
                    <a:lstStyle/>
                    <a:p>
                      <a:r>
                        <a:rPr lang="sv-SE" sz="1200" dirty="0"/>
                        <a:t>31 %</a:t>
                      </a:r>
                    </a:p>
                  </a:txBody>
                  <a:tcPr anchor="ctr"/>
                </a:tc>
                <a:tc>
                  <a:txBody>
                    <a:bodyPr/>
                    <a:lstStyle/>
                    <a:p>
                      <a:r>
                        <a:rPr lang="sv-SE" sz="1200" dirty="0"/>
                        <a:t>32 %</a:t>
                      </a:r>
                    </a:p>
                  </a:txBody>
                  <a:tcPr anchor="ctr"/>
                </a:tc>
                <a:extLst>
                  <a:ext uri="{0D108BD9-81ED-4DB2-BD59-A6C34878D82A}">
                    <a16:rowId xmlns:a16="http://schemas.microsoft.com/office/drawing/2014/main" val="2180593050"/>
                  </a:ext>
                </a:extLst>
              </a:tr>
            </a:tbl>
          </a:graphicData>
        </a:graphic>
      </p:graphicFrame>
      <p:sp>
        <p:nvSpPr>
          <p:cNvPr id="16" name="TextBox 15">
            <a:extLst>
              <a:ext uri="{FF2B5EF4-FFF2-40B4-BE49-F238E27FC236}">
                <a16:creationId xmlns:a16="http://schemas.microsoft.com/office/drawing/2014/main" id="{66EC5F39-94C3-444F-59B2-D11A658CB959}"/>
              </a:ext>
            </a:extLst>
          </p:cNvPr>
          <p:cNvSpPr txBox="1"/>
          <p:nvPr/>
        </p:nvSpPr>
        <p:spPr>
          <a:xfrm>
            <a:off x="704849" y="3938762"/>
            <a:ext cx="1921109" cy="254172"/>
          </a:xfrm>
          <a:prstGeom prst="rect">
            <a:avLst/>
          </a:prstGeom>
          <a:noFill/>
        </p:spPr>
        <p:txBody>
          <a:bodyPr wrap="square">
            <a:spAutoFit/>
          </a:bodyPr>
          <a:lstStyle/>
          <a:p>
            <a:pPr>
              <a:lnSpc>
                <a:spcPct val="150000"/>
              </a:lnSpc>
            </a:pPr>
            <a:r>
              <a:rPr lang="en-SE" sz="800"/>
              <a:t>Inte aktuellt: </a:t>
            </a:r>
            <a:r>
              <a:rPr lang="en-GB" sz="800"/>
              <a:t>0 %</a:t>
            </a:r>
          </a:p>
        </p:txBody>
      </p:sp>
      <p:graphicFrame>
        <p:nvGraphicFramePr>
          <p:cNvPr id="24" name="Platshållare för innehåll 16">
            <a:extLst>
              <a:ext uri="{FF2B5EF4-FFF2-40B4-BE49-F238E27FC236}">
                <a16:creationId xmlns:a16="http://schemas.microsoft.com/office/drawing/2014/main" id="{55F06002-747B-A93A-62FD-6292DAD27C27}"/>
              </a:ext>
            </a:extLst>
          </p:cNvPr>
          <p:cNvGraphicFramePr>
            <a:graphicFrameLocks noGrp="1"/>
          </p:cNvGraphicFramePr>
          <p:nvPr>
            <p:ph sz="quarter" idx="4"/>
            <p:extLst>
              <p:ext uri="{D42A27DB-BD31-4B8C-83A1-F6EECF244321}">
                <p14:modId xmlns:p14="http://schemas.microsoft.com/office/powerpoint/2010/main" val="1649055112"/>
              </p:ext>
            </p:extLst>
          </p:nvPr>
        </p:nvGraphicFramePr>
        <p:xfrm>
          <a:off x="477243" y="1376363"/>
          <a:ext cx="6817409" cy="2394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75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Arbeta med ljudnivån. Sänka den. Bra med aktiviteter för småbarn respektive alla åldrar
Att lätt met svenska
Bättre bemanning
Det är bra den laddar att aktiviteter på Instagram, ni kan erbjuda café för föräldrar
Ibland får jag känslan av att personalen tittar med en viss onöjd blick, eller som att vi inte gör tillräckligt. Ibland känns det även som att jag blir lite övervakad. Som föräldrar kommer vi hit för att koppla av tillsammans med våra barn, komma bort från vardagens rutiner och stress. Därför känns det tråkigt när man ibland möts av sådana blickar, som om vi inte beter oss på rätt sätt eller inte räcker till. Maten skulle också kunna förbättras – den känns ibland enkel, utan så mycket variation, och inte alltid helt fräsch. Det vore trevligt med lite mer omtanke kring kvalitet och variation, till exempel när det gäller frukt, ostar och liknande. Tack för ert engagemang och för att ni ger oss möjligheten att dela våra tankar för att tillsammans kunna utvecklas till det bättre. Vi uppskattar verkligen ert arbete och all insats ni och personalen på centret gör. Tack
Ibland upplever vi att vi blir kontrollerade av en personal och att vi ifrågasätts vid minsta lilla. Det skulle vara önskvärt om personalen istället kunde framföra sina synpunkter på ett mer konstruktivt och respektfullt sätt, utan att det upplevs som ifrågasättande.
Ingen
Inget Allt ni gör är det bästa
Jag har inte erfarenhet för att min pojke är första barn men jag litar till alla personalen
Jag tror att allt bra för oss.
Jag vill gärna dela några synpunkter om maten. Ärligt talat är maten väldigt sparsam, så att man nästan inte vill köpa något om man inte absolut måste. Brödet är oftast bara rostbröd, frukten är bara två sorter och ofta inte färsk, och ibland är även brödet gammalt. Det finns nästan ingen variation i maten, bara ost, smör och ibland ett kokt ägg. Jag upplever att det är mycket snålhet i maten på Vivala. När jag går till andra ställen märker jag en stor skillnad. Brödet är färskt, fint och med frön, bakas i ugnen och serveras varmt. Det finns även marmelad, honung, yoghurt, pålägg, ostar och frukt i olika sorter – allt är färskt och aptitligt. Jag önskar att maten hos er kunde vara mer varierad, aptitlig och generös, som på andra ställen, så att vi kan njuta av måltiderna hos er och slippa ta med egen mat varje gång. Jag vill också påpeka att toaletten är trasig. Detta måste åtgärdas snabbt, eftersom barnen kan råka kissa utanför när sitsen glider mycket. Förutom det vill jag tacka personalen: lokalen är rymlig, ljus och fin, och personalen är väldigt vänlig och trevlig. Jag gillar verkligen atmosfären på centret. Tack för allt, och jag hoppas på respons så att jag inte har skrivit i onödan.
Lite mer aktivitet för barn som är 2år eller äldre
Mer dagar för små
Mer öppentider för äldre barnen
Svårt att komma på något, kan bli lite hög ljudnivå och stimmigt ibland när det är mycket folk. Roligt med tematräffar ”matfest” mm, så vore kul med fler temadgar tex med sång/musik/dans eller ideinsamling med omröstning eller nåt</a:t>
            </a:r>
          </a:p>
        </p:txBody>
      </p:sp>
    </p:spTree>
    <p:extLst>
      <p:ext uri="{BB962C8B-B14F-4D97-AF65-F5344CB8AC3E}">
        <p14:creationId xmlns:p14="http://schemas.microsoft.com/office/powerpoint/2010/main" val="1664519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463726"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vuxna besökare på </a:t>
            </a:r>
            <a:r>
              <a:rPr lang="sv-SE" sz="1400" kern="100" dirty="0">
                <a:effectLst/>
                <a:ea typeface="Aptos" panose="020B0004020202020204" pitchFamily="34" charset="0"/>
                <a:cs typeface="Times New Roman" panose="02020603050405020304" pitchFamily="18" charset="0"/>
              </a:rPr>
              <a:t>familjecentraler/familjecentralsliknande verksamheter.</a:t>
            </a:r>
            <a:r>
              <a:rPr lang="sv-SE" sz="1400" dirty="0"/>
              <a:t> </a:t>
            </a:r>
          </a:p>
          <a:p>
            <a:pPr marL="0" indent="0">
              <a:lnSpc>
                <a:spcPct val="120000"/>
              </a:lnSpc>
              <a:buNone/>
            </a:pPr>
            <a:r>
              <a:rPr lang="sv-SE" sz="1400" dirty="0"/>
              <a:t>I resultatet kan det ingå familjecentraler/ familjecentralsliknande verksamheter enligt en regional definition som inte stämmer överens med den nationella definitionen som Socialstyrelsen och FFFF har av vad en familjecentral och familjecentralsliknande verksamheter är kring </a:t>
            </a:r>
            <a:r>
              <a:rPr lang="sv-SE" sz="1400" dirty="0" err="1"/>
              <a:t>bl.a</a:t>
            </a:r>
            <a:r>
              <a:rPr lang="sv-SE" sz="1400" dirty="0"/>
              <a:t> samlokalisering. Detta innebär att samtliga deltagande enheter i regionen ingår i resultatet, även i de fall dessa inte klassificeras som en familjecentral/familjecentralsliknande verksamhet enligt den nationella definitionen.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a:solidFill>
                  <a:schemeClr val="bg1"/>
                </a:solidFill>
                <a:latin typeface="Arial" panose="020B0604020202020204" pitchFamily="34" charset="0"/>
              </a:rPr>
              <a:t>simon.tufvesson@enkatfabriken.se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elin.hoffman@enkatfabriken.se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40263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a:t>
            </a:r>
            <a:r>
              <a:rPr lang="en-US" sz="2800" dirty="0" err="1">
                <a:solidFill>
                  <a:schemeClr val="bg1"/>
                </a:solidFill>
              </a:rPr>
              <a:t>och</a:t>
            </a:r>
            <a:r>
              <a:rPr lang="en-US" sz="2800" dirty="0">
                <a:solidFill>
                  <a:schemeClr val="bg1"/>
                </a:solidFill>
              </a:rPr>
              <a:t>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och QR-kod per deltagande familjecentral. Länkar och QR-koder har tagits fram av </a:t>
            </a:r>
            <a:r>
              <a:rPr lang="sv-SE" sz="1400" dirty="0" err="1"/>
              <a:t>Lysio</a:t>
            </a:r>
            <a:r>
              <a:rPr lang="sv-SE" sz="1400" dirty="0"/>
              <a:t> Research, och dessa har sedan distribuerats till enheterna via en kontaktperson hos regionen. </a:t>
            </a:r>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170739892"/>
              </p:ext>
            </p:extLst>
          </p:nvPr>
        </p:nvGraphicFramePr>
        <p:xfrm>
          <a:off x="489276" y="3429000"/>
          <a:ext cx="530192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tc>
                  <a:txBody>
                    <a:bodyPr/>
                    <a:lstStyle/>
                    <a:p>
                      <a:r>
                        <a:rPr lang="sv-SE" sz="1100" dirty="0"/>
                        <a:t>Antal svar för enhet</a:t>
                      </a:r>
                    </a:p>
                  </a:txBody>
                  <a:tcPr anchor="ctr"/>
                </a:tc>
                <a:extLst>
                  <a:ext uri="{0D108BD9-81ED-4DB2-BD59-A6C34878D82A}">
                    <a16:rowId xmlns:a16="http://schemas.microsoft.com/office/drawing/2014/main" val="2820031394"/>
                  </a:ext>
                </a:extLst>
              </a:tr>
              <a:tr h="475379">
                <a:tc>
                  <a:txBody>
                    <a:bodyPr/>
                    <a:lstStyle/>
                    <a:p>
                      <a:r>
                        <a:rPr lang="sv-SE" sz="1200" dirty="0"/>
                        <a:t>Vuxenenkäten</a:t>
                      </a:r>
                    </a:p>
                  </a:txBody>
                  <a:tcPr anchor="ctr"/>
                </a:tc>
                <a:tc>
                  <a:txBody>
                    <a:bodyPr/>
                    <a:lstStyle/>
                    <a:p>
                      <a:r>
                        <a:rPr lang="sv-SE" sz="1200" dirty="0"/>
                        <a:t>2025-09-22 </a:t>
                      </a:r>
                    </a:p>
                  </a:txBody>
                  <a:tcPr anchor="ctr"/>
                </a:tc>
                <a:tc>
                  <a:txBody>
                    <a:bodyPr/>
                    <a:lstStyle/>
                    <a:p>
                      <a:r>
                        <a:rPr lang="sv-SE" sz="1200" dirty="0"/>
                        <a:t>2025-10-26</a:t>
                      </a:r>
                    </a:p>
                  </a:txBody>
                  <a:tcPr anchor="ctr"/>
                </a:tc>
                <a:tc>
                  <a:txBody>
                    <a:bodyPr/>
                    <a:lstStyle/>
                    <a:p>
                      <a:r>
                        <a:rPr lang="sv-SE" sz="1200" dirty="0"/>
                        <a:t>30</a:t>
                      </a:r>
                    </a:p>
                  </a:txBody>
                  <a:tcPr anchor="ctr"/>
                </a:tc>
                <a:extLst>
                  <a:ext uri="{0D108BD9-81ED-4DB2-BD59-A6C34878D82A}">
                    <a16:rowId xmlns:a16="http://schemas.microsoft.com/office/drawing/2014/main" val="698318234"/>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Resultat</a:t>
            </a:r>
          </a:p>
        </p:txBody>
      </p:sp>
    </p:spTree>
    <p:extLst>
      <p:ext uri="{BB962C8B-B14F-4D97-AF65-F5344CB8AC3E}">
        <p14:creationId xmlns:p14="http://schemas.microsoft.com/office/powerpoint/2010/main" val="1944804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054496" y="1640807"/>
            <a:ext cx="5515828" cy="681037"/>
          </a:xfrm>
        </p:spPr>
        <p:txBody>
          <a:bodyPr/>
          <a:lstStyle/>
          <a:p>
            <a:r>
              <a:rPr lang="sv-SE" sz="2000" b="0" dirty="0"/>
              <a:t>Hur gammalt är barnet eller barnen som besöket idag gäller?</a:t>
            </a:r>
          </a:p>
        </p:txBody>
      </p:sp>
      <p:sp>
        <p:nvSpPr>
          <p:cNvPr id="3" name="Platshållare för text 2">
            <a:extLst>
              <a:ext uri="{FF2B5EF4-FFF2-40B4-BE49-F238E27FC236}">
                <a16:creationId xmlns:a16="http://schemas.microsoft.com/office/drawing/2014/main" id="{188EBC3B-4EC7-2D4A-B736-2F2319CD4580}"/>
              </a:ext>
            </a:extLst>
          </p:cNvPr>
          <p:cNvSpPr>
            <a:spLocks noGrp="1"/>
          </p:cNvSpPr>
          <p:nvPr>
            <p:ph type="body" idx="1"/>
          </p:nvPr>
        </p:nvSpPr>
        <p:spPr>
          <a:xfrm>
            <a:off x="492291" y="1640807"/>
            <a:ext cx="4190702" cy="416593"/>
          </a:xfrm>
        </p:spPr>
        <p:txBody>
          <a:bodyPr/>
          <a:lstStyle/>
          <a:p>
            <a:r>
              <a:rPr lang="sv-SE" sz="2000" b="0" dirty="0"/>
              <a:t>Ditt kön:</a:t>
            </a:r>
            <a:endParaRPr lang="sv-SE"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2" name="Platshållare för innehåll 3">
            <a:extLst>
              <a:ext uri="{FF2B5EF4-FFF2-40B4-BE49-F238E27FC236}">
                <a16:creationId xmlns:a16="http://schemas.microsoft.com/office/drawing/2014/main" id="{929B99A6-D2B5-C413-E915-BB074B6A983B}"/>
              </a:ext>
            </a:extLst>
          </p:cNvPr>
          <p:cNvGraphicFramePr>
            <a:graphicFrameLocks noGrp="1"/>
          </p:cNvGraphicFramePr>
          <p:nvPr>
            <p:ph sz="half" idx="2"/>
          </p:nvPr>
        </p:nvGraphicFramePr>
        <p:xfrm>
          <a:off x="488950"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055164" y="2321844"/>
          <a:ext cx="5516219"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008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940555" cy="681037"/>
          </a:xfrm>
        </p:spPr>
        <p:txBody>
          <a:bodyPr>
            <a:normAutofit/>
          </a:bodyPr>
          <a:lstStyle/>
          <a:p>
            <a:r>
              <a:rPr lang="sv-SE" sz="2000" b="0"/>
              <a:t>Vad har du besökt idag?</a:t>
            </a:r>
            <a:endParaRPr lang="sv-SE" sz="2000" b="0"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3" y="2530475"/>
          <a:ext cx="6817409"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0AFB7395-C0CD-27C3-084E-C90330181EC1}"/>
              </a:ext>
            </a:extLst>
          </p:cNvPr>
          <p:cNvSpPr txBox="1"/>
          <p:nvPr/>
        </p:nvSpPr>
        <p:spPr>
          <a:xfrm>
            <a:off x="476574" y="6292889"/>
            <a:ext cx="4954656" cy="246221"/>
          </a:xfrm>
          <a:prstGeom prst="rect">
            <a:avLst/>
          </a:prstGeom>
          <a:noFill/>
        </p:spPr>
        <p:txBody>
          <a:bodyPr wrap="square">
            <a:spAutoFit/>
          </a:bodyPr>
          <a:lstStyle/>
          <a:p>
            <a:r>
              <a:rPr lang="sv-SE" sz="1000" i="1"/>
              <a:t>*Socionom/socialrådgivare/föräldrastödjare/kurator</a:t>
            </a:r>
          </a:p>
        </p:txBody>
      </p:sp>
    </p:spTree>
    <p:extLst>
      <p:ext uri="{BB962C8B-B14F-4D97-AF65-F5344CB8AC3E}">
        <p14:creationId xmlns:p14="http://schemas.microsoft.com/office/powerpoint/2010/main" val="966356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Vilken är din högsta avslutade utbildning?</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5930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49141-6894-ECDF-A77B-5B3A59F1991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C8B84AF-F88C-3F3C-421C-591323828313}"/>
              </a:ext>
            </a:extLst>
          </p:cNvPr>
          <p:cNvSpPr>
            <a:spLocks noGrp="1"/>
          </p:cNvSpPr>
          <p:nvPr>
            <p:ph type="title"/>
          </p:nvPr>
        </p:nvSpPr>
        <p:spPr>
          <a:xfrm>
            <a:off x="477242" y="441325"/>
            <a:ext cx="8543925" cy="935038"/>
          </a:xfrm>
        </p:spPr>
        <p:txBody>
          <a:bodyPr/>
          <a:lstStyle/>
          <a:p>
            <a:r>
              <a:rPr lang="sv-SE" dirty="0"/>
              <a:t>Bakgrundsfrågor </a:t>
            </a:r>
          </a:p>
        </p:txBody>
      </p:sp>
      <p:sp>
        <p:nvSpPr>
          <p:cNvPr id="8" name="Platshållare för text 2">
            <a:extLst>
              <a:ext uri="{FF2B5EF4-FFF2-40B4-BE49-F238E27FC236}">
                <a16:creationId xmlns:a16="http://schemas.microsoft.com/office/drawing/2014/main" id="{3E123169-A502-D1B5-1C4E-577C22A83DA5}"/>
              </a:ext>
            </a:extLst>
          </p:cNvPr>
          <p:cNvSpPr>
            <a:spLocks noGrp="1"/>
          </p:cNvSpPr>
          <p:nvPr>
            <p:ph type="body" idx="1"/>
          </p:nvPr>
        </p:nvSpPr>
        <p:spPr>
          <a:xfrm>
            <a:off x="477242" y="1640807"/>
            <a:ext cx="4190702" cy="416593"/>
          </a:xfrm>
        </p:spPr>
        <p:txBody>
          <a:bodyPr>
            <a:normAutofit/>
          </a:bodyPr>
          <a:lstStyle/>
          <a:p>
            <a:r>
              <a:rPr lang="sv-SE" b="0" dirty="0"/>
              <a:t>Är du född i Sverige?</a:t>
            </a:r>
            <a:endParaRPr lang="sv-SE" sz="1600" dirty="0"/>
          </a:p>
        </p:txBody>
      </p:sp>
      <p:graphicFrame>
        <p:nvGraphicFramePr>
          <p:cNvPr id="6" name="Platshållare för innehåll 3">
            <a:extLst>
              <a:ext uri="{FF2B5EF4-FFF2-40B4-BE49-F238E27FC236}">
                <a16:creationId xmlns:a16="http://schemas.microsoft.com/office/drawing/2014/main" id="{F98C4053-0FCB-94B0-378F-CE1AED4387AD}"/>
              </a:ext>
            </a:extLst>
          </p:cNvPr>
          <p:cNvGraphicFramePr>
            <a:graphicFrameLocks noGrp="1"/>
          </p:cNvGraphicFramePr>
          <p:nvPr>
            <p:ph sz="half" idx="2"/>
          </p:nvPr>
        </p:nvGraphicFramePr>
        <p:xfrm>
          <a:off x="477242"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2">
            <a:extLst>
              <a:ext uri="{FF2B5EF4-FFF2-40B4-BE49-F238E27FC236}">
                <a16:creationId xmlns:a16="http://schemas.microsoft.com/office/drawing/2014/main" id="{9DB21817-851F-7535-1EEC-36897409E366}"/>
              </a:ext>
            </a:extLst>
          </p:cNvPr>
          <p:cNvSpPr txBox="1">
            <a:spLocks/>
          </p:cNvSpPr>
          <p:nvPr/>
        </p:nvSpPr>
        <p:spPr>
          <a:xfrm>
            <a:off x="4830464" y="1640807"/>
            <a:ext cx="4598293" cy="527358"/>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2000" b="0" dirty="0"/>
              <a:t>Om nej, hur länge har du bott i Sverige?</a:t>
            </a:r>
            <a:endParaRPr lang="sv-SE" dirty="0"/>
          </a:p>
        </p:txBody>
      </p:sp>
      <p:graphicFrame>
        <p:nvGraphicFramePr>
          <p:cNvPr id="14" name="Platshållare för innehåll 16">
            <a:extLst>
              <a:ext uri="{FF2B5EF4-FFF2-40B4-BE49-F238E27FC236}">
                <a16:creationId xmlns:a16="http://schemas.microsoft.com/office/drawing/2014/main" id="{5C6C7AA8-3CF8-BF85-837E-A9EDB7FA3A21}"/>
              </a:ext>
            </a:extLst>
          </p:cNvPr>
          <p:cNvGraphicFramePr>
            <a:graphicFrameLocks noGrp="1"/>
          </p:cNvGraphicFramePr>
          <p:nvPr>
            <p:ph sz="quarter" idx="4"/>
          </p:nvPr>
        </p:nvGraphicFramePr>
        <p:xfrm>
          <a:off x="4667944" y="2321844"/>
          <a:ext cx="4760814" cy="31800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1215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SharedWithUsers xmlns="19c01820-739e-471e-80ca-26647c644fd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69179970A534428738365F70FB50E8" ma:contentTypeVersion="15" ma:contentTypeDescription="Create a new document." ma:contentTypeScope="" ma:versionID="7ced52ff8844546ea82ad3113f100b2d">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8f533be7cecc4661c7f83c5b07fe9058"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AAA678-1293-4185-9460-6B7B1E125616}">
  <ds:schemaRefs>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293ca38d-8a01-4d17-99f3-6244240f344d"/>
    <ds:schemaRef ds:uri="97c4c201-fa17-49dd-9cc8-7201966f69fb"/>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F5BE50AA-1440-45BB-966B-5FB4E24782EF}"/>
</file>

<file path=customXml/itemProps3.xml><?xml version="1.0" encoding="utf-8"?>
<ds:datastoreItem xmlns:ds="http://schemas.openxmlformats.org/officeDocument/2006/customXml" ds:itemID="{18B62D67-BA55-4BEA-92C5-21060061BC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7302</TotalTime>
  <Words>1560</Words>
  <Application>Microsoft Macintosh PowerPoint</Application>
  <PresentationFormat>A4 (210 x 297 mm)</PresentationFormat>
  <Paragraphs>276</Paragraphs>
  <Slides>21</Slides>
  <Notes>14</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21</vt:i4>
      </vt:variant>
    </vt:vector>
  </HeadingPairs>
  <TitlesOfParts>
    <vt:vector size="29"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vt:lpstr>
      <vt:lpstr>Bakgrundsfrågor </vt:lpstr>
      <vt:lpstr>Bakgrundsfrågor </vt:lpstr>
      <vt:lpstr>Bakgrundsfrågor </vt:lpstr>
      <vt:lpstr>Bakgrundsfrågor </vt:lpstr>
      <vt:lpstr>Bakgrundsfrågor </vt:lpstr>
      <vt:lpstr>Hur väl stämmer följande påståenden?</vt:lpstr>
      <vt:lpstr>Hur väl stämmer följande påstående?</vt:lpstr>
      <vt:lpstr>Har du fått extra stöd av personalen på familjecentralen?</vt:lpstr>
      <vt:lpstr>Om ja, beskriv gärna vilken typ av hjälp och stöd du fick? </vt:lpstr>
      <vt:lpstr>Har du deltagit i föräldragrupp på familjecentralen det senaste året?</vt:lpstr>
      <vt:lpstr>Har du deltagit i föräldragrupp på familjecentralen det senaste året?</vt:lpstr>
      <vt:lpstr>Föräldragruppen gjorde att:</vt:lpstr>
      <vt:lpstr>Har du lärt känna nya människor på Familjecentralen?</vt:lpstr>
      <vt:lpstr>Vad kan vi göra bättre på familjecentralen? </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Simon Tufvesson</cp:lastModifiedBy>
  <cp:revision>98</cp:revision>
  <dcterms:created xsi:type="dcterms:W3CDTF">2023-11-13T16:53:19Z</dcterms:created>
  <dcterms:modified xsi:type="dcterms:W3CDTF">2025-11-12T10:00:00Z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y fmtid="{D5CDD505-2E9C-101B-9397-08002B2CF9AE}" pid="4" name="Order">
    <vt:r8>114200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