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ngesInfos/changesInfo1.xml" ContentType="application/vnd.ms-powerpoint.changesinfo+xml"/>
  <Override PartName="/ppt/charts/chart1.xml" ContentType="application/vnd.openxmlformats-officedocument.drawingml.chart+xml"/>
  <Override PartName="/ppt/charts/chart10.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olors1.xml" ContentType="application/vnd.ms-office.chartcolorstyle+xml"/>
  <Override PartName="/ppt/charts/colors10.xml" ContentType="application/vnd.ms-office.chartcolorstyle+xml"/>
  <Override PartName="/ppt/charts/colors1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6.xml" ContentType="application/vnd.ms-office.chartcolorstyle+xml"/>
  <Override PartName="/ppt/charts/colors7.xml" ContentType="application/vnd.ms-office.chartcolorstyle+xml"/>
  <Override PartName="/ppt/charts/colors8.xml" ContentType="application/vnd.ms-office.chartcolorstyle+xml"/>
  <Override PartName="/ppt/charts/style1.xml" ContentType="application/vnd.ms-office.chartstyle+xml"/>
  <Override PartName="/ppt/charts/style10.xml" ContentType="application/vnd.ms-office.chartstyle+xml"/>
  <Override PartName="/ppt/charts/style1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6.xml" ContentType="application/vnd.ms-office.chartstyle+xml"/>
  <Override PartName="/ppt/charts/style7.xml" ContentType="application/vnd.ms-office.chartstyle+xml"/>
  <Override PartName="/ppt/charts/style8.xml" ContentType="application/vnd.ms-office.chartstyle+xml"/>
  <Override PartName="/ppt/drawings/drawing1.xml" ContentType="application/vnd.openxmlformats-officedocument.drawingml.chartshapes+xml"/>
  <Override PartName="/ppt/drawings/drawing2.xml" ContentType="application/vnd.openxmlformats-officedocument.drawingml.chartshapes+xml"/>
  <Override PartName="/ppt/drawings/drawing3.xml" ContentType="application/vnd.openxmlformats-officedocument.drawingml.chartshap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01" r:id="rId5"/>
  </p:sldMasterIdLst>
  <p:notesMasterIdLst>
    <p:notesMasterId r:id="rId27"/>
  </p:notesMasterIdLst>
  <p:sldIdLst>
    <p:sldId id="256" r:id="rId6"/>
    <p:sldId id="270" r:id="rId7"/>
    <p:sldId id="272" r:id="rId8"/>
    <p:sldId id="274" r:id="rId9"/>
    <p:sldId id="302" r:id="rId10"/>
    <p:sldId id="288" r:id="rId11"/>
    <p:sldId id="289" r:id="rId12"/>
    <p:sldId id="290" r:id="rId14"/>
    <p:sldId id="291" r:id="rId15"/>
    <p:sldId id="292" r:id="rId16"/>
    <p:sldId id="294" r:id="rId17"/>
    <p:sldId id="295" r:id="rId18"/>
    <p:sldId id="303" r:id="rId34"/>
    <p:sldId id="304" r:id="rId35"/>
    <p:sldId id="305" r:id="rId36"/>
    <p:sldId id="296" r:id="rId20"/>
    <p:sldId id="297" r:id="rId21"/>
    <p:sldId id="298" r:id="rId22"/>
    <p:sldId id="299" r:id="rId23"/>
    <p:sldId id="306" r:id="rId37"/>
    <p:sldId id="307" r:id="rId38"/>
    <p:sldId id="308" r:id="rId39"/>
    <p:sldId id="275" r:id="rId24"/>
    <p:sldId id="271" r:id="rId25"/>
    <p:sldId id="263" r:id="rId26"/>
  </p:sldIdLst>
  <p:sldSz cx="9906000" cy="6858000" type="A4"/>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030B6F25-6B5A-6F4C-9D4C-57D49984E6D5}">
          <p14:sldIdLst>
            <p14:sldId id="256"/>
          </p14:sldIdLst>
        </p14:section>
        <p14:section name="Bakgrund och genomförande" id="{35EF752E-4FD3-F046-89F9-FAAD6614151C}">
          <p14:sldIdLst>
            <p14:sldId id="270"/>
            <p14:sldId id="272"/>
          </p14:sldIdLst>
        </p14:section>
        <p14:section name="Resultat Vuxenenkäten" id="{E2D3160F-3A2E-4545-87EC-BBFA7E8AF781}">
          <p14:sldIdLst>
            <p14:sldId id="274"/>
            <p14:sldId id="302"/>
            <p14:sldId id="288"/>
            <p14:sldId id="289"/>
            <p14:sldId id="300"/>
            <p14:sldId id="290"/>
            <p14:sldId id="291"/>
            <p14:sldId id="292"/>
            <p14:sldId id="294"/>
            <p14:sldId id="295"/>
            <p14:sldId id="301"/>
            <p14:sldId id="296"/>
            <p14:sldId id="297"/>
            <p14:sldId id="298"/>
            <p14:sldId id="299"/>
          </p14:sldIdLst>
        </p14:section>
        <p14:section name="avslut" id="{83D066F8-97A2-F24D-BA72-3F493910BE4D}">
          <p14:sldIdLst>
            <p14:sldId id="275"/>
            <p14:sldId id="271"/>
            <p14:sldId id="263"/>
          </p14:sldIdLst>
        </p14:section>
      </p14:sectionLst>
    </p:ex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CC8F"/>
    <a:srgbClr val="F5D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B2D8E8-2DAE-1540-8AEC-A096179C6625}" v="16" dt="2025-11-11T10:20:54.541"/>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just format 2 - Dekorfärg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B4B98B0-60AC-42C2-AFA5-B58CD77FA1E5}" styleName="Ljust format 1 - Dekorfär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just format 1 - Dekorfärg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Format med tema 1 - dekorfär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Format med tema 1 - dekorfärg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E25E649-3F16-4E02-A733-19D2CDBF48F0}" styleName="Mellanmörkt format 3 - Dekorfärg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DA37D80-6434-44D0-A028-1B22A696006F}" styleName="Ljust format 3 - Dekorfärg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just format 3 - Dekorfär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llanmörkt format 1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llanmörkt format 1 - Dekorfär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llanmörkt format 4 - Dekorfär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llanmörkt format 4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5BE263C-DBD7-4A20-BB59-AAB30ACAA65A}" styleName="Mellanmörkt format 3 - Dekorfärg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6301"/>
  </p:normalViewPr>
  <p:slideViewPr>
    <p:cSldViewPr snapToGrid="0" snapToObjects="1" showGuides="1">
      <p:cViewPr varScale="1">
        <p:scale>
          <a:sx n="127" d="100"/>
          <a:sy n="127" d="100"/>
        </p:scale>
        <p:origin x="432" y="192"/>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3" d="100"/>
          <a:sy n="83" d="100"/>
        </p:scale>
        <p:origin x="2784" y="200"/>
      </p:cViewPr>
      <p:guideLst/>
    </p:cSldViewPr>
  </p:notes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32" Type="http://schemas.microsoft.com/office/2016/11/relationships/changesInfo" Target="changesInfos/changesInfo1.xml"/><Relationship Id="rId33" Type="http://schemas.microsoft.com/office/2015/10/relationships/revisionInfo" Target="revisionInfo.xml"/><Relationship Id="rId34" Type="http://schemas.openxmlformats.org/officeDocument/2006/relationships/slide" Target="slides/slide22.xml"/><Relationship Id="rId35" Type="http://schemas.openxmlformats.org/officeDocument/2006/relationships/slide" Target="slides/slide23.xml"/><Relationship Id="rId36" Type="http://schemas.openxmlformats.org/officeDocument/2006/relationships/slide" Target="slides/slide24.xml"/><Relationship Id="rId37" Type="http://schemas.openxmlformats.org/officeDocument/2006/relationships/slide" Target="slides/slide25.xml"/><Relationship Id="rId38" Type="http://schemas.openxmlformats.org/officeDocument/2006/relationships/slide" Target="slides/slide26.xml"/><Relationship Id="rId39" Type="http://schemas.openxmlformats.org/officeDocument/2006/relationships/slide" Target="slides/slide2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Tufvesson" userId="ed827d87-0650-4094-9c03-097576f8d7b0" providerId="ADAL" clId="{62B2D8E8-2DAE-1540-8AEC-A096179C6625}"/>
    <pc:docChg chg="custSel addSld delSld modSld modSection">
      <pc:chgData name="Simon Tufvesson" userId="ed827d87-0650-4094-9c03-097576f8d7b0" providerId="ADAL" clId="{62B2D8E8-2DAE-1540-8AEC-A096179C6625}" dt="2025-11-11T10:20:54.541" v="146"/>
      <pc:docMkLst>
        <pc:docMk/>
      </pc:docMkLst>
      <pc:sldChg chg="modSp">
        <pc:chgData name="Simon Tufvesson" userId="ed827d87-0650-4094-9c03-097576f8d7b0" providerId="ADAL" clId="{62B2D8E8-2DAE-1540-8AEC-A096179C6625}" dt="2025-11-11T09:14:08.632" v="0"/>
        <pc:sldMkLst>
          <pc:docMk/>
          <pc:sldMk cId="2232714395" sldId="272"/>
        </pc:sldMkLst>
        <pc:graphicFrameChg chg="mod">
          <ac:chgData name="Simon Tufvesson" userId="ed827d87-0650-4094-9c03-097576f8d7b0" providerId="ADAL" clId="{62B2D8E8-2DAE-1540-8AEC-A096179C6625}" dt="2025-11-11T09:14:08.632" v="0"/>
          <ac:graphicFrameMkLst>
            <pc:docMk/>
            <pc:sldMk cId="2232714395" sldId="272"/>
            <ac:graphicFrameMk id="6" creationId="{70A7CC32-D7BB-6768-0246-C61926228C32}"/>
          </ac:graphicFrameMkLst>
        </pc:graphicFrameChg>
      </pc:sldChg>
      <pc:sldChg chg="del">
        <pc:chgData name="Simon Tufvesson" userId="ed827d87-0650-4094-9c03-097576f8d7b0" providerId="ADAL" clId="{62B2D8E8-2DAE-1540-8AEC-A096179C6625}" dt="2025-11-11T09:15:14.853" v="2" actId="2696"/>
        <pc:sldMkLst>
          <pc:docMk/>
          <pc:sldMk cId="762233318" sldId="287"/>
        </pc:sldMkLst>
      </pc:sldChg>
      <pc:sldChg chg="add del">
        <pc:chgData name="Simon Tufvesson" userId="ed827d87-0650-4094-9c03-097576f8d7b0" providerId="ADAL" clId="{62B2D8E8-2DAE-1540-8AEC-A096179C6625}" dt="2025-11-11T09:15:25.022" v="5"/>
        <pc:sldMkLst>
          <pc:docMk/>
          <pc:sldMk cId="3004623375" sldId="288"/>
        </pc:sldMkLst>
      </pc:sldChg>
      <pc:sldChg chg="add del">
        <pc:chgData name="Simon Tufvesson" userId="ed827d87-0650-4094-9c03-097576f8d7b0" providerId="ADAL" clId="{62B2D8E8-2DAE-1540-8AEC-A096179C6625}" dt="2025-11-11T09:15:25.022" v="5"/>
        <pc:sldMkLst>
          <pc:docMk/>
          <pc:sldMk cId="224408828" sldId="289"/>
        </pc:sldMkLst>
      </pc:sldChg>
      <pc:sldChg chg="addSp delSp modSp mod">
        <pc:chgData name="Simon Tufvesson" userId="ed827d87-0650-4094-9c03-097576f8d7b0" providerId="ADAL" clId="{62B2D8E8-2DAE-1540-8AEC-A096179C6625}" dt="2025-11-11T09:23:54.714" v="125"/>
        <pc:sldMkLst>
          <pc:docMk/>
          <pc:sldMk cId="1310616000" sldId="291"/>
        </pc:sldMkLst>
        <pc:spChg chg="mod">
          <ac:chgData name="Simon Tufvesson" userId="ed827d87-0650-4094-9c03-097576f8d7b0" providerId="ADAL" clId="{62B2D8E8-2DAE-1540-8AEC-A096179C6625}" dt="2025-11-11T09:23:54.714" v="125"/>
          <ac:spMkLst>
            <pc:docMk/>
            <pc:sldMk cId="1310616000" sldId="291"/>
            <ac:spMk id="2" creationId="{E628A317-FF8E-D844-91DA-0113D1C473A6}"/>
          </ac:spMkLst>
        </pc:spChg>
        <pc:spChg chg="add mod">
          <ac:chgData name="Simon Tufvesson" userId="ed827d87-0650-4094-9c03-097576f8d7b0" providerId="ADAL" clId="{62B2D8E8-2DAE-1540-8AEC-A096179C6625}" dt="2025-11-11T09:16:25.575" v="7"/>
          <ac:spMkLst>
            <pc:docMk/>
            <pc:sldMk cId="1310616000" sldId="291"/>
            <ac:spMk id="5" creationId="{DE234242-E3C9-E1BA-DAE9-6DF7E724F9F0}"/>
          </ac:spMkLst>
        </pc:spChg>
        <pc:spChg chg="add mod">
          <ac:chgData name="Simon Tufvesson" userId="ed827d87-0650-4094-9c03-097576f8d7b0" providerId="ADAL" clId="{62B2D8E8-2DAE-1540-8AEC-A096179C6625}" dt="2025-11-11T09:16:25.575" v="7"/>
          <ac:spMkLst>
            <pc:docMk/>
            <pc:sldMk cId="1310616000" sldId="291"/>
            <ac:spMk id="6" creationId="{634CDCFC-490A-EB74-292E-9E79775E43A3}"/>
          </ac:spMkLst>
        </pc:spChg>
        <pc:spChg chg="del">
          <ac:chgData name="Simon Tufvesson" userId="ed827d87-0650-4094-9c03-097576f8d7b0" providerId="ADAL" clId="{62B2D8E8-2DAE-1540-8AEC-A096179C6625}" dt="2025-11-11T09:16:25.161" v="6" actId="478"/>
          <ac:spMkLst>
            <pc:docMk/>
            <pc:sldMk cId="1310616000" sldId="291"/>
            <ac:spMk id="13" creationId="{B3AB52BA-F0ED-51F7-FC96-AB44417ABFEB}"/>
          </ac:spMkLst>
        </pc:spChg>
        <pc:spChg chg="del">
          <ac:chgData name="Simon Tufvesson" userId="ed827d87-0650-4094-9c03-097576f8d7b0" providerId="ADAL" clId="{62B2D8E8-2DAE-1540-8AEC-A096179C6625}" dt="2025-11-11T09:16:25.161" v="6" actId="478"/>
          <ac:spMkLst>
            <pc:docMk/>
            <pc:sldMk cId="1310616000" sldId="291"/>
            <ac:spMk id="14" creationId="{56404963-38CB-CF02-1846-ED4120C3ACFB}"/>
          </ac:spMkLst>
        </pc:spChg>
        <pc:graphicFrameChg chg="add mod">
          <ac:chgData name="Simon Tufvesson" userId="ed827d87-0650-4094-9c03-097576f8d7b0" providerId="ADAL" clId="{62B2D8E8-2DAE-1540-8AEC-A096179C6625}" dt="2025-11-11T09:16:25.575" v="7"/>
          <ac:graphicFrameMkLst>
            <pc:docMk/>
            <pc:sldMk cId="1310616000" sldId="291"/>
            <ac:graphicFrameMk id="4" creationId="{F93EF249-BFD6-5CB9-33C8-280814881A60}"/>
          </ac:graphicFrameMkLst>
        </pc:graphicFrameChg>
        <pc:graphicFrameChg chg="del">
          <ac:chgData name="Simon Tufvesson" userId="ed827d87-0650-4094-9c03-097576f8d7b0" providerId="ADAL" clId="{62B2D8E8-2DAE-1540-8AEC-A096179C6625}" dt="2025-11-11T09:16:25.161" v="6" actId="478"/>
          <ac:graphicFrameMkLst>
            <pc:docMk/>
            <pc:sldMk cId="1310616000" sldId="291"/>
            <ac:graphicFrameMk id="7" creationId="{6931865D-920F-5C24-66CD-5EA1070CD3DD}"/>
          </ac:graphicFrameMkLst>
        </pc:graphicFrameChg>
        <pc:graphicFrameChg chg="modGraphic">
          <ac:chgData name="Simon Tufvesson" userId="ed827d87-0650-4094-9c03-097576f8d7b0" providerId="ADAL" clId="{62B2D8E8-2DAE-1540-8AEC-A096179C6625}" dt="2025-11-11T09:20:31.359" v="124" actId="20577"/>
          <ac:graphicFrameMkLst>
            <pc:docMk/>
            <pc:sldMk cId="1310616000" sldId="291"/>
            <ac:graphicFrameMk id="11" creationId="{521D0438-8E7F-565D-EE6F-592A5094DCE2}"/>
          </ac:graphicFrameMkLst>
        </pc:graphicFrameChg>
      </pc:sldChg>
      <pc:sldChg chg="addSp delSp modSp mod">
        <pc:chgData name="Simon Tufvesson" userId="ed827d87-0650-4094-9c03-097576f8d7b0" providerId="ADAL" clId="{62B2D8E8-2DAE-1540-8AEC-A096179C6625}" dt="2025-11-11T10:20:54.541" v="146"/>
        <pc:sldMkLst>
          <pc:docMk/>
          <pc:sldMk cId="131144144" sldId="292"/>
        </pc:sldMkLst>
        <pc:spChg chg="del">
          <ac:chgData name="Simon Tufvesson" userId="ed827d87-0650-4094-9c03-097576f8d7b0" providerId="ADAL" clId="{62B2D8E8-2DAE-1540-8AEC-A096179C6625}" dt="2025-11-11T09:17:41.871" v="55" actId="478"/>
          <ac:spMkLst>
            <pc:docMk/>
            <pc:sldMk cId="131144144" sldId="292"/>
            <ac:spMk id="4" creationId="{D0F74AFA-9D58-184B-5807-41D441D12D6F}"/>
          </ac:spMkLst>
        </pc:spChg>
        <pc:spChg chg="del">
          <ac:chgData name="Simon Tufvesson" userId="ed827d87-0650-4094-9c03-097576f8d7b0" providerId="ADAL" clId="{62B2D8E8-2DAE-1540-8AEC-A096179C6625}" dt="2025-11-11T09:17:41.871" v="55" actId="478"/>
          <ac:spMkLst>
            <pc:docMk/>
            <pc:sldMk cId="131144144" sldId="292"/>
            <ac:spMk id="6" creationId="{19DF93D3-049B-467B-3F03-7A38A79A8130}"/>
          </ac:spMkLst>
        </pc:spChg>
        <pc:spChg chg="add mod">
          <ac:chgData name="Simon Tufvesson" userId="ed827d87-0650-4094-9c03-097576f8d7b0" providerId="ADAL" clId="{62B2D8E8-2DAE-1540-8AEC-A096179C6625}" dt="2025-11-11T09:17:46.285" v="56"/>
          <ac:spMkLst>
            <pc:docMk/>
            <pc:sldMk cId="131144144" sldId="292"/>
            <ac:spMk id="8" creationId="{D2C100C7-8EE4-A0A0-8873-EAA638F22391}"/>
          </ac:spMkLst>
        </pc:spChg>
        <pc:spChg chg="add mod">
          <ac:chgData name="Simon Tufvesson" userId="ed827d87-0650-4094-9c03-097576f8d7b0" providerId="ADAL" clId="{62B2D8E8-2DAE-1540-8AEC-A096179C6625}" dt="2025-11-11T09:17:46.285" v="56"/>
          <ac:spMkLst>
            <pc:docMk/>
            <pc:sldMk cId="131144144" sldId="292"/>
            <ac:spMk id="9" creationId="{C20144D1-8A24-EFA7-3984-EE45FFBDA126}"/>
          </ac:spMkLst>
        </pc:spChg>
        <pc:graphicFrameChg chg="mod modGraphic">
          <ac:chgData name="Simon Tufvesson" userId="ed827d87-0650-4094-9c03-097576f8d7b0" providerId="ADAL" clId="{62B2D8E8-2DAE-1540-8AEC-A096179C6625}" dt="2025-11-11T10:20:54.541" v="146"/>
          <ac:graphicFrameMkLst>
            <pc:docMk/>
            <pc:sldMk cId="131144144" sldId="292"/>
            <ac:graphicFrameMk id="3" creationId="{B8EB3BD0-D730-AE77-7610-C28A7D2A8977}"/>
          </ac:graphicFrameMkLst>
        </pc:graphicFrameChg>
        <pc:graphicFrameChg chg="add mod">
          <ac:chgData name="Simon Tufvesson" userId="ed827d87-0650-4094-9c03-097576f8d7b0" providerId="ADAL" clId="{62B2D8E8-2DAE-1540-8AEC-A096179C6625}" dt="2025-11-11T09:17:46.285" v="56"/>
          <ac:graphicFrameMkLst>
            <pc:docMk/>
            <pc:sldMk cId="131144144" sldId="292"/>
            <ac:graphicFrameMk id="5" creationId="{8C3CEE4F-E66B-5EA7-C10C-895278FB01C9}"/>
          </ac:graphicFrameMkLst>
        </pc:graphicFrameChg>
        <pc:graphicFrameChg chg="del">
          <ac:chgData name="Simon Tufvesson" userId="ed827d87-0650-4094-9c03-097576f8d7b0" providerId="ADAL" clId="{62B2D8E8-2DAE-1540-8AEC-A096179C6625}" dt="2025-11-11T09:17:41.871" v="55" actId="478"/>
          <ac:graphicFrameMkLst>
            <pc:docMk/>
            <pc:sldMk cId="131144144" sldId="292"/>
            <ac:graphicFrameMk id="7" creationId="{6931865D-920F-5C24-66CD-5EA1070CD3DD}"/>
          </ac:graphicFrameMkLst>
        </pc:graphicFrameChg>
      </pc:sldChg>
      <pc:sldChg chg="del">
        <pc:chgData name="Simon Tufvesson" userId="ed827d87-0650-4094-9c03-097576f8d7b0" providerId="ADAL" clId="{62B2D8E8-2DAE-1540-8AEC-A096179C6625}" dt="2025-11-11T09:18:24.445" v="76" actId="2696"/>
        <pc:sldMkLst>
          <pc:docMk/>
          <pc:sldMk cId="465881227" sldId="293"/>
        </pc:sldMkLst>
      </pc:sldChg>
      <pc:sldChg chg="modSp">
        <pc:chgData name="Simon Tufvesson" userId="ed827d87-0650-4094-9c03-097576f8d7b0" providerId="ADAL" clId="{62B2D8E8-2DAE-1540-8AEC-A096179C6625}" dt="2025-11-11T09:24:23.269" v="126"/>
        <pc:sldMkLst>
          <pc:docMk/>
          <pc:sldMk cId="3032294535" sldId="294"/>
        </pc:sldMkLst>
        <pc:spChg chg="mod">
          <ac:chgData name="Simon Tufvesson" userId="ed827d87-0650-4094-9c03-097576f8d7b0" providerId="ADAL" clId="{62B2D8E8-2DAE-1540-8AEC-A096179C6625}" dt="2025-11-11T09:24:23.269" v="126"/>
          <ac:spMkLst>
            <pc:docMk/>
            <pc:sldMk cId="3032294535" sldId="294"/>
            <ac:spMk id="2" creationId="{E628A317-FF8E-D844-91DA-0113D1C473A6}"/>
          </ac:spMkLst>
        </pc:spChg>
      </pc:sldChg>
      <pc:sldChg chg="addSp delSp modSp mod">
        <pc:chgData name="Simon Tufvesson" userId="ed827d87-0650-4094-9c03-097576f8d7b0" providerId="ADAL" clId="{62B2D8E8-2DAE-1540-8AEC-A096179C6625}" dt="2025-11-11T09:25:06.677" v="128" actId="2165"/>
        <pc:sldMkLst>
          <pc:docMk/>
          <pc:sldMk cId="1774969933" sldId="297"/>
        </pc:sldMkLst>
        <pc:spChg chg="add mod">
          <ac:chgData name="Simon Tufvesson" userId="ed827d87-0650-4094-9c03-097576f8d7b0" providerId="ADAL" clId="{62B2D8E8-2DAE-1540-8AEC-A096179C6625}" dt="2025-11-11T09:19:36.651" v="78"/>
          <ac:spMkLst>
            <pc:docMk/>
            <pc:sldMk cId="1774969933" sldId="297"/>
            <ac:spMk id="3" creationId="{A79767C2-6359-B239-825C-1316FD090D01}"/>
          </ac:spMkLst>
        </pc:spChg>
        <pc:spChg chg="add mod">
          <ac:chgData name="Simon Tufvesson" userId="ed827d87-0650-4094-9c03-097576f8d7b0" providerId="ADAL" clId="{62B2D8E8-2DAE-1540-8AEC-A096179C6625}" dt="2025-11-11T09:19:36.651" v="78"/>
          <ac:spMkLst>
            <pc:docMk/>
            <pc:sldMk cId="1774969933" sldId="297"/>
            <ac:spMk id="4" creationId="{7FC91C30-33AC-5847-917C-2DEA75EEEF47}"/>
          </ac:spMkLst>
        </pc:spChg>
        <pc:spChg chg="mod">
          <ac:chgData name="Simon Tufvesson" userId="ed827d87-0650-4094-9c03-097576f8d7b0" providerId="ADAL" clId="{62B2D8E8-2DAE-1540-8AEC-A096179C6625}" dt="2025-11-11T09:24:59.104" v="127"/>
          <ac:spMkLst>
            <pc:docMk/>
            <pc:sldMk cId="1774969933" sldId="297"/>
            <ac:spMk id="6" creationId="{39DDD65A-06FE-3651-9F19-6613281F2CF9}"/>
          </ac:spMkLst>
        </pc:spChg>
        <pc:spChg chg="del">
          <ac:chgData name="Simon Tufvesson" userId="ed827d87-0650-4094-9c03-097576f8d7b0" providerId="ADAL" clId="{62B2D8E8-2DAE-1540-8AEC-A096179C6625}" dt="2025-11-11T09:19:36.363" v="77" actId="478"/>
          <ac:spMkLst>
            <pc:docMk/>
            <pc:sldMk cId="1774969933" sldId="297"/>
            <ac:spMk id="10" creationId="{5AB581B9-8D13-18AB-A7DA-E06459D85CAF}"/>
          </ac:spMkLst>
        </pc:spChg>
        <pc:spChg chg="del">
          <ac:chgData name="Simon Tufvesson" userId="ed827d87-0650-4094-9c03-097576f8d7b0" providerId="ADAL" clId="{62B2D8E8-2DAE-1540-8AEC-A096179C6625}" dt="2025-11-11T09:19:36.363" v="77" actId="478"/>
          <ac:spMkLst>
            <pc:docMk/>
            <pc:sldMk cId="1774969933" sldId="297"/>
            <ac:spMk id="11" creationId="{00DCDE93-FAD0-0541-CE19-F4C4186DACA5}"/>
          </ac:spMkLst>
        </pc:spChg>
        <pc:graphicFrameChg chg="add mod">
          <ac:chgData name="Simon Tufvesson" userId="ed827d87-0650-4094-9c03-097576f8d7b0" providerId="ADAL" clId="{62B2D8E8-2DAE-1540-8AEC-A096179C6625}" dt="2025-11-11T09:19:36.651" v="78"/>
          <ac:graphicFrameMkLst>
            <pc:docMk/>
            <pc:sldMk cId="1774969933" sldId="297"/>
            <ac:graphicFrameMk id="2" creationId="{0CDE1480-EDC6-330E-C6F7-896E901546F5}"/>
          </ac:graphicFrameMkLst>
        </pc:graphicFrameChg>
        <pc:graphicFrameChg chg="del">
          <ac:chgData name="Simon Tufvesson" userId="ed827d87-0650-4094-9c03-097576f8d7b0" providerId="ADAL" clId="{62B2D8E8-2DAE-1540-8AEC-A096179C6625}" dt="2025-11-11T09:19:36.363" v="77" actId="478"/>
          <ac:graphicFrameMkLst>
            <pc:docMk/>
            <pc:sldMk cId="1774969933" sldId="297"/>
            <ac:graphicFrameMk id="7" creationId="{6931865D-920F-5C24-66CD-5EA1070CD3DD}"/>
          </ac:graphicFrameMkLst>
        </pc:graphicFrameChg>
        <pc:graphicFrameChg chg="modGraphic">
          <ac:chgData name="Simon Tufvesson" userId="ed827d87-0650-4094-9c03-097576f8d7b0" providerId="ADAL" clId="{62B2D8E8-2DAE-1540-8AEC-A096179C6625}" dt="2025-11-11T09:25:06.677" v="128" actId="2165"/>
          <ac:graphicFrameMkLst>
            <pc:docMk/>
            <pc:sldMk cId="1774969933" sldId="297"/>
            <ac:graphicFrameMk id="9" creationId="{CD3E4106-DEC8-6A72-883D-3DFBFB3BA01D}"/>
          </ac:graphicFrameMkLst>
        </pc:graphicFrameChg>
      </pc:sldChg>
      <pc:sldChg chg="modSp mod">
        <pc:chgData name="Simon Tufvesson" userId="ed827d87-0650-4094-9c03-097576f8d7b0" providerId="ADAL" clId="{62B2D8E8-2DAE-1540-8AEC-A096179C6625}" dt="2025-11-11T09:25:30.365" v="132" actId="27918"/>
        <pc:sldMkLst>
          <pc:docMk/>
          <pc:sldMk cId="3628759299" sldId="298"/>
        </pc:sldMkLst>
        <pc:spChg chg="mod">
          <ac:chgData name="Simon Tufvesson" userId="ed827d87-0650-4094-9c03-097576f8d7b0" providerId="ADAL" clId="{62B2D8E8-2DAE-1540-8AEC-A096179C6625}" dt="2025-11-11T09:25:21.729" v="129"/>
          <ac:spMkLst>
            <pc:docMk/>
            <pc:sldMk cId="3628759299" sldId="298"/>
            <ac:spMk id="2" creationId="{E628A317-FF8E-D844-91DA-0113D1C473A6}"/>
          </ac:spMkLst>
        </pc:spChg>
      </pc:sldChg>
      <pc:sldChg chg="add">
        <pc:chgData name="Simon Tufvesson" userId="ed827d87-0650-4094-9c03-097576f8d7b0" providerId="ADAL" clId="{62B2D8E8-2DAE-1540-8AEC-A096179C6625}" dt="2025-11-11T09:15:13.674" v="1"/>
        <pc:sldMkLst>
          <pc:docMk/>
          <pc:sldMk cId="1130080532" sldId="302"/>
        </pc:sldMkLst>
      </pc:sldChg>
    </pc:docChg>
  </pc:docChgLst>
  <pc:docChgLst>
    <pc:chgData name="Elin Hoffman" userId="a2599513-e340-4996-a3a8-180e7af7950c" providerId="ADAL" clId="{2C255B75-C64B-5F50-B0ED-AD003553D8A7}"/>
    <pc:docChg chg="undo custSel modSld modMainMaster">
      <pc:chgData name="Elin Hoffman" userId="a2599513-e340-4996-a3a8-180e7af7950c" providerId="ADAL" clId="{2C255B75-C64B-5F50-B0ED-AD003553D8A7}" dt="2025-10-03T13:31:06.340" v="43" actId="478"/>
      <pc:docMkLst>
        <pc:docMk/>
      </pc:docMkLst>
      <pc:sldChg chg="modSp mod">
        <pc:chgData name="Elin Hoffman" userId="a2599513-e340-4996-a3a8-180e7af7950c" providerId="ADAL" clId="{2C255B75-C64B-5F50-B0ED-AD003553D8A7}" dt="2025-10-03T13:30:52.887" v="42" actId="20577"/>
        <pc:sldMkLst>
          <pc:docMk/>
          <pc:sldMk cId="1234079812" sldId="263"/>
        </pc:sldMkLst>
      </pc:sldChg>
      <pc:sldChg chg="modSp mod">
        <pc:chgData name="Elin Hoffman" userId="a2599513-e340-4996-a3a8-180e7af7950c" providerId="ADAL" clId="{2C255B75-C64B-5F50-B0ED-AD003553D8A7}" dt="2025-10-03T13:30:40.763" v="35"/>
        <pc:sldMkLst>
          <pc:docMk/>
          <pc:sldMk cId="437718305" sldId="270"/>
        </pc:sldMkLst>
      </pc:sldChg>
      <pc:sldChg chg="modSp">
        <pc:chgData name="Elin Hoffman" userId="a2599513-e340-4996-a3a8-180e7af7950c" providerId="ADAL" clId="{2C255B75-C64B-5F50-B0ED-AD003553D8A7}" dt="2025-10-03T13:30:40.763" v="35"/>
        <pc:sldMkLst>
          <pc:docMk/>
          <pc:sldMk cId="3402631211" sldId="271"/>
        </pc:sldMkLst>
      </pc:sldChg>
      <pc:sldChg chg="modSp">
        <pc:chgData name="Elin Hoffman" userId="a2599513-e340-4996-a3a8-180e7af7950c" providerId="ADAL" clId="{2C255B75-C64B-5F50-B0ED-AD003553D8A7}" dt="2025-10-03T13:30:40.763" v="35"/>
        <pc:sldMkLst>
          <pc:docMk/>
          <pc:sldMk cId="2232714395" sldId="272"/>
        </pc:sldMkLst>
      </pc:sldChg>
      <pc:sldChg chg="modSp">
        <pc:chgData name="Elin Hoffman" userId="a2599513-e340-4996-a3a8-180e7af7950c" providerId="ADAL" clId="{2C255B75-C64B-5F50-B0ED-AD003553D8A7}" dt="2025-10-03T13:30:40.763" v="35"/>
        <pc:sldMkLst>
          <pc:docMk/>
          <pc:sldMk cId="119207419" sldId="300"/>
        </pc:sldMkLst>
      </pc:sldChg>
      <pc:sldChg chg="modSp">
        <pc:chgData name="Elin Hoffman" userId="a2599513-e340-4996-a3a8-180e7af7950c" providerId="ADAL" clId="{2C255B75-C64B-5F50-B0ED-AD003553D8A7}" dt="2025-10-03T13:30:40.763" v="35"/>
        <pc:sldMkLst>
          <pc:docMk/>
          <pc:sldMk cId="129276338" sldId="301"/>
        </pc:sldMkLst>
      </pc:sldChg>
      <pc:sldMasterChg chg="delSp mod modSldLayout">
        <pc:chgData name="Elin Hoffman" userId="a2599513-e340-4996-a3a8-180e7af7950c" providerId="ADAL" clId="{2C255B75-C64B-5F50-B0ED-AD003553D8A7}" dt="2025-10-03T13:31:06.340" v="43" actId="478"/>
        <pc:sldMasterMkLst>
          <pc:docMk/>
          <pc:sldMasterMk cId="3595170883" sldId="2147483648"/>
        </pc:sldMasterMkLst>
        <pc:sldLayoutChg chg="delSp mod">
          <pc:chgData name="Elin Hoffman" userId="a2599513-e340-4996-a3a8-180e7af7950c" providerId="ADAL" clId="{2C255B75-C64B-5F50-B0ED-AD003553D8A7}" dt="2025-10-03T13:31:06.340" v="43" actId="478"/>
          <pc:sldLayoutMkLst>
            <pc:docMk/>
            <pc:sldMasterMk cId="3595170883" sldId="2147483648"/>
            <pc:sldLayoutMk cId="1368715361" sldId="2147483673"/>
          </pc:sldLayoutMkLst>
        </pc:sldLayoutChg>
        <pc:sldLayoutChg chg="addSp delSp modSp mod">
          <pc:chgData name="Elin Hoffman" userId="a2599513-e340-4996-a3a8-180e7af7950c" providerId="ADAL" clId="{2C255B75-C64B-5F50-B0ED-AD003553D8A7}" dt="2025-10-03T13:30:23.298" v="34"/>
          <pc:sldLayoutMkLst>
            <pc:docMk/>
            <pc:sldMasterMk cId="3595170883" sldId="2147483648"/>
            <pc:sldLayoutMk cId="95236227" sldId="2147483695"/>
          </pc:sldLayoutMkLst>
        </pc:sldLayoutChg>
        <pc:sldLayoutChg chg="addSp delSp modSp mod">
          <pc:chgData name="Elin Hoffman" userId="a2599513-e340-4996-a3a8-180e7af7950c" providerId="ADAL" clId="{2C255B75-C64B-5F50-B0ED-AD003553D8A7}" dt="2025-10-03T13:29:58.929" v="31"/>
          <pc:sldLayoutMkLst>
            <pc:docMk/>
            <pc:sldMasterMk cId="3595170883" sldId="2147483648"/>
            <pc:sldLayoutMk cId="1328488519" sldId="2147483696"/>
          </pc:sldLayoutMkLst>
        </pc:sldLayoutChg>
      </pc:sldMasterChg>
    </pc:docChg>
  </pc:docChgLst>
</pc:chgInfo>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kalkylblad.xlsx"/></Relationships>
</file>

<file path=ppt/charts/_rels/chart10.xml.rels><?xml version='1.0' encoding='UTF-8' standalone='yes'?>
<Relationships xmlns="http://schemas.openxmlformats.org/package/2006/relationships"><Relationship Id="rId1" Type="http://schemas.microsoft.com/office/2011/relationships/chartStyle" Target="style8.xml"/><Relationship Id="rId2" Type="http://schemas.microsoft.com/office/2011/relationships/chartColorStyle" Target="colors8.xml"/><Relationship Id="rId3" Type="http://schemas.openxmlformats.org/officeDocument/2006/relationships/package" Target="../embeddings/Microsoft_Excel-kalkylblad9.xlsx"/></Relationships>
</file>

<file path=ppt/charts/_rels/chart12.xml.rels><?xml version='1.0' encoding='UTF-8' standalone='yes'?>
<Relationships xmlns="http://schemas.openxmlformats.org/package/2006/relationships"><Relationship Id="rId1" Type="http://schemas.microsoft.com/office/2011/relationships/chartStyle" Target="style10.xml"/><Relationship Id="rId2" Type="http://schemas.microsoft.com/office/2011/relationships/chartColorStyle" Target="colors10.xml"/><Relationship Id="rId3" Type="http://schemas.openxmlformats.org/officeDocument/2006/relationships/package" Target="../embeddings/Microsoft_Excel-kalkylblad11.xlsx"/></Relationships>
</file>

<file path=ppt/charts/_rels/chart1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Microsoft_Excel-kalkylblad12.xlsx"/><Relationship Id="rId3" Type="http://schemas.openxmlformats.org/officeDocument/2006/relationships/chartUserShapes" Target="../drawings/drawing3.xml"/></Relationships>
</file>

<file path=ppt/charts/_rels/chart14.xml.rels><?xml version='1.0' encoding='UTF-8' standalone='yes'?>
<Relationships xmlns="http://schemas.openxmlformats.org/package/2006/relationships"><Relationship Id="rId1" Type="http://schemas.microsoft.com/office/2011/relationships/chartStyle" Target="style11.xml"/><Relationship Id="rId2" Type="http://schemas.microsoft.com/office/2011/relationships/chartColorStyle" Target="colors11.xml"/><Relationship Id="rId3" Type="http://schemas.openxmlformats.org/officeDocument/2006/relationships/package" Target="../embeddings/Microsoft_Excel-kalkylblad13.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kalkylblad1.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kalkylblad2.xlsx"/></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package" Target="../embeddings/Microsoft_Excel-kalkylblad3.xlsx"/></Relationships>
</file>

<file path=ppt/charts/_rels/chart6.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package" Target="../embeddings/Microsoft_Excel-kalkylblad5.xlsx"/></Relationships>
</file>

<file path=ppt/charts/_rels/chart7.xml.rels><?xml version='1.0' encoding='UTF-8' standalone='yes'?>
<Relationships xmlns="http://schemas.openxmlformats.org/package/2006/relationships"><Relationship Id="rId1" Type="http://schemas.microsoft.com/office/2011/relationships/chartStyle" Target="style7.xml"/><Relationship Id="rId2" Type="http://schemas.microsoft.com/office/2011/relationships/chartColorStyle" Target="colors7.xml"/><Relationship Id="rId3" Type="http://schemas.openxmlformats.org/officeDocument/2006/relationships/package" Target="../embeddings/Microsoft_Excel-kalkylblad6.xlsx"/></Relationships>
</file>

<file path=ppt/charts/_rels/chart8.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kalkylblad7.xlsx"/><Relationship Id="rId3" Type="http://schemas.openxmlformats.org/officeDocument/2006/relationships/chartUserShapes" Target="../drawings/drawing1.xml"/></Relationships>
</file>

<file path=ppt/charts/_rels/chart9.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kalkylblad8.xlsx"/><Relationship Id="rId3"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Ditt kön:</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54B-1B47-907F-E73D90502AC5}"/>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754B-1B47-907F-E73D90502AC5}"/>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754B-1B47-907F-E73D90502AC5}"/>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7-754B-1B47-907F-E73D90502AC5}"/>
              </c:ext>
            </c:extLst>
          </c:dPt>
          <c:dLbls>
            <c:numFmt formatCode="[&lt;0.01]&quot;&quot;;[&gt;0.01]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Kvinna</c:v>
                </c:pt>
                <c:pt idx="1">
                  <c:v>Man</c:v>
                </c:pt>
                <c:pt idx="2">
                  <c:v>Annat</c:v>
                </c:pt>
                <c:pt idx="3">
                  <c:v>Vill inte svara</c:v>
                </c:pt>
              </c:strCache>
            </c:strRef>
          </c:cat>
          <c:val>
            <c:numRef>
              <c:f>Sheet1!$B$2:$B$5</c:f>
              <c:numCache>
                <c:formatCode>General</c:formatCode>
                <c:ptCount val="4"/>
                <c:pt idx="0">
                  <c:v>0.8387096774193549</c:v>
                </c:pt>
                <c:pt idx="1">
                  <c:v>0.1354838709677419</c:v>
                </c:pt>
                <c:pt idx="2">
                  <c:v>0.0064516129032258</c:v>
                </c:pt>
                <c:pt idx="3">
                  <c:v>0.0193548387096774</c:v>
                </c:pt>
              </c:numCache>
            </c:numRef>
          </c:val>
          <c:extLst>
            <c:ext xmlns:c16="http://schemas.microsoft.com/office/drawing/2014/chart" uri="{C3380CC4-5D6E-409C-BE32-E72D297353CC}">
              <c16:uniqueId val="{00000008-754B-1B47-907F-E73D90502AC5}"/>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Har du fått extra stöd av personalen på familjecentralen?</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D2B-724B-88F8-D28987751C13}"/>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8D2B-724B-88F8-D28987751C13}"/>
              </c:ext>
            </c:extLst>
          </c:dPt>
          <c:dLbls>
            <c:numFmt formatCode="[&lt;0.01]&quot;&quot;;[&gt;0.01]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0.5573770491803278</c:v>
                </c:pt>
                <c:pt idx="1">
                  <c:v>0.4426229508196721</c:v>
                </c:pt>
              </c:numCache>
            </c:numRef>
          </c:val>
          <c:extLst>
            <c:ext xmlns:c16="http://schemas.microsoft.com/office/drawing/2014/chart" uri="{C3380CC4-5D6E-409C-BE32-E72D297353CC}">
              <c16:uniqueId val="{00000008-8D2B-724B-88F8-D28987751C1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Har du deltagit i föräldragrupp på familjecentralen det senaste året?</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D2B-724B-88F8-D28987751C13}"/>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8D2B-724B-88F8-D28987751C1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D12-8143-8491-33BC21B88FA0}"/>
              </c:ext>
            </c:extLst>
          </c:dPt>
          <c:dLbls>
            <c:numFmt formatCode="[&lt;0.01]&quot;&quot;;[&gt;0.01]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Ja</c:v>
                </c:pt>
                <c:pt idx="1">
                  <c:v>Nej, tackade nej</c:v>
                </c:pt>
                <c:pt idx="2">
                  <c:v>Nej, har inte erbjudits</c:v>
                </c:pt>
              </c:strCache>
            </c:strRef>
          </c:cat>
          <c:val>
            <c:numRef>
              <c:f>Sheet1!$B$2:$B$4</c:f>
              <c:numCache>
                <c:formatCode>General</c:formatCode>
                <c:ptCount val="3"/>
                <c:pt idx="0">
                  <c:v>0.4113475177304964</c:v>
                </c:pt>
                <c:pt idx="1">
                  <c:v>0.2765957446808511</c:v>
                </c:pt>
                <c:pt idx="2">
                  <c:v>0.3120567375886525</c:v>
                </c:pt>
              </c:numCache>
            </c:numRef>
          </c:val>
          <c:extLst>
            <c:ext xmlns:c16="http://schemas.microsoft.com/office/drawing/2014/chart" uri="{C3380CC4-5D6E-409C-BE32-E72D297353CC}">
              <c16:uniqueId val="{00000008-8D2B-724B-88F8-D28987751C1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2552355295827279"/>
          <c:y val="3.1746031746031703E-2"/>
          <c:w val="0.6066689505316224"/>
          <c:h val="0.6691405707251592"/>
        </c:manualLayout>
      </c:layout>
      <c:barChart>
        <c:barDir val="bar"/>
        <c:grouping val="percentStacked"/>
        <c:varyColors val="0"/>
        <c:ser>
          <c:idx val="0"/>
          <c:order val="0"/>
          <c:tx>
            <c:strRef>
              <c:f>Sheet1!$B$1</c:f>
              <c:strCache>
                <c:ptCount val="1"/>
                <c:pt idx="0">
                  <c:v>Ja</c:v>
                </c:pt>
              </c:strCache>
            </c:strRef>
          </c:tx>
          <c:spPr>
            <a:solidFill>
              <a:srgbClr val="9DCC8F"/>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mer trygg i mitt föräldraskap</c:v>
                </c:pt>
                <c:pt idx="1">
                  <c:v>Jag lärde mig mer om föräldraskap</c:v>
                </c:pt>
                <c:pt idx="2">
                  <c:v>Jag kände gemenskap med andra föräldrar</c:v>
                </c:pt>
              </c:strCache>
            </c:strRef>
          </c:cat>
          <c:val>
            <c:numRef>
              <c:f>Sheet1!$B$2:$B$4</c:f>
              <c:numCache>
                <c:formatCode>General</c:formatCode>
                <c:ptCount val="3"/>
                <c:pt idx="0">
                  <c:v>0.9814814814814816</c:v>
                </c:pt>
                <c:pt idx="1">
                  <c:v>0.9814814814814816</c:v>
                </c:pt>
                <c:pt idx="2">
                  <c:v>0.9615384615384616</c:v>
                </c:pt>
              </c:numCache>
            </c:numRef>
          </c:val>
          <c:extLst>
            <c:ext xmlns:c16="http://schemas.microsoft.com/office/drawing/2014/chart" uri="{C3380CC4-5D6E-409C-BE32-E72D297353CC}">
              <c16:uniqueId val="{00000000-4355-8F4A-B707-CFC359585007}"/>
            </c:ext>
          </c:extLst>
        </c:ser>
        <c:ser>
          <c:idx val="1"/>
          <c:order val="1"/>
          <c:tx>
            <c:strRef>
              <c:f>Sheet1!$C$1</c:f>
              <c:strCache>
                <c:ptCount val="1"/>
                <c:pt idx="0">
                  <c:v>Nej</c:v>
                </c:pt>
              </c:strCache>
            </c:strRef>
          </c:tx>
          <c:spPr>
            <a:solidFill>
              <a:srgbClr val="F2955A"/>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mer trygg i mitt föräldraskap</c:v>
                </c:pt>
                <c:pt idx="1">
                  <c:v>Jag lärde mig mer om föräldraskap</c:v>
                </c:pt>
                <c:pt idx="2">
                  <c:v>Jag kände gemenskap med andra föräldrar</c:v>
                </c:pt>
              </c:strCache>
            </c:strRef>
          </c:cat>
          <c:val>
            <c:numRef>
              <c:f>Sheet1!$C$2:$C$4</c:f>
              <c:numCache>
                <c:formatCode>General</c:formatCode>
                <c:ptCount val="3"/>
                <c:pt idx="0">
                  <c:v>0.0185185185185185</c:v>
                </c:pt>
                <c:pt idx="1">
                  <c:v>0.0185185185185185</c:v>
                </c:pt>
                <c:pt idx="2">
                  <c:v>0.0384615384615384</c:v>
                </c:pt>
              </c:numCache>
            </c:numRef>
          </c:val>
          <c:extLst>
            <c:ext xmlns:c16="http://schemas.microsoft.com/office/drawing/2014/chart" uri="{C3380CC4-5D6E-409C-BE32-E72D297353CC}">
              <c16:uniqueId val="{00000001-4355-8F4A-B707-CFC359585007}"/>
            </c:ext>
          </c:extLst>
        </c:ser>
        <c:dLbls>
          <c:showLegendKey val="0"/>
          <c:showVal val="1"/>
          <c:showCatName val="0"/>
          <c:showSerName val="0"/>
          <c:showPercent val="0"/>
          <c:showBubbleSize val="0"/>
        </c:dLbls>
        <c:gapWidth val="50"/>
        <c:overlap val="100"/>
        <c:axId val="2098330648"/>
        <c:axId val="2098327624"/>
      </c:barChart>
      <c:catAx>
        <c:axId val="2098330648"/>
        <c:scaling>
          <c:orientation val="maxMin"/>
        </c:scaling>
        <c:delete val="0"/>
        <c:axPos val="l"/>
        <c:numFmt formatCode="General" sourceLinked="1"/>
        <c:majorTickMark val="none"/>
        <c:minorTickMark val="none"/>
        <c:tickLblPos val="nextTo"/>
        <c:spPr>
          <a:ln>
            <a:solidFill>
              <a:sysClr val="windowText" lastClr="000000">
                <a:alpha val="20000"/>
              </a:sysClr>
            </a:solidFill>
          </a:ln>
        </c:spPr>
        <c:txPr>
          <a:bodyPr/>
          <a:lstStyle/>
          <a:p>
            <a:pPr algn="r">
              <a:defRPr/>
            </a:pPr>
            <a:endParaRPr lang="sv-SE"/>
          </a:p>
        </c:txPr>
        <c:crossAx val="2098327624"/>
        <c:crosses val="autoZero"/>
        <c:auto val="1"/>
        <c:lblAlgn val="ctr"/>
        <c:lblOffset val="100"/>
        <c:noMultiLvlLbl val="0"/>
      </c:catAx>
      <c:valAx>
        <c:axId val="2098327624"/>
        <c:scaling>
          <c:orientation val="minMax"/>
          <c:max val="1"/>
          <c:min val="0"/>
        </c:scaling>
        <c:delete val="0"/>
        <c:axPos val="t"/>
        <c:majorGridlines>
          <c:spPr>
            <a:ln>
              <a:solidFill>
                <a:sysClr val="windowText" lastClr="000000">
                  <a:alpha val="30000"/>
                </a:sysClr>
              </a:solidFill>
            </a:ln>
          </c:spPr>
        </c:majorGridlines>
        <c:numFmt formatCode="0%" sourceLinked="1"/>
        <c:majorTickMark val="out"/>
        <c:minorTickMark val="none"/>
        <c:tickLblPos val="nextTo"/>
        <c:spPr>
          <a:ln>
            <a:solidFill>
              <a:sysClr val="windowText" lastClr="000000">
                <a:tint val="75000"/>
                <a:shade val="95000"/>
                <a:satMod val="105000"/>
                <a:alpha val="0"/>
              </a:sysClr>
            </a:solidFill>
          </a:ln>
        </c:spPr>
        <c:crossAx val="2098330648"/>
        <c:crosses val="autoZero"/>
        <c:crossBetween val="between"/>
        <c:majorUnit val="0.2"/>
      </c:valAx>
    </c:plotArea>
    <c:legend>
      <c:legendPos val="b"/>
      <c:layout>
        <c:manualLayout>
          <c:xMode val="edge"/>
          <c:yMode val="edge"/>
          <c:x val="0.32451116653942663"/>
          <c:y val="0.8452145415378185"/>
          <c:w val="0.67117307890418432"/>
          <c:h val="5.4334139206738727E-2"/>
        </c:manualLayout>
      </c:layout>
      <c:overlay val="0"/>
    </c:legend>
    <c:plotVisOnly val="1"/>
    <c:dispBlanksAs val="gap"/>
    <c:showDLblsOverMax val="0"/>
  </c:chart>
  <c:spPr>
    <a:ln>
      <a:noFill/>
    </a:ln>
  </c:spPr>
  <c:txPr>
    <a:bodyPr/>
    <a:lstStyle/>
    <a:p>
      <a:pPr>
        <a:defRPr sz="900" b="0" i="0">
          <a:latin typeface="Univers LT Std 55" panose="020B0603020202020204" pitchFamily="34" charset="0"/>
        </a:defRPr>
      </a:pPr>
      <a:endParaRPr lang="sv-SE"/>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Har du lärt känna nya människor på Familjecentralen?</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E1CE-C245-BF5A-A3514CBCD617}"/>
              </c:ext>
            </c:extLst>
          </c:dPt>
          <c:dPt>
            <c:idx val="1"/>
            <c:invertIfNegative val="0"/>
            <c:bubble3D val="0"/>
            <c:spPr>
              <a:solidFill>
                <a:srgbClr val="9DCC8F"/>
              </a:solidFill>
              <a:ln>
                <a:noFill/>
              </a:ln>
              <a:effectLst/>
            </c:spPr>
            <c:extLst>
              <c:ext xmlns:c16="http://schemas.microsoft.com/office/drawing/2014/chart" uri="{C3380CC4-5D6E-409C-BE32-E72D297353CC}">
                <c16:uniqueId val="{00000003-E1CE-C245-BF5A-A3514CBCD617}"/>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Ja, vi träffas även utanför familjecentralen</c:v>
                </c:pt>
                <c:pt idx="1">
                  <c:v>Ja, vi träffas bara på familjecentralen</c:v>
                </c:pt>
                <c:pt idx="2">
                  <c:v>Nej</c:v>
                </c:pt>
              </c:strCache>
            </c:strRef>
          </c:cat>
          <c:val>
            <c:numRef>
              <c:f>Sheet1!$B$2:$B$4</c:f>
              <c:numCache>
                <c:formatCode>General</c:formatCode>
                <c:ptCount val="3"/>
                <c:pt idx="0">
                  <c:v>0.3055555555555556</c:v>
                </c:pt>
                <c:pt idx="1">
                  <c:v>0.5902777777777778</c:v>
                </c:pt>
                <c:pt idx="2">
                  <c:v>0.1041666666666666</c:v>
                </c:pt>
              </c:numCache>
            </c:numRef>
          </c:val>
          <c:extLst>
            <c:ext xmlns:c16="http://schemas.microsoft.com/office/drawing/2014/chart" uri="{C3380CC4-5D6E-409C-BE32-E72D297353CC}">
              <c16:uniqueId val="{00000004-E1CE-C245-BF5A-A3514CBCD617}"/>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Jag eller min partner är gravid</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826-DB48-952C-6D1BC8137406}"/>
              </c:ext>
            </c:extLst>
          </c:dPt>
          <c:dPt>
            <c:idx val="1"/>
            <c:invertIfNegative val="0"/>
            <c:bubble3D val="0"/>
            <c:spPr>
              <a:solidFill>
                <a:srgbClr val="9DCC8F"/>
              </a:solidFill>
              <a:ln>
                <a:noFill/>
              </a:ln>
              <a:effectLst/>
            </c:spPr>
            <c:extLst>
              <c:ext xmlns:c16="http://schemas.microsoft.com/office/drawing/2014/chart" uri="{C3380CC4-5D6E-409C-BE32-E72D297353CC}">
                <c16:uniqueId val="{00000003-C826-DB48-952C-6D1BC813740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Jag eller min partner är gravid</c:v>
                </c:pt>
                <c:pt idx="1">
                  <c:v>Yngre än 1 år</c:v>
                </c:pt>
                <c:pt idx="2">
                  <c:v>1 år</c:v>
                </c:pt>
                <c:pt idx="3">
                  <c:v>2 år</c:v>
                </c:pt>
                <c:pt idx="4">
                  <c:v>3 år</c:v>
                </c:pt>
                <c:pt idx="5">
                  <c:v>4 år</c:v>
                </c:pt>
                <c:pt idx="6">
                  <c:v>5 år eller äldre</c:v>
                </c:pt>
                <c:pt idx="7">
                  <c:v>Vill inte svara</c:v>
                </c:pt>
              </c:strCache>
            </c:strRef>
          </c:cat>
          <c:val>
            <c:numRef>
              <c:f>Sheet1!$B$2:$B$9</c:f>
              <c:numCache>
                <c:formatCode>General</c:formatCode>
                <c:ptCount val="8"/>
                <c:pt idx="0">
                  <c:v>0.0328947368421052</c:v>
                </c:pt>
                <c:pt idx="1">
                  <c:v>0.4407894736842105</c:v>
                </c:pt>
                <c:pt idx="2">
                  <c:v>0.2631578947368421</c:v>
                </c:pt>
                <c:pt idx="3">
                  <c:v>0.1118421052631579</c:v>
                </c:pt>
                <c:pt idx="4">
                  <c:v>0.1842105263157894</c:v>
                </c:pt>
                <c:pt idx="5">
                  <c:v>0.131578947368421</c:v>
                </c:pt>
                <c:pt idx="6">
                  <c:v>0.0986842105263157</c:v>
                </c:pt>
                <c:pt idx="7">
                  <c:v>0.0193548387096774</c:v>
                </c:pt>
              </c:numCache>
            </c:numRef>
          </c:val>
          <c:extLst>
            <c:ext xmlns:c16="http://schemas.microsoft.com/office/drawing/2014/chart" uri="{C3380CC4-5D6E-409C-BE32-E72D297353CC}">
              <c16:uniqueId val="{00000004-C826-DB48-952C-6D1BC8137406}"/>
            </c:ext>
          </c:extLst>
        </c:ser>
        <c:dLbls>
          <c:dLblPos val="outEnd"/>
          <c:showLegendKey val="0"/>
          <c:showVal val="1"/>
          <c:showCatName val="0"/>
          <c:showSerName val="0"/>
          <c:showPercent val="0"/>
          <c:showBubbleSize val="0"/>
        </c:dLbls>
        <c:gapWidth val="15"/>
        <c:overlap val="-27"/>
        <c:axId val="107384447"/>
        <c:axId val="107285695"/>
      </c:barChart>
      <c:catAx>
        <c:axId val="10738444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l"/>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Barnmorskemottagning</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826-DB48-952C-6D1BC8137406}"/>
              </c:ext>
            </c:extLst>
          </c:dPt>
          <c:dPt>
            <c:idx val="1"/>
            <c:invertIfNegative val="0"/>
            <c:bubble3D val="0"/>
            <c:spPr>
              <a:solidFill>
                <a:srgbClr val="9DCC8F"/>
              </a:solidFill>
              <a:ln>
                <a:noFill/>
              </a:ln>
              <a:effectLst/>
            </c:spPr>
            <c:extLst>
              <c:ext xmlns:c16="http://schemas.microsoft.com/office/drawing/2014/chart" uri="{C3380CC4-5D6E-409C-BE32-E72D297353CC}">
                <c16:uniqueId val="{00000003-C826-DB48-952C-6D1BC813740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Barnmorskemottagning</c:v>
                </c:pt>
                <c:pt idx="1">
                  <c:v>Barnavårdscentral</c:v>
                </c:pt>
                <c:pt idx="2">
                  <c:v>Förebyggande socialtjänst*</c:v>
                </c:pt>
                <c:pt idx="3">
                  <c:v>Öppen förskola</c:v>
                </c:pt>
                <c:pt idx="4">
                  <c:v>Vill inte svara</c:v>
                </c:pt>
                <c:pt idx="5">
                  <c:v>Annat</c:v>
                </c:pt>
              </c:strCache>
            </c:strRef>
          </c:cat>
          <c:val>
            <c:numRef>
              <c:f>Sheet1!$B$2:$B$7</c:f>
              <c:numCache>
                <c:formatCode>General</c:formatCode>
                <c:ptCount val="6"/>
                <c:pt idx="0">
                  <c:v>0.0460526315789473</c:v>
                </c:pt>
                <c:pt idx="1">
                  <c:v>0.125</c:v>
                </c:pt>
                <c:pt idx="2">
                  <c:v>0.0394736842105263</c:v>
                </c:pt>
                <c:pt idx="3">
                  <c:v>0.8157894736842105</c:v>
                </c:pt>
                <c:pt idx="4">
                  <c:v>0.0193548387096774</c:v>
                </c:pt>
              </c:numCache>
            </c:numRef>
          </c:val>
          <c:extLst>
            <c:ext xmlns:c16="http://schemas.microsoft.com/office/drawing/2014/chart" uri="{C3380CC4-5D6E-409C-BE32-E72D297353CC}">
              <c16:uniqueId val="{00000004-C826-DB48-952C-6D1BC8137406}"/>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Vilken är din högsta avslutade utbildning?</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826-DB48-952C-6D1BC8137406}"/>
              </c:ext>
            </c:extLst>
          </c:dPt>
          <c:dPt>
            <c:idx val="1"/>
            <c:invertIfNegative val="0"/>
            <c:bubble3D val="0"/>
            <c:spPr>
              <a:solidFill>
                <a:srgbClr val="9DCC8F"/>
              </a:solidFill>
              <a:ln>
                <a:noFill/>
              </a:ln>
              <a:effectLst/>
            </c:spPr>
            <c:extLst>
              <c:ext xmlns:c16="http://schemas.microsoft.com/office/drawing/2014/chart" uri="{C3380CC4-5D6E-409C-BE32-E72D297353CC}">
                <c16:uniqueId val="{00000003-C826-DB48-952C-6D1BC813740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Inte gått ut grundskolan</c:v>
                </c:pt>
                <c:pt idx="1">
                  <c:v>Grundskola eller motsvarande</c:v>
                </c:pt>
                <c:pt idx="2">
                  <c:v>Gymnasium eller motsvarande</c:v>
                </c:pt>
                <c:pt idx="3">
                  <c:v>Eftergymnasial utbildning, till exempel högskola eller yrkeshögskola</c:v>
                </c:pt>
                <c:pt idx="4">
                  <c:v>Vill inte svara</c:v>
                </c:pt>
              </c:strCache>
            </c:strRef>
          </c:cat>
          <c:val>
            <c:numRef>
              <c:f>Sheet1!$B$2:$B$6</c:f>
              <c:numCache>
                <c:formatCode>General</c:formatCode>
                <c:ptCount val="5"/>
                <c:pt idx="0">
                  <c:v>0.0258064516129032</c:v>
                </c:pt>
                <c:pt idx="1">
                  <c:v>0.0967741935483871</c:v>
                </c:pt>
                <c:pt idx="2">
                  <c:v>0.2387096774193548</c:v>
                </c:pt>
                <c:pt idx="3">
                  <c:v>0.6258064516129033</c:v>
                </c:pt>
                <c:pt idx="4">
                  <c:v>0.0129032258064516</c:v>
                </c:pt>
              </c:numCache>
            </c:numRef>
          </c:val>
          <c:extLst>
            <c:ext xmlns:c16="http://schemas.microsoft.com/office/drawing/2014/chart" uri="{C3380CC4-5D6E-409C-BE32-E72D297353CC}">
              <c16:uniqueId val="{00000004-C826-DB48-952C-6D1BC8137406}"/>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lgn="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Är du född i Sverige?</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D2B-724B-88F8-D28987751C13}"/>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8D2B-724B-88F8-D28987751C1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D2B-724B-88F8-D28987751C13}"/>
              </c:ext>
            </c:extLst>
          </c:dPt>
          <c:dLbls>
            <c:numFmt formatCode="[&lt;0.01]&quot;&quot;;[&gt;0.01]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Ja</c:v>
                </c:pt>
                <c:pt idx="1">
                  <c:v>Nej</c:v>
                </c:pt>
                <c:pt idx="2">
                  <c:v>Vill inte svara</c:v>
                </c:pt>
              </c:strCache>
            </c:strRef>
          </c:cat>
          <c:val>
            <c:numRef>
              <c:f>Sheet1!$B$2:$B$4</c:f>
              <c:numCache>
                <c:formatCode>General</c:formatCode>
                <c:ptCount val="3"/>
                <c:pt idx="0">
                  <c:v>0.6645161290322581</c:v>
                </c:pt>
                <c:pt idx="1">
                  <c:v>0.3161290322580645</c:v>
                </c:pt>
                <c:pt idx="2">
                  <c:v>0.0193548387096774</c:v>
                </c:pt>
              </c:numCache>
            </c:numRef>
          </c:val>
          <c:extLst>
            <c:ext xmlns:c16="http://schemas.microsoft.com/office/drawing/2014/chart" uri="{C3380CC4-5D6E-409C-BE32-E72D297353CC}">
              <c16:uniqueId val="{00000008-8D2B-724B-88F8-D28987751C1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Hur länge har du bott i Sverige?</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DEE-AE4E-964C-7163545BE10A}"/>
              </c:ext>
            </c:extLst>
          </c:dPt>
          <c:dPt>
            <c:idx val="1"/>
            <c:invertIfNegative val="0"/>
            <c:bubble3D val="0"/>
            <c:spPr>
              <a:solidFill>
                <a:srgbClr val="9DCC8F"/>
              </a:solidFill>
              <a:ln>
                <a:noFill/>
              </a:ln>
              <a:effectLst/>
            </c:spPr>
            <c:extLst>
              <c:ext xmlns:c16="http://schemas.microsoft.com/office/drawing/2014/chart" uri="{C3380CC4-5D6E-409C-BE32-E72D297353CC}">
                <c16:uniqueId val="{00000003-CDEE-AE4E-964C-7163545BE10A}"/>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0–5 år</c:v>
                </c:pt>
                <c:pt idx="1">
                  <c:v>6–15 år</c:v>
                </c:pt>
                <c:pt idx="2">
                  <c:v>16 år eller mer</c:v>
                </c:pt>
                <c:pt idx="3">
                  <c:v>Vet inte/Vill inte svara</c:v>
                </c:pt>
              </c:strCache>
            </c:strRef>
          </c:cat>
          <c:val>
            <c:numRef>
              <c:f>Sheet1!$B$2:$B$5</c:f>
              <c:numCache>
                <c:formatCode>General</c:formatCode>
                <c:ptCount val="4"/>
                <c:pt idx="0">
                  <c:v>0.1428571428571428</c:v>
                </c:pt>
                <c:pt idx="1">
                  <c:v>0.5102040816326531</c:v>
                </c:pt>
                <c:pt idx="2">
                  <c:v>0.3469387755102041</c:v>
                </c:pt>
                <c:pt idx="3">
                  <c:v>0.0</c:v>
                </c:pt>
              </c:numCache>
            </c:numRef>
          </c:val>
          <c:extLst>
            <c:ext xmlns:c16="http://schemas.microsoft.com/office/drawing/2014/chart" uri="{C3380CC4-5D6E-409C-BE32-E72D297353CC}">
              <c16:uniqueId val="{00000004-CDEE-AE4E-964C-7163545BE10A}"/>
            </c:ext>
          </c:extLst>
        </c:ser>
        <c:dLbls>
          <c:dLblPos val="outEnd"/>
          <c:showLegendKey val="0"/>
          <c:showVal val="1"/>
          <c:showCatName val="0"/>
          <c:showSerName val="0"/>
          <c:showPercent val="0"/>
          <c:showBubbleSize val="0"/>
        </c:dLbls>
        <c:gapWidth val="15"/>
        <c:overlap val="-27"/>
        <c:axId val="107384447"/>
        <c:axId val="107285695"/>
      </c:barChart>
      <c:catAx>
        <c:axId val="10738444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l"/>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2552355295827279"/>
          <c:y val="3.1746031746031703E-2"/>
          <c:w val="0.6066689505316224"/>
          <c:h val="0.6691405707251592"/>
        </c:manualLayout>
      </c:layout>
      <c:barChart>
        <c:barDir val="bar"/>
        <c:grouping val="percentStacked"/>
        <c:varyColors val="0"/>
        <c:ser>
          <c:idx val="0"/>
          <c:order val="0"/>
          <c:tx>
            <c:strRef>
              <c:f>Sheet1!$B$1</c:f>
              <c:strCache>
                <c:ptCount val="1"/>
                <c:pt idx="0">
                  <c:v>Ja</c:v>
                </c:pt>
              </c:strCache>
            </c:strRef>
          </c:tx>
          <c:spPr>
            <a:solidFill>
              <a:srgbClr val="9DCC8F"/>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Familjecentralen har hjälpt mig att bli bättre på svenska</c:v>
                </c:pt>
                <c:pt idx="1">
                  <c:v>Familjecentralen har hjälpt mig att förstå mer om hur det är att vara förälder i Sverige</c:v>
                </c:pt>
                <c:pt idx="2">
                  <c:v>Familjecentralen har hjälpt mig att förstå mer om hur det svenska samhället fungerar</c:v>
                </c:pt>
              </c:strCache>
            </c:strRef>
          </c:cat>
          <c:val>
            <c:numRef>
              <c:f>Sheet1!$B$2:$B$4</c:f>
              <c:numCache>
                <c:formatCode>General</c:formatCode>
                <c:ptCount val="3"/>
                <c:pt idx="0">
                  <c:v>0.7307692307692307</c:v>
                </c:pt>
                <c:pt idx="1">
                  <c:v>0.8518518518518519</c:v>
                </c:pt>
                <c:pt idx="2">
                  <c:v>0.8695652173913043</c:v>
                </c:pt>
              </c:numCache>
            </c:numRef>
          </c:val>
          <c:extLst>
            <c:ext xmlns:c16="http://schemas.microsoft.com/office/drawing/2014/chart" uri="{C3380CC4-5D6E-409C-BE32-E72D297353CC}">
              <c16:uniqueId val="{00000000-B356-6E4B-AA1E-74A4511ECF39}"/>
            </c:ext>
          </c:extLst>
        </c:ser>
        <c:ser>
          <c:idx val="1"/>
          <c:order val="1"/>
          <c:tx>
            <c:strRef>
              <c:f>Sheet1!$C$1</c:f>
              <c:strCache>
                <c:ptCount val="1"/>
                <c:pt idx="0">
                  <c:v>Nej</c:v>
                </c:pt>
              </c:strCache>
            </c:strRef>
          </c:tx>
          <c:spPr>
            <a:solidFill>
              <a:srgbClr val="F29559"/>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Familjecentralen har hjälpt mig att bli bättre på svenska</c:v>
                </c:pt>
                <c:pt idx="1">
                  <c:v>Familjecentralen har hjälpt mig att förstå mer om hur det är att vara förälder i Sverige</c:v>
                </c:pt>
                <c:pt idx="2">
                  <c:v>Familjecentralen har hjälpt mig att förstå mer om hur det svenska samhället fungerar</c:v>
                </c:pt>
              </c:strCache>
            </c:strRef>
          </c:cat>
          <c:val>
            <c:numRef>
              <c:f>Sheet1!$C$2:$C$4</c:f>
              <c:numCache>
                <c:formatCode>General</c:formatCode>
                <c:ptCount val="3"/>
                <c:pt idx="0">
                  <c:v>0.2692307692307692</c:v>
                </c:pt>
                <c:pt idx="1">
                  <c:v>0.1481481481481481</c:v>
                </c:pt>
                <c:pt idx="2">
                  <c:v>0.1304347826086956</c:v>
                </c:pt>
              </c:numCache>
            </c:numRef>
          </c:val>
          <c:extLst>
            <c:ext xmlns:c16="http://schemas.microsoft.com/office/drawing/2014/chart" uri="{C3380CC4-5D6E-409C-BE32-E72D297353CC}">
              <c16:uniqueId val="{00000001-B356-6E4B-AA1E-74A4511ECF39}"/>
            </c:ext>
          </c:extLst>
        </c:ser>
        <c:dLbls>
          <c:showLegendKey val="0"/>
          <c:showVal val="1"/>
          <c:showCatName val="0"/>
          <c:showSerName val="0"/>
          <c:showPercent val="0"/>
          <c:showBubbleSize val="0"/>
        </c:dLbls>
        <c:gapWidth val="50"/>
        <c:overlap val="100"/>
        <c:axId val="2098330648"/>
        <c:axId val="2098327624"/>
      </c:barChart>
      <c:catAx>
        <c:axId val="2098330648"/>
        <c:scaling>
          <c:orientation val="maxMin"/>
        </c:scaling>
        <c:delete val="0"/>
        <c:axPos val="l"/>
        <c:numFmt formatCode="General" sourceLinked="1"/>
        <c:majorTickMark val="none"/>
        <c:minorTickMark val="none"/>
        <c:tickLblPos val="nextTo"/>
        <c:spPr>
          <a:ln>
            <a:solidFill>
              <a:sysClr val="windowText" lastClr="000000">
                <a:alpha val="20000"/>
              </a:sysClr>
            </a:solidFill>
          </a:ln>
        </c:spPr>
        <c:txPr>
          <a:bodyPr/>
          <a:lstStyle/>
          <a:p>
            <a:pPr algn="r">
              <a:defRPr/>
            </a:pPr>
            <a:endParaRPr lang="sv-SE"/>
          </a:p>
        </c:txPr>
        <c:crossAx val="2098327624"/>
        <c:crosses val="autoZero"/>
        <c:auto val="1"/>
        <c:lblAlgn val="ctr"/>
        <c:lblOffset val="100"/>
        <c:noMultiLvlLbl val="0"/>
      </c:catAx>
      <c:valAx>
        <c:axId val="2098327624"/>
        <c:scaling>
          <c:orientation val="minMax"/>
          <c:max val="1"/>
          <c:min val="0"/>
        </c:scaling>
        <c:delete val="0"/>
        <c:axPos val="t"/>
        <c:majorGridlines>
          <c:spPr>
            <a:ln>
              <a:solidFill>
                <a:sysClr val="windowText" lastClr="000000">
                  <a:alpha val="30000"/>
                </a:sysClr>
              </a:solidFill>
            </a:ln>
          </c:spPr>
        </c:majorGridlines>
        <c:numFmt formatCode="0%" sourceLinked="1"/>
        <c:majorTickMark val="out"/>
        <c:minorTickMark val="none"/>
        <c:tickLblPos val="nextTo"/>
        <c:spPr>
          <a:ln>
            <a:solidFill>
              <a:sysClr val="windowText" lastClr="000000">
                <a:tint val="75000"/>
                <a:shade val="95000"/>
                <a:satMod val="105000"/>
                <a:alpha val="0"/>
              </a:sysClr>
            </a:solidFill>
          </a:ln>
        </c:spPr>
        <c:crossAx val="2098330648"/>
        <c:crosses val="autoZero"/>
        <c:crossBetween val="between"/>
        <c:majorUnit val="0.2"/>
      </c:valAx>
    </c:plotArea>
    <c:legend>
      <c:legendPos val="b"/>
      <c:layout>
        <c:manualLayout>
          <c:xMode val="edge"/>
          <c:yMode val="edge"/>
          <c:x val="0.32451116653942663"/>
          <c:y val="0.8452145415378185"/>
          <c:w val="0.67117307890418432"/>
          <c:h val="5.4334139206738727E-2"/>
        </c:manualLayout>
      </c:layout>
      <c:overlay val="0"/>
    </c:legend>
    <c:plotVisOnly val="1"/>
    <c:dispBlanksAs val="gap"/>
    <c:showDLblsOverMax val="0"/>
  </c:chart>
  <c:spPr>
    <a:ln>
      <a:noFill/>
    </a:ln>
  </c:spPr>
  <c:txPr>
    <a:bodyPr/>
    <a:lstStyle/>
    <a:p>
      <a:pPr>
        <a:defRPr sz="900" b="0" i="0">
          <a:latin typeface="Univers LT Std 55" panose="020B0603020202020204" pitchFamily="34" charset="0"/>
        </a:defRPr>
      </a:pPr>
      <a:endParaRPr lang="sv-SE"/>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2552355295827279"/>
          <c:y val="3.1746031746031703E-2"/>
          <c:w val="0.6066689505316224"/>
          <c:h val="0.6691405707251592"/>
        </c:manualLayout>
      </c:layout>
      <c:barChart>
        <c:barDir val="bar"/>
        <c:grouping val="percentStacked"/>
        <c:varyColors val="0"/>
        <c:ser>
          <c:idx val="0"/>
          <c:order val="0"/>
          <c:tx>
            <c:strRef>
              <c:f>Sheet1!$B$1</c:f>
              <c:strCache>
                <c:ptCount val="1"/>
                <c:pt idx="0">
                  <c:v>Aldrig</c:v>
                </c:pt>
              </c:strCache>
            </c:strRef>
          </c:tx>
          <c:spPr>
            <a:solidFill>
              <a:srgbClr val="EA5901"/>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välkommen på familjecentralen</c:v>
                </c:pt>
                <c:pt idx="1">
                  <c:v>Jag har förtroende för personalen på familjecentralen</c:v>
                </c:pt>
                <c:pt idx="2">
                  <c:v>Personalen på familjecentralen ger mig den information jag behöver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4753-BF40-9627-9B9099D127CC}"/>
            </c:ext>
          </c:extLst>
        </c:ser>
        <c:ser>
          <c:idx val="1"/>
          <c:order val="1"/>
          <c:tx>
            <c:strRef>
              <c:f>Sheet1!$C$1</c:f>
              <c:strCache>
                <c:ptCount val="1"/>
                <c:pt idx="0">
                  <c:v>Ibland</c:v>
                </c:pt>
              </c:strCache>
            </c:strRef>
          </c:tx>
          <c:spPr>
            <a:solidFill>
              <a:srgbClr val="F2955A"/>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välkommen på familjecentralen</c:v>
                </c:pt>
                <c:pt idx="1">
                  <c:v>Jag har förtroende för personalen på familjecentralen</c:v>
                </c:pt>
                <c:pt idx="2">
                  <c:v>Personalen på familjecentralen ger mig den information jag behöver</c:v>
                </c:pt>
              </c:strCache>
            </c:strRef>
          </c:cat>
          <c:val>
            <c:numRef>
              <c:f>Sheet1!$C$2:$C$4</c:f>
              <c:numCache>
                <c:formatCode>General</c:formatCode>
                <c:ptCount val="3"/>
                <c:pt idx="0">
                  <c:v>0.0129032258064516</c:v>
                </c:pt>
                <c:pt idx="1">
                  <c:v>0.0</c:v>
                </c:pt>
                <c:pt idx="2">
                  <c:v>0.0193548387096774</c:v>
                </c:pt>
              </c:numCache>
            </c:numRef>
          </c:val>
          <c:extLst>
            <c:ext xmlns:c16="http://schemas.microsoft.com/office/drawing/2014/chart" uri="{C3380CC4-5D6E-409C-BE32-E72D297353CC}">
              <c16:uniqueId val="{00000001-4753-BF40-9627-9B9099D127CC}"/>
            </c:ext>
          </c:extLst>
        </c:ser>
        <c:ser>
          <c:idx val="2"/>
          <c:order val="2"/>
          <c:tx>
            <c:strRef>
              <c:f>Sheet1!$D$1</c:f>
              <c:strCache>
                <c:ptCount val="1"/>
                <c:pt idx="0">
                  <c:v>Ofta</c:v>
                </c:pt>
              </c:strCache>
            </c:strRef>
          </c:tx>
          <c:spPr>
            <a:solidFill>
              <a:srgbClr val="9DCC8F"/>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välkommen på familjecentralen</c:v>
                </c:pt>
                <c:pt idx="1">
                  <c:v>Jag har förtroende för personalen på familjecentralen</c:v>
                </c:pt>
                <c:pt idx="2">
                  <c:v>Personalen på familjecentralen ger mig den information jag behöver</c:v>
                </c:pt>
              </c:strCache>
            </c:strRef>
          </c:cat>
          <c:val>
            <c:numRef>
              <c:f>Sheet1!$D$2:$D$4</c:f>
              <c:numCache>
                <c:formatCode>General</c:formatCode>
                <c:ptCount val="3"/>
                <c:pt idx="0">
                  <c:v>0.0387096774193548</c:v>
                </c:pt>
                <c:pt idx="1">
                  <c:v>0.0718954248366013</c:v>
                </c:pt>
                <c:pt idx="2">
                  <c:v>0.0967741935483871</c:v>
                </c:pt>
              </c:numCache>
            </c:numRef>
          </c:val>
          <c:extLst>
            <c:ext xmlns:c16="http://schemas.microsoft.com/office/drawing/2014/chart" uri="{C3380CC4-5D6E-409C-BE32-E72D297353CC}">
              <c16:uniqueId val="{00000002-4753-BF40-9627-9B9099D127CC}"/>
            </c:ext>
          </c:extLst>
        </c:ser>
        <c:ser>
          <c:idx val="3"/>
          <c:order val="3"/>
          <c:tx>
            <c:strRef>
              <c:f>Sheet1!$E$1</c:f>
              <c:strCache>
                <c:ptCount val="1"/>
                <c:pt idx="0">
                  <c:v>Alltid</c:v>
                </c:pt>
              </c:strCache>
            </c:strRef>
          </c:tx>
          <c:spPr>
            <a:solidFill>
              <a:srgbClr val="64B44B"/>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välkommen på familjecentralen</c:v>
                </c:pt>
                <c:pt idx="1">
                  <c:v>Jag har förtroende för personalen på familjecentralen</c:v>
                </c:pt>
                <c:pt idx="2">
                  <c:v>Personalen på familjecentralen ger mig den information jag behöver</c:v>
                </c:pt>
              </c:strCache>
            </c:strRef>
          </c:cat>
          <c:val>
            <c:numRef>
              <c:f>Sheet1!$E$2:$E$4</c:f>
              <c:numCache>
                <c:formatCode>General</c:formatCode>
                <c:ptCount val="3"/>
                <c:pt idx="0">
                  <c:v>0.9483870967741936</c:v>
                </c:pt>
                <c:pt idx="1">
                  <c:v>0.9281045751633988</c:v>
                </c:pt>
                <c:pt idx="2">
                  <c:v>0.8838709677419355</c:v>
                </c:pt>
              </c:numCache>
            </c:numRef>
          </c:val>
          <c:extLst>
            <c:ext xmlns:c16="http://schemas.microsoft.com/office/drawing/2014/chart" uri="{C3380CC4-5D6E-409C-BE32-E72D297353CC}">
              <c16:uniqueId val="{00000003-4753-BF40-9627-9B9099D127CC}"/>
            </c:ext>
          </c:extLst>
        </c:ser>
        <c:dLbls>
          <c:showLegendKey val="0"/>
          <c:showVal val="1"/>
          <c:showCatName val="0"/>
          <c:showSerName val="0"/>
          <c:showPercent val="0"/>
          <c:showBubbleSize val="0"/>
        </c:dLbls>
        <c:gapWidth val="50"/>
        <c:overlap val="100"/>
        <c:axId val="2098330648"/>
        <c:axId val="2098327624"/>
      </c:barChart>
      <c:catAx>
        <c:axId val="2098330648"/>
        <c:scaling>
          <c:orientation val="maxMin"/>
        </c:scaling>
        <c:delete val="0"/>
        <c:axPos val="l"/>
        <c:numFmt formatCode="General" sourceLinked="1"/>
        <c:majorTickMark val="none"/>
        <c:minorTickMark val="none"/>
        <c:tickLblPos val="nextTo"/>
        <c:spPr>
          <a:ln>
            <a:solidFill>
              <a:sysClr val="windowText" lastClr="000000">
                <a:alpha val="20000"/>
              </a:sysClr>
            </a:solidFill>
          </a:ln>
        </c:spPr>
        <c:txPr>
          <a:bodyPr/>
          <a:lstStyle/>
          <a:p>
            <a:pPr algn="r">
              <a:defRPr/>
            </a:pPr>
            <a:endParaRPr lang="sv-SE"/>
          </a:p>
        </c:txPr>
        <c:crossAx val="2098327624"/>
        <c:crosses val="autoZero"/>
        <c:auto val="1"/>
        <c:lblAlgn val="ctr"/>
        <c:lblOffset val="100"/>
        <c:noMultiLvlLbl val="0"/>
      </c:catAx>
      <c:valAx>
        <c:axId val="2098327624"/>
        <c:scaling>
          <c:orientation val="minMax"/>
          <c:max val="1"/>
          <c:min val="0"/>
        </c:scaling>
        <c:delete val="0"/>
        <c:axPos val="t"/>
        <c:majorGridlines>
          <c:spPr>
            <a:ln>
              <a:solidFill>
                <a:sysClr val="windowText" lastClr="000000">
                  <a:alpha val="30000"/>
                </a:sysClr>
              </a:solidFill>
            </a:ln>
          </c:spPr>
        </c:majorGridlines>
        <c:numFmt formatCode="0%" sourceLinked="1"/>
        <c:majorTickMark val="out"/>
        <c:minorTickMark val="none"/>
        <c:tickLblPos val="nextTo"/>
        <c:spPr>
          <a:ln>
            <a:solidFill>
              <a:sysClr val="windowText" lastClr="000000">
                <a:tint val="75000"/>
                <a:shade val="95000"/>
                <a:satMod val="105000"/>
                <a:alpha val="0"/>
              </a:sysClr>
            </a:solidFill>
          </a:ln>
        </c:spPr>
        <c:crossAx val="2098330648"/>
        <c:crosses val="autoZero"/>
        <c:crossBetween val="between"/>
        <c:majorUnit val="0.2"/>
      </c:valAx>
    </c:plotArea>
    <c:legend>
      <c:legendPos val="b"/>
      <c:layout>
        <c:manualLayout>
          <c:xMode val="edge"/>
          <c:yMode val="edge"/>
          <c:x val="0.32451116653942663"/>
          <c:y val="0.8452145415378185"/>
          <c:w val="0.67117307890418432"/>
          <c:h val="5.4334139206738727E-2"/>
        </c:manualLayout>
      </c:layout>
      <c:overlay val="0"/>
    </c:legend>
    <c:plotVisOnly val="1"/>
    <c:dispBlanksAs val="gap"/>
    <c:showDLblsOverMax val="0"/>
  </c:chart>
  <c:spPr>
    <a:ln>
      <a:noFill/>
    </a:ln>
  </c:spPr>
  <c:txPr>
    <a:bodyPr/>
    <a:lstStyle/>
    <a:p>
      <a:pPr>
        <a:defRPr sz="900" b="0" i="0">
          <a:latin typeface="Univers LT Std 55" panose="020B0603020202020204" pitchFamily="34" charset="0"/>
        </a:defRPr>
      </a:pPr>
      <a:endParaRPr lang="sv-SE"/>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0.93151</cdr:x>
      <cdr:y>0.16871</cdr:y>
    </cdr:from>
    <cdr:to>
      <cdr:x>1</cdr:x>
      <cdr:y>0.69939</cdr:y>
    </cdr:to>
    <cdr:sp macro="" textlink="">
      <cdr:nvSpPr>
        <cdr:cNvPr id="2" name="textruta 2"/>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4"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7"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9"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8" name="textruta 2">
          <a:extLst xmlns:a="http://schemas.openxmlformats.org/drawingml/2006/main">
            <a:ext uri="{FF2B5EF4-FFF2-40B4-BE49-F238E27FC236}">
              <a16:creationId xmlns:a16="http://schemas.microsoft.com/office/drawing/2014/main" id="{E557DC01-0DE8-9E40-82DD-4E6CFD3C3295}"/>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1"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14"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5"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3" name="textruta 2">
          <a:extLst xmlns:a="http://schemas.openxmlformats.org/drawingml/2006/main">
            <a:ext uri="{FF2B5EF4-FFF2-40B4-BE49-F238E27FC236}">
              <a16:creationId xmlns:a16="http://schemas.microsoft.com/office/drawing/2014/main" id="{A5CAF0E8-5052-FFDE-54B2-A751728EA037}"/>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5"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6"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0"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12" name="textruta 2">
          <a:extLst xmlns:a="http://schemas.openxmlformats.org/drawingml/2006/main">
            <a:ext uri="{FF2B5EF4-FFF2-40B4-BE49-F238E27FC236}">
              <a16:creationId xmlns:a16="http://schemas.microsoft.com/office/drawing/2014/main" id="{E557DC01-0DE8-9E40-82DD-4E6CFD3C3295}"/>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3"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16"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7"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0.93151</cdr:x>
      <cdr:y>0.16871</cdr:y>
    </cdr:from>
    <cdr:to>
      <cdr:x>1</cdr:x>
      <cdr:y>0.69939</cdr:y>
    </cdr:to>
    <cdr:sp macro="" textlink="">
      <cdr:nvSpPr>
        <cdr:cNvPr id="2" name="textruta 2"/>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4"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7"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9"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8" name="textruta 2">
          <a:extLst xmlns:a="http://schemas.openxmlformats.org/drawingml/2006/main">
            <a:ext uri="{FF2B5EF4-FFF2-40B4-BE49-F238E27FC236}">
              <a16:creationId xmlns:a16="http://schemas.microsoft.com/office/drawing/2014/main" id="{E557DC01-0DE8-9E40-82DD-4E6CFD3C3295}"/>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1"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14"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5"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0.93151</cdr:x>
      <cdr:y>0.16871</cdr:y>
    </cdr:from>
    <cdr:to>
      <cdr:x>1</cdr:x>
      <cdr:y>0.69939</cdr:y>
    </cdr:to>
    <cdr:sp macro="" textlink="">
      <cdr:nvSpPr>
        <cdr:cNvPr id="2" name="textruta 2"/>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4"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7"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9"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8" name="textruta 2">
          <a:extLst xmlns:a="http://schemas.openxmlformats.org/drawingml/2006/main">
            <a:ext uri="{FF2B5EF4-FFF2-40B4-BE49-F238E27FC236}">
              <a16:creationId xmlns:a16="http://schemas.microsoft.com/office/drawing/2014/main" id="{E557DC01-0DE8-9E40-82DD-4E6CFD3C3295}"/>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1"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14"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5"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4AE76F-0769-4A4C-A258-7A612D127327}" type="datetimeFigureOut">
              <a:rPr lang="sv-SE" smtClean="0"/>
              <a:t>2025-11-11</a:t>
            </a:fld>
            <a:endParaRPr lang="sv-SE"/>
          </a:p>
        </p:txBody>
      </p:sp>
      <p:sp>
        <p:nvSpPr>
          <p:cNvPr id="4" name="Platshållare för bildobjekt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60A8A9-562A-0545-A15D-48B02F86DA8B}" type="slidenum">
              <a:rPr lang="sv-SE" smtClean="0"/>
              <a:t>‹#›</a:t>
            </a:fld>
            <a:endParaRPr lang="sv-SE"/>
          </a:p>
        </p:txBody>
      </p:sp>
    </p:spTree>
    <p:extLst>
      <p:ext uri="{BB962C8B-B14F-4D97-AF65-F5344CB8AC3E}">
        <p14:creationId xmlns:p14="http://schemas.microsoft.com/office/powerpoint/2010/main" val="682325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5</a:t>
            </a:fld>
            <a:endParaRPr lang="sv-SE"/>
          </a:p>
        </p:txBody>
      </p:sp>
    </p:spTree>
    <p:extLst>
      <p:ext uri="{BB962C8B-B14F-4D97-AF65-F5344CB8AC3E}">
        <p14:creationId xmlns:p14="http://schemas.microsoft.com/office/powerpoint/2010/main" val="3191473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15</a:t>
            </a:fld>
            <a:endParaRPr lang="sv-SE"/>
          </a:p>
        </p:txBody>
      </p:sp>
    </p:spTree>
    <p:extLst>
      <p:ext uri="{BB962C8B-B14F-4D97-AF65-F5344CB8AC3E}">
        <p14:creationId xmlns:p14="http://schemas.microsoft.com/office/powerpoint/2010/main" val="453425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16</a:t>
            </a:fld>
            <a:endParaRPr lang="sv-SE"/>
          </a:p>
        </p:txBody>
      </p:sp>
    </p:spTree>
    <p:extLst>
      <p:ext uri="{BB962C8B-B14F-4D97-AF65-F5344CB8AC3E}">
        <p14:creationId xmlns:p14="http://schemas.microsoft.com/office/powerpoint/2010/main" val="113464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17</a:t>
            </a:fld>
            <a:endParaRPr lang="sv-SE"/>
          </a:p>
        </p:txBody>
      </p:sp>
    </p:spTree>
    <p:extLst>
      <p:ext uri="{BB962C8B-B14F-4D97-AF65-F5344CB8AC3E}">
        <p14:creationId xmlns:p14="http://schemas.microsoft.com/office/powerpoint/2010/main" val="4095219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18</a:t>
            </a:fld>
            <a:endParaRPr lang="sv-SE"/>
          </a:p>
        </p:txBody>
      </p:sp>
    </p:spTree>
    <p:extLst>
      <p:ext uri="{BB962C8B-B14F-4D97-AF65-F5344CB8AC3E}">
        <p14:creationId xmlns:p14="http://schemas.microsoft.com/office/powerpoint/2010/main" val="1860461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6</a:t>
            </a:fld>
            <a:endParaRPr lang="sv-SE"/>
          </a:p>
        </p:txBody>
      </p:sp>
    </p:spTree>
    <p:extLst>
      <p:ext uri="{BB962C8B-B14F-4D97-AF65-F5344CB8AC3E}">
        <p14:creationId xmlns:p14="http://schemas.microsoft.com/office/powerpoint/2010/main" val="565292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7</a:t>
            </a:fld>
            <a:endParaRPr lang="sv-SE"/>
          </a:p>
        </p:txBody>
      </p:sp>
    </p:spTree>
    <p:extLst>
      <p:ext uri="{BB962C8B-B14F-4D97-AF65-F5344CB8AC3E}">
        <p14:creationId xmlns:p14="http://schemas.microsoft.com/office/powerpoint/2010/main" val="4164939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9</a:t>
            </a:fld>
            <a:endParaRPr lang="sv-SE"/>
          </a:p>
        </p:txBody>
      </p:sp>
    </p:spTree>
    <p:extLst>
      <p:ext uri="{BB962C8B-B14F-4D97-AF65-F5344CB8AC3E}">
        <p14:creationId xmlns:p14="http://schemas.microsoft.com/office/powerpoint/2010/main" val="610173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10</a:t>
            </a:fld>
            <a:endParaRPr lang="sv-SE"/>
          </a:p>
        </p:txBody>
      </p:sp>
    </p:spTree>
    <p:extLst>
      <p:ext uri="{BB962C8B-B14F-4D97-AF65-F5344CB8AC3E}">
        <p14:creationId xmlns:p14="http://schemas.microsoft.com/office/powerpoint/2010/main" val="3198463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11</a:t>
            </a:fld>
            <a:endParaRPr lang="sv-SE"/>
          </a:p>
        </p:txBody>
      </p:sp>
    </p:spTree>
    <p:extLst>
      <p:ext uri="{BB962C8B-B14F-4D97-AF65-F5344CB8AC3E}">
        <p14:creationId xmlns:p14="http://schemas.microsoft.com/office/powerpoint/2010/main" val="1969525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12</a:t>
            </a:fld>
            <a:endParaRPr lang="sv-SE"/>
          </a:p>
        </p:txBody>
      </p:sp>
    </p:spTree>
    <p:extLst>
      <p:ext uri="{BB962C8B-B14F-4D97-AF65-F5344CB8AC3E}">
        <p14:creationId xmlns:p14="http://schemas.microsoft.com/office/powerpoint/2010/main" val="2474431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13</a:t>
            </a:fld>
            <a:endParaRPr lang="sv-SE"/>
          </a:p>
        </p:txBody>
      </p:sp>
    </p:spTree>
    <p:extLst>
      <p:ext uri="{BB962C8B-B14F-4D97-AF65-F5344CB8AC3E}">
        <p14:creationId xmlns:p14="http://schemas.microsoft.com/office/powerpoint/2010/main" val="2646509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0" name="Rektangel 29">
            <a:extLst>
              <a:ext uri="{FF2B5EF4-FFF2-40B4-BE49-F238E27FC236}">
                <a16:creationId xmlns:a16="http://schemas.microsoft.com/office/drawing/2014/main" id="{F7488912-E437-1746-AC8B-1FB95D9B149A}"/>
              </a:ext>
              <a:ext uri="{C183D7F6-B498-43B3-948B-1728B52AA6E4}">
                <adec:decorative xmlns:adec="http://schemas.microsoft.com/office/drawing/2017/decorative" val="1"/>
              </a:ext>
            </a:extLst>
          </p:cNvPr>
          <p:cNvSpPr/>
          <p:nvPr userDrawn="1"/>
        </p:nvSpPr>
        <p:spPr>
          <a:xfrm>
            <a:off x="3847036" y="4382277"/>
            <a:ext cx="2792942" cy="2492655"/>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ektangel 28">
            <a:extLst>
              <a:ext uri="{FF2B5EF4-FFF2-40B4-BE49-F238E27FC236}">
                <a16:creationId xmlns:a16="http://schemas.microsoft.com/office/drawing/2014/main" id="{4A388E02-8E26-5A46-B06D-AF15C39B6A54}"/>
              </a:ext>
              <a:ext uri="{C183D7F6-B498-43B3-948B-1728B52AA6E4}">
                <adec:decorative xmlns:adec="http://schemas.microsoft.com/office/drawing/2017/decorative" val="1"/>
              </a:ext>
            </a:extLst>
          </p:cNvPr>
          <p:cNvSpPr/>
          <p:nvPr userDrawn="1"/>
        </p:nvSpPr>
        <p:spPr>
          <a:xfrm>
            <a:off x="1878859" y="1354667"/>
            <a:ext cx="2792942" cy="5520266"/>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a:extLst>
              <a:ext uri="{FF2B5EF4-FFF2-40B4-BE49-F238E27FC236}">
                <a16:creationId xmlns:a16="http://schemas.microsoft.com/office/drawing/2014/main" id="{BB6D7C88-FA54-8C47-8BD7-8FF36AD08A8B}"/>
              </a:ext>
              <a:ext uri="{C183D7F6-B498-43B3-948B-1728B52AA6E4}">
                <adec:decorative xmlns:adec="http://schemas.microsoft.com/office/drawing/2017/decorative" val="1"/>
              </a:ext>
            </a:extLst>
          </p:cNvPr>
          <p:cNvSpPr/>
          <p:nvPr userDrawn="1"/>
        </p:nvSpPr>
        <p:spPr>
          <a:xfrm>
            <a:off x="-66675" y="1"/>
            <a:ext cx="2792942"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955131" y="3000548"/>
            <a:ext cx="5995737" cy="1166779"/>
          </a:xfrm>
        </p:spPr>
        <p:txBody>
          <a:bodyPr>
            <a:normAutofit/>
          </a:bodyPr>
          <a:lstStyle>
            <a:lvl1pPr marL="0" indent="0" algn="ctr">
              <a:buNone/>
              <a:defRPr sz="2400" b="0">
                <a:solidFill>
                  <a:schemeClr val="tx1"/>
                </a:solidFill>
                <a:latin typeface="+mj-lt"/>
                <a:ea typeface="Verdana" panose="020B0604030504040204" pitchFamily="34" charset="0"/>
                <a:cs typeface="Verdana" panose="020B060403050404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dirty="0"/>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100" y="1476656"/>
            <a:ext cx="6781800" cy="1166779"/>
          </a:xfrm>
        </p:spPr>
        <p:txBody>
          <a:bodyPr anchor="b">
            <a:normAutofit/>
          </a:bodyPr>
          <a:lstStyle>
            <a:lvl1pPr algn="ctr">
              <a:defRPr sz="3600" b="1" i="0">
                <a:solidFill>
                  <a:schemeClr val="tx1"/>
                </a:solidFill>
                <a:latin typeface="+mj-lt"/>
                <a:cs typeface="Arial Black" panose="020B0604020202020204" pitchFamily="34" charset="0"/>
              </a:defRPr>
            </a:lvl1pPr>
          </a:lstStyle>
          <a:p>
            <a:r>
              <a:rPr lang="sv-SE" dirty="0"/>
              <a:t>Rubrik för rapport</a:t>
            </a:r>
          </a:p>
        </p:txBody>
      </p:sp>
    </p:spTree>
    <p:extLst>
      <p:ext uri="{BB962C8B-B14F-4D97-AF65-F5344CB8AC3E}">
        <p14:creationId xmlns:p14="http://schemas.microsoft.com/office/powerpoint/2010/main" val="28051100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30373281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 innehåll utan kant">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86A96705-57B4-0843-A212-77192500B1FA}"/>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5" name="Platshållare för sidfot 4">
            <a:extLst>
              <a:ext uri="{FF2B5EF4-FFF2-40B4-BE49-F238E27FC236}">
                <a16:creationId xmlns:a16="http://schemas.microsoft.com/office/drawing/2014/main" id="{5C706AC9-93B9-754F-9E0C-BE3E03AB6FD8}"/>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4" name="Platshållare för datum 3">
            <a:extLst>
              <a:ext uri="{FF2B5EF4-FFF2-40B4-BE49-F238E27FC236}">
                <a16:creationId xmlns:a16="http://schemas.microsoft.com/office/drawing/2014/main" id="{C3D52669-0E6C-1840-9713-AA3542FA3940}"/>
              </a:ext>
              <a:ext uri="{C183D7F6-B498-43B3-948B-1728B52AA6E4}">
                <adec:decorative xmlns:adec="http://schemas.microsoft.com/office/drawing/2017/decorative" val="1"/>
              </a:ext>
            </a:extLst>
          </p:cNvPr>
          <p:cNvSpPr>
            <a:spLocks noGrp="1"/>
          </p:cNvSpPr>
          <p:nvPr>
            <p:ph type="dt" sz="half" idx="10"/>
          </p:nvPr>
        </p:nvSpPr>
        <p:spPr>
          <a:xfrm>
            <a:off x="477243" y="6343423"/>
            <a:ext cx="1074831" cy="330856"/>
          </a:xfrm>
        </p:spPr>
        <p:txBody>
          <a:bodyPr/>
          <a:lstStyle/>
          <a:p>
            <a:fld id="{30DE30AE-D41D-1B42-9F9E-DEBE1EF30DEF}" type="datetimeFigureOut">
              <a:rPr lang="sv-SE" smtClean="0"/>
              <a:t>2025-11-11</a:t>
            </a:fld>
            <a:endParaRPr lang="sv-SE" dirty="0"/>
          </a:p>
        </p:txBody>
      </p:sp>
      <p:sp>
        <p:nvSpPr>
          <p:cNvPr id="3" name="Platshållare för innehåll 2">
            <a:extLst>
              <a:ext uri="{FF2B5EF4-FFF2-40B4-BE49-F238E27FC236}">
                <a16:creationId xmlns:a16="http://schemas.microsoft.com/office/drawing/2014/main" id="{5F676901-F9C7-3644-9552-4487EB53E3E8}"/>
              </a:ext>
            </a:extLst>
          </p:cNvPr>
          <p:cNvSpPr>
            <a:spLocks noGrp="1"/>
          </p:cNvSpPr>
          <p:nvPr>
            <p:ph idx="1"/>
          </p:nvPr>
        </p:nvSpPr>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8" name="Rak 7">
            <a:extLst>
              <a:ext uri="{FF2B5EF4-FFF2-40B4-BE49-F238E27FC236}">
                <a16:creationId xmlns:a16="http://schemas.microsoft.com/office/drawing/2014/main" id="{90964437-A60B-5740-8BAC-4B1934ACE4E1}"/>
              </a:ext>
            </a:extLst>
          </p:cNvPr>
          <p:cNvCxnSpPr>
            <a:cxnSpLocks/>
          </p:cNvCxnSpPr>
          <p:nvPr userDrawn="1"/>
        </p:nvCxnSpPr>
        <p:spPr>
          <a:xfrm flipV="1">
            <a:off x="489588" y="1376366"/>
            <a:ext cx="8939171" cy="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ubrik 1">
            <a:extLst>
              <a:ext uri="{FF2B5EF4-FFF2-40B4-BE49-F238E27FC236}">
                <a16:creationId xmlns:a16="http://schemas.microsoft.com/office/drawing/2014/main" id="{775177C9-7FBD-1847-A139-18F834CCC0F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
        <p:nvSpPr>
          <p:cNvPr id="10" name="Rektangel 9">
            <a:extLst>
              <a:ext uri="{FF2B5EF4-FFF2-40B4-BE49-F238E27FC236}">
                <a16:creationId xmlns:a16="http://schemas.microsoft.com/office/drawing/2014/main" id="{27CACEF4-E528-794B-9CAA-465F7A48ADD0}"/>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Tree>
    <p:extLst>
      <p:ext uri="{BB962C8B-B14F-4D97-AF65-F5344CB8AC3E}">
        <p14:creationId xmlns:p14="http://schemas.microsoft.com/office/powerpoint/2010/main" val="38648539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gramrubriker utan kant">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0B9DF0AE-644D-9B44-8EB2-E1064DA9E4DF}"/>
              </a:ext>
            </a:extLst>
          </p:cNvPr>
          <p:cNvSpPr>
            <a:spLocks noGrp="1"/>
          </p:cNvSpPr>
          <p:nvPr>
            <p:ph type="sldNum" sz="quarter" idx="12"/>
          </p:nvPr>
        </p:nvSpPr>
        <p:spPr/>
        <p:txBody>
          <a:bodyPr/>
          <a:lstStyle/>
          <a:p>
            <a:fld id="{92452EBA-C90E-2446-83E3-751A44C3BCE0}" type="slidenum">
              <a:rPr lang="sv-SE" smtClean="0"/>
              <a:pPr/>
              <a:t>‹#›</a:t>
            </a:fld>
            <a:endParaRPr lang="sv-SE" dirty="0"/>
          </a:p>
        </p:txBody>
      </p:sp>
      <p:sp>
        <p:nvSpPr>
          <p:cNvPr id="4" name="Platshållare för sidfot 3">
            <a:extLst>
              <a:ext uri="{FF2B5EF4-FFF2-40B4-BE49-F238E27FC236}">
                <a16:creationId xmlns:a16="http://schemas.microsoft.com/office/drawing/2014/main" id="{8D52EA53-E67D-634D-800B-44FA4BF33560}"/>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a:t>Sidfot</a:t>
            </a:r>
            <a:endParaRPr lang="sv-SE" dirty="0"/>
          </a:p>
        </p:txBody>
      </p:sp>
      <p:sp>
        <p:nvSpPr>
          <p:cNvPr id="3" name="Platshållare för datum 2">
            <a:extLst>
              <a:ext uri="{FF2B5EF4-FFF2-40B4-BE49-F238E27FC236}">
                <a16:creationId xmlns:a16="http://schemas.microsoft.com/office/drawing/2014/main" id="{A4EB8A9F-93DE-D142-9851-71F55D520CF7}"/>
              </a:ext>
              <a:ext uri="{C183D7F6-B498-43B3-948B-1728B52AA6E4}">
                <adec:decorative xmlns:adec="http://schemas.microsoft.com/office/drawing/2017/decorative" val="1"/>
              </a:ext>
            </a:extLst>
          </p:cNvPr>
          <p:cNvSpPr>
            <a:spLocks noGrp="1"/>
          </p:cNvSpPr>
          <p:nvPr>
            <p:ph type="dt" sz="half" idx="10"/>
          </p:nvPr>
        </p:nvSpPr>
        <p:spPr>
          <a:xfrm>
            <a:off x="477243" y="6343423"/>
            <a:ext cx="1050768" cy="330856"/>
          </a:xfrm>
        </p:spPr>
        <p:txBody>
          <a:bodyPr/>
          <a:lstStyle/>
          <a:p>
            <a:fld id="{30DE30AE-D41D-1B42-9F9E-DEBE1EF30DEF}" type="datetimeFigureOut">
              <a:rPr lang="sv-SE" smtClean="0"/>
              <a:pPr/>
              <a:t>2025-11-11</a:t>
            </a:fld>
            <a:r>
              <a:rPr lang="sv-SE" dirty="0"/>
              <a:t> |</a:t>
            </a:r>
          </a:p>
        </p:txBody>
      </p:sp>
      <p:sp>
        <p:nvSpPr>
          <p:cNvPr id="12" name="Platshållare för innehåll 3">
            <a:extLst>
              <a:ext uri="{FF2B5EF4-FFF2-40B4-BE49-F238E27FC236}">
                <a16:creationId xmlns:a16="http://schemas.microsoft.com/office/drawing/2014/main" id="{3330B1BF-D62F-0142-A411-292AAEFBD3FB}"/>
              </a:ext>
            </a:extLst>
          </p:cNvPr>
          <p:cNvSpPr>
            <a:spLocks noGrp="1"/>
          </p:cNvSpPr>
          <p:nvPr>
            <p:ph sz="half" idx="14"/>
          </p:nvPr>
        </p:nvSpPr>
        <p:spPr>
          <a:xfrm>
            <a:off x="4928123" y="1635367"/>
            <a:ext cx="4210050" cy="4398055"/>
          </a:xfrm>
        </p:spPr>
        <p:txBody>
          <a:bodyPr/>
          <a:lstStyle/>
          <a:p>
            <a:pPr lvl="0"/>
            <a:r>
              <a:rPr lang="sv-SE"/>
              <a:t>Klicka här för att ändra format på bakgrundstexten</a:t>
            </a:r>
          </a:p>
        </p:txBody>
      </p:sp>
      <p:sp>
        <p:nvSpPr>
          <p:cNvPr id="11" name="Platshållare för innehåll 3">
            <a:extLst>
              <a:ext uri="{FF2B5EF4-FFF2-40B4-BE49-F238E27FC236}">
                <a16:creationId xmlns:a16="http://schemas.microsoft.com/office/drawing/2014/main" id="{2EE30900-CC8E-0C4D-BB51-B4B5FBAAD56D}"/>
              </a:ext>
            </a:extLst>
          </p:cNvPr>
          <p:cNvSpPr>
            <a:spLocks noGrp="1"/>
          </p:cNvSpPr>
          <p:nvPr>
            <p:ph sz="half" idx="2" hasCustomPrompt="1"/>
          </p:nvPr>
        </p:nvSpPr>
        <p:spPr>
          <a:xfrm>
            <a:off x="4976532" y="438109"/>
            <a:ext cx="4210050" cy="935038"/>
          </a:xfrm>
        </p:spPr>
        <p:txBody>
          <a:bodyPr anchor="b">
            <a:normAutofit/>
          </a:bodyPr>
          <a:lstStyle>
            <a:lvl1pPr marL="0" indent="0">
              <a:buNone/>
              <a:defRPr sz="1800" b="1"/>
            </a:lvl1pPr>
          </a:lstStyle>
          <a:p>
            <a:pPr lvl="0"/>
            <a:r>
              <a:rPr lang="sv-SE" dirty="0"/>
              <a:t>Grafrubriker</a:t>
            </a:r>
          </a:p>
        </p:txBody>
      </p:sp>
      <p:sp>
        <p:nvSpPr>
          <p:cNvPr id="8" name="Platshållare för innehåll 2">
            <a:extLst>
              <a:ext uri="{FF2B5EF4-FFF2-40B4-BE49-F238E27FC236}">
                <a16:creationId xmlns:a16="http://schemas.microsoft.com/office/drawing/2014/main" id="{FC0D75DC-00CA-C545-909E-A73F3E2EEAD0}"/>
              </a:ext>
            </a:extLst>
          </p:cNvPr>
          <p:cNvSpPr>
            <a:spLocks noGrp="1"/>
          </p:cNvSpPr>
          <p:nvPr>
            <p:ph sz="half" idx="13"/>
          </p:nvPr>
        </p:nvSpPr>
        <p:spPr>
          <a:xfrm>
            <a:off x="489587" y="1641024"/>
            <a:ext cx="4210050" cy="4398055"/>
          </a:xfrm>
        </p:spPr>
        <p:txBody>
          <a:bodyPr/>
          <a:lstStyle/>
          <a:p>
            <a:pPr lvl="0"/>
            <a:r>
              <a:rPr lang="sv-SE"/>
              <a:t>Klicka här för att ändra format på bakgrundstexten</a:t>
            </a:r>
          </a:p>
        </p:txBody>
      </p:sp>
      <p:sp>
        <p:nvSpPr>
          <p:cNvPr id="10" name="Platshållare för innehåll 2">
            <a:extLst>
              <a:ext uri="{FF2B5EF4-FFF2-40B4-BE49-F238E27FC236}">
                <a16:creationId xmlns:a16="http://schemas.microsoft.com/office/drawing/2014/main" id="{65B6D65F-8E26-AB40-8C5A-352920475F95}"/>
              </a:ext>
            </a:extLst>
          </p:cNvPr>
          <p:cNvSpPr>
            <a:spLocks noGrp="1"/>
          </p:cNvSpPr>
          <p:nvPr>
            <p:ph sz="half" idx="1" hasCustomPrompt="1"/>
          </p:nvPr>
        </p:nvSpPr>
        <p:spPr>
          <a:xfrm>
            <a:off x="484988" y="441326"/>
            <a:ext cx="4210050" cy="935038"/>
          </a:xfrm>
        </p:spPr>
        <p:txBody>
          <a:bodyPr anchor="b">
            <a:normAutofit/>
          </a:bodyPr>
          <a:lstStyle>
            <a:lvl1pPr marL="0" indent="0">
              <a:buNone/>
              <a:defRPr sz="1800" b="1"/>
            </a:lvl1pPr>
          </a:lstStyle>
          <a:p>
            <a:pPr lvl="0"/>
            <a:r>
              <a:rPr lang="sv-SE" dirty="0"/>
              <a:t>Grafrubriker</a:t>
            </a:r>
          </a:p>
        </p:txBody>
      </p:sp>
      <p:sp>
        <p:nvSpPr>
          <p:cNvPr id="2" name="Rubrik 1">
            <a:extLst>
              <a:ext uri="{FF2B5EF4-FFF2-40B4-BE49-F238E27FC236}">
                <a16:creationId xmlns:a16="http://schemas.microsoft.com/office/drawing/2014/main" id="{E74A7165-AC54-6F47-B88A-67DD7D049EE8}"/>
              </a:ext>
            </a:extLst>
          </p:cNvPr>
          <p:cNvSpPr>
            <a:spLocks noGrp="1"/>
          </p:cNvSpPr>
          <p:nvPr>
            <p:ph type="title" hasCustomPrompt="1"/>
          </p:nvPr>
        </p:nvSpPr>
        <p:spPr>
          <a:xfrm>
            <a:off x="477243" y="-1127365"/>
            <a:ext cx="8877072" cy="907193"/>
          </a:xfrm>
        </p:spPr>
        <p:txBody>
          <a:bodyPr/>
          <a:lstStyle>
            <a:lvl1pPr>
              <a:defRPr>
                <a:latin typeface="+mj-lt"/>
              </a:defRPr>
            </a:lvl1pPr>
          </a:lstStyle>
          <a:p>
            <a:r>
              <a:rPr lang="sv-SE" dirty="0"/>
              <a:t>Bara grafer</a:t>
            </a:r>
          </a:p>
        </p:txBody>
      </p:sp>
      <p:sp>
        <p:nvSpPr>
          <p:cNvPr id="13" name="Rektangel 12">
            <a:extLst>
              <a:ext uri="{FF2B5EF4-FFF2-40B4-BE49-F238E27FC236}">
                <a16:creationId xmlns:a16="http://schemas.microsoft.com/office/drawing/2014/main" id="{1B98114D-4688-EE40-B9CE-CA7268FBEB78}"/>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cxnSp>
        <p:nvCxnSpPr>
          <p:cNvPr id="14" name="Rak 13">
            <a:extLst>
              <a:ext uri="{FF2B5EF4-FFF2-40B4-BE49-F238E27FC236}">
                <a16:creationId xmlns:a16="http://schemas.microsoft.com/office/drawing/2014/main" id="{B7DC3CB1-B2ED-4A4A-9A7B-60FBFAE92ECD}"/>
              </a:ext>
            </a:extLst>
          </p:cNvPr>
          <p:cNvCxnSpPr>
            <a:cxnSpLocks/>
          </p:cNvCxnSpPr>
          <p:nvPr userDrawn="1"/>
        </p:nvCxnSpPr>
        <p:spPr>
          <a:xfrm>
            <a:off x="489588" y="1376367"/>
            <a:ext cx="42054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Rak 14">
            <a:extLst>
              <a:ext uri="{FF2B5EF4-FFF2-40B4-BE49-F238E27FC236}">
                <a16:creationId xmlns:a16="http://schemas.microsoft.com/office/drawing/2014/main" id="{354DEEA4-A1AF-F34E-BFB4-C02AF0D8688C}"/>
              </a:ext>
            </a:extLst>
          </p:cNvPr>
          <p:cNvCxnSpPr>
            <a:cxnSpLocks/>
          </p:cNvCxnSpPr>
          <p:nvPr userDrawn="1"/>
        </p:nvCxnSpPr>
        <p:spPr>
          <a:xfrm>
            <a:off x="4981132" y="1373147"/>
            <a:ext cx="42054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4090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 2 kolumner. Utan kant.">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B1D9D5CA-2FC9-3343-AC0A-415BC2A2F3D0}"/>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24ACA49F-6EBD-B74B-8C9C-DF7378606B70}"/>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C3DD8A5F-4C10-4649-80EF-631D5D60AD9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2025-11-11</a:t>
            </a:fld>
            <a:endParaRPr lang="sv-SE"/>
          </a:p>
        </p:txBody>
      </p:sp>
      <p:sp>
        <p:nvSpPr>
          <p:cNvPr id="4" name="Platshållare för innehåll 3">
            <a:extLst>
              <a:ext uri="{FF2B5EF4-FFF2-40B4-BE49-F238E27FC236}">
                <a16:creationId xmlns:a16="http://schemas.microsoft.com/office/drawing/2014/main" id="{56526E74-3BB6-F947-83BD-C7139EEAE279}"/>
              </a:ext>
            </a:extLst>
          </p:cNvPr>
          <p:cNvSpPr>
            <a:spLocks noGrp="1"/>
          </p:cNvSpPr>
          <p:nvPr>
            <p:ph sz="half" idx="2"/>
          </p:nvPr>
        </p:nvSpPr>
        <p:spPr>
          <a:xfrm>
            <a:off x="4928123" y="1635367"/>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a:extLst>
              <a:ext uri="{FF2B5EF4-FFF2-40B4-BE49-F238E27FC236}">
                <a16:creationId xmlns:a16="http://schemas.microsoft.com/office/drawing/2014/main" id="{C145F869-1CFC-5D49-BDB4-8EAAE908AE24}"/>
              </a:ext>
            </a:extLst>
          </p:cNvPr>
          <p:cNvSpPr>
            <a:spLocks noGrp="1"/>
          </p:cNvSpPr>
          <p:nvPr>
            <p:ph sz="half" idx="1"/>
          </p:nvPr>
        </p:nvSpPr>
        <p:spPr>
          <a:xfrm>
            <a:off x="489587" y="1641024"/>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Rubrik 1">
            <a:extLst>
              <a:ext uri="{FF2B5EF4-FFF2-40B4-BE49-F238E27FC236}">
                <a16:creationId xmlns:a16="http://schemas.microsoft.com/office/drawing/2014/main" id="{FC60CA81-45A0-1D4F-8911-EB3D2A06930A}"/>
              </a:ext>
            </a:extLst>
          </p:cNvPr>
          <p:cNvSpPr>
            <a:spLocks noGrp="1"/>
          </p:cNvSpPr>
          <p:nvPr>
            <p:ph type="title" hasCustomPrompt="1"/>
          </p:nvPr>
        </p:nvSpPr>
        <p:spPr>
          <a:xfrm>
            <a:off x="490890" y="469170"/>
            <a:ext cx="8877072" cy="907193"/>
          </a:xfrm>
        </p:spPr>
        <p:txBody>
          <a:bodyPr/>
          <a:lstStyle/>
          <a:p>
            <a:r>
              <a:rPr lang="sv-SE" dirty="0"/>
              <a:t>Rubrik för sida med text</a:t>
            </a:r>
          </a:p>
        </p:txBody>
      </p:sp>
      <p:sp>
        <p:nvSpPr>
          <p:cNvPr id="9" name="Rektangel 8">
            <a:extLst>
              <a:ext uri="{FF2B5EF4-FFF2-40B4-BE49-F238E27FC236}">
                <a16:creationId xmlns:a16="http://schemas.microsoft.com/office/drawing/2014/main" id="{C7748971-8DCA-E749-B406-23A7046789D2}"/>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cxnSp>
        <p:nvCxnSpPr>
          <p:cNvPr id="10" name="Rak 9">
            <a:extLst>
              <a:ext uri="{FF2B5EF4-FFF2-40B4-BE49-F238E27FC236}">
                <a16:creationId xmlns:a16="http://schemas.microsoft.com/office/drawing/2014/main" id="{6C16FC93-AFF0-5F41-BE03-7439BBD9B58F}"/>
              </a:ext>
            </a:extLst>
          </p:cNvPr>
          <p:cNvCxnSpPr>
            <a:cxnSpLocks/>
          </p:cNvCxnSpPr>
          <p:nvPr userDrawn="1"/>
        </p:nvCxnSpPr>
        <p:spPr>
          <a:xfrm>
            <a:off x="489588" y="1376367"/>
            <a:ext cx="8878374"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9903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696B2994-E2D3-904E-9882-952AE504C487}"/>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F8527684-5CE4-6E42-B697-1AFD498922D6}"/>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panose="020B0604020202020204" pitchFamily="34" charset="0"/>
              </a:defRPr>
            </a:lvl1pPr>
          </a:lstStyle>
          <a:p>
            <a:r>
              <a:rPr lang="sv-SE" dirty="0"/>
              <a:t>Kapitelavsnitt 2</a:t>
            </a:r>
          </a:p>
        </p:txBody>
      </p:sp>
    </p:spTree>
    <p:extLst>
      <p:ext uri="{BB962C8B-B14F-4D97-AF65-F5344CB8AC3E}">
        <p14:creationId xmlns:p14="http://schemas.microsoft.com/office/powerpoint/2010/main" val="1425279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3420071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16016857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2025-11-11</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17195498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2025-11-11</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0524406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CBFD1002-3AE4-274D-A3F4-F792A6508D7B}"/>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84ADB83-AACF-E74F-B97D-DE6FBC2A61DE}"/>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34360524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3_Rubrik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46B33DE-17B6-BF47-B65F-F62E8FBFFFD8}"/>
              </a:ext>
            </a:extLst>
          </p:cNvPr>
          <p:cNvSpPr/>
          <p:nvPr userDrawn="1"/>
        </p:nvSpPr>
        <p:spPr>
          <a:xfrm>
            <a:off x="0" y="-2"/>
            <a:ext cx="9906000"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562100" y="3088525"/>
            <a:ext cx="6781799" cy="1166779"/>
          </a:xfrm>
        </p:spPr>
        <p:txBody>
          <a:bodyPr>
            <a:normAutofit/>
          </a:bodyPr>
          <a:lstStyle>
            <a:lvl1pPr marL="0" indent="0" algn="ctr">
              <a:buNone/>
              <a:defRPr sz="2400" b="0">
                <a:solidFill>
                  <a:schemeClr val="bg1"/>
                </a:solidFill>
                <a:latin typeface="+mn-lt"/>
                <a:ea typeface="Verdana" panose="020B0604030504040204" pitchFamily="34" charset="0"/>
                <a:cs typeface="Arial" panose="020B060402020202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dirty="0"/>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628775" y="1663044"/>
            <a:ext cx="6781800" cy="1166779"/>
          </a:xfrm>
        </p:spPr>
        <p:txBody>
          <a:bodyPr anchor="b">
            <a:normAutofit/>
          </a:bodyPr>
          <a:lstStyle>
            <a:lvl1pPr algn="ctr">
              <a:defRPr sz="3600" b="1" i="0">
                <a:solidFill>
                  <a:schemeClr val="bg1"/>
                </a:solidFill>
                <a:latin typeface="+mj-lt"/>
                <a:cs typeface="Arial" panose="020B0604020202020204" pitchFamily="34" charset="0"/>
              </a:defRPr>
            </a:lvl1pPr>
          </a:lstStyle>
          <a:p>
            <a:r>
              <a:rPr lang="sv-SE" dirty="0"/>
              <a:t>Rubrik för rapport</a:t>
            </a:r>
          </a:p>
        </p:txBody>
      </p:sp>
      <p:pic>
        <p:nvPicPr>
          <p:cNvPr id="5" name="Bildobjekt 4">
            <a:extLst>
              <a:ext uri="{FF2B5EF4-FFF2-40B4-BE49-F238E27FC236}">
                <a16:creationId xmlns:a16="http://schemas.microsoft.com/office/drawing/2014/main" id="{F6716676-762B-B5F4-81B8-BED03CB9F4BE}"/>
              </a:ext>
            </a:extLst>
          </p:cNvPr>
          <p:cNvPicPr>
            <a:picLocks noChangeAspect="1"/>
          </p:cNvPicPr>
          <p:nvPr userDrawn="1"/>
        </p:nvPicPr>
        <p:blipFill>
          <a:blip r:embed="rId2"/>
          <a:srcRect/>
          <a:stretch/>
        </p:blipFill>
        <p:spPr>
          <a:xfrm>
            <a:off x="8050773" y="5918350"/>
            <a:ext cx="1573770" cy="745156"/>
          </a:xfrm>
          <a:prstGeom prst="rect">
            <a:avLst/>
          </a:prstGeom>
        </p:spPr>
      </p:pic>
    </p:spTree>
    <p:extLst>
      <p:ext uri="{BB962C8B-B14F-4D97-AF65-F5344CB8AC3E}">
        <p14:creationId xmlns:p14="http://schemas.microsoft.com/office/powerpoint/2010/main" val="13284885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29101713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12114502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2025-11-11</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9210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2025-11-11</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2073462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CC7D7252-525E-BF4D-BCB1-B49DDEC2D6FF}"/>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A2D7853-23A8-6E40-974C-BFCE653F5F16}"/>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626562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32682172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32693038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2025-11-11</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7826344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2025-11-11</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2004457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E5629219-45CB-4540-BA1E-8F817DCF93A0}"/>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EE518F1-2EA3-0C45-B1C6-BFD09739AA25}"/>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41011299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2025-11-11</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5979944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3953198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1"/>
            <a:ext cx="1628775"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10784950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2025-11-11</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1475052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2025-11-11</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16994057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Alternativ bild">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6BF409F0-F454-D648-ABEC-DDDFB770FBED}"/>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FA2E6CEA-7338-6843-A9AA-8D3D06B5FC06}"/>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70B4B28A-DD6D-4941-A438-D37D93C8004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2025-11-11</a:t>
            </a:fld>
            <a:endParaRPr lang="sv-SE"/>
          </a:p>
        </p:txBody>
      </p:sp>
      <p:sp>
        <p:nvSpPr>
          <p:cNvPr id="3" name="Platshållare för bild 2">
            <a:extLst>
              <a:ext uri="{FF2B5EF4-FFF2-40B4-BE49-F238E27FC236}">
                <a16:creationId xmlns:a16="http://schemas.microsoft.com/office/drawing/2014/main" id="{71BF09BB-538B-F54B-A6FA-26CD048B008D}"/>
              </a:ext>
            </a:extLst>
          </p:cNvPr>
          <p:cNvSpPr>
            <a:spLocks noGrp="1"/>
          </p:cNvSpPr>
          <p:nvPr>
            <p:ph type="pic" idx="1"/>
          </p:nvPr>
        </p:nvSpPr>
        <p:spPr>
          <a:xfrm>
            <a:off x="4211341" y="987428"/>
            <a:ext cx="5014913" cy="4873625"/>
          </a:xfrm>
        </p:spPr>
        <p:txBody>
          <a:bodyPr/>
          <a:lstStyle>
            <a:lvl1pPr marL="0" indent="0">
              <a:buNone/>
              <a:defRPr sz="3200"/>
            </a:lvl1pPr>
            <a:lvl2pPr marL="457211"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BF89B414-A9D1-3B4B-A443-E6DC5C99FCAF}"/>
              </a:ext>
            </a:extLst>
          </p:cNvPr>
          <p:cNvSpPr>
            <a:spLocks noGrp="1"/>
          </p:cNvSpPr>
          <p:nvPr>
            <p:ph type="body" sz="half" idx="2"/>
          </p:nvPr>
        </p:nvSpPr>
        <p:spPr>
          <a:xfrm>
            <a:off x="682329" y="2057400"/>
            <a:ext cx="3194943" cy="3811588"/>
          </a:xfrm>
        </p:spPr>
        <p:txBody>
          <a:bodyPr/>
          <a:lstStyle>
            <a:lvl1pPr marL="0" indent="0">
              <a:buNone/>
              <a:defRPr sz="1600"/>
            </a:lvl1pPr>
            <a:lvl2pPr marL="457211"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9" indent="0">
              <a:buNone/>
              <a:defRPr sz="1001"/>
            </a:lvl7pPr>
            <a:lvl8pPr marL="3200480" indent="0">
              <a:buNone/>
              <a:defRPr sz="1001"/>
            </a:lvl8pPr>
            <a:lvl9pPr marL="3657691" indent="0">
              <a:buNone/>
              <a:defRPr sz="1001"/>
            </a:lvl9pPr>
          </a:lstStyle>
          <a:p>
            <a:pPr lvl="0"/>
            <a:r>
              <a:rPr lang="sv-SE"/>
              <a:t>Klicka här för att ändra format på bakgrundstexten</a:t>
            </a:r>
          </a:p>
        </p:txBody>
      </p:sp>
      <p:sp>
        <p:nvSpPr>
          <p:cNvPr id="2" name="Rubrik 1">
            <a:extLst>
              <a:ext uri="{FF2B5EF4-FFF2-40B4-BE49-F238E27FC236}">
                <a16:creationId xmlns:a16="http://schemas.microsoft.com/office/drawing/2014/main" id="{85BFC5F2-13D6-064D-9D87-09BF0211A8D9}"/>
              </a:ext>
            </a:extLst>
          </p:cNvPr>
          <p:cNvSpPr>
            <a:spLocks noGrp="1"/>
          </p:cNvSpPr>
          <p:nvPr>
            <p:ph type="title"/>
          </p:nvPr>
        </p:nvSpPr>
        <p:spPr>
          <a:xfrm>
            <a:off x="682329" y="457200"/>
            <a:ext cx="3194943" cy="1600200"/>
          </a:xfrm>
        </p:spPr>
        <p:txBody>
          <a:bodyPr anchor="b"/>
          <a:lstStyle>
            <a:lvl1pPr>
              <a:defRPr sz="3200"/>
            </a:lvl1pPr>
          </a:lstStyle>
          <a:p>
            <a:r>
              <a:rPr lang="sv-SE"/>
              <a:t>Klicka här för att ändra mall för rubrikformat</a:t>
            </a:r>
          </a:p>
        </p:txBody>
      </p:sp>
    </p:spTree>
    <p:extLst>
      <p:ext uri="{BB962C8B-B14F-4D97-AF65-F5344CB8AC3E}">
        <p14:creationId xmlns:p14="http://schemas.microsoft.com/office/powerpoint/2010/main" val="1127313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B06DD1E4-901E-3340-9FD2-14A78887B384}"/>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5" name="Platshållare för sidfot 4">
            <a:extLst>
              <a:ext uri="{FF2B5EF4-FFF2-40B4-BE49-F238E27FC236}">
                <a16:creationId xmlns:a16="http://schemas.microsoft.com/office/drawing/2014/main" id="{C950A1F8-9E83-BF49-B74A-90C3EB34A3E9}"/>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4" name="Platshållare för datum 3">
            <a:extLst>
              <a:ext uri="{FF2B5EF4-FFF2-40B4-BE49-F238E27FC236}">
                <a16:creationId xmlns:a16="http://schemas.microsoft.com/office/drawing/2014/main" id="{BD0FB256-BB54-F244-AFC2-022D7D0B819B}"/>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2025-11-11</a:t>
            </a:fld>
            <a:endParaRPr lang="sv-SE"/>
          </a:p>
        </p:txBody>
      </p:sp>
      <p:sp>
        <p:nvSpPr>
          <p:cNvPr id="3" name="Platshållare för lodrät text 2">
            <a:extLst>
              <a:ext uri="{FF2B5EF4-FFF2-40B4-BE49-F238E27FC236}">
                <a16:creationId xmlns:a16="http://schemas.microsoft.com/office/drawing/2014/main" id="{58C9FE93-8779-0848-B602-893F30EF3F03}"/>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14BCE9E8-A617-954D-86AB-C99ECEF24633}"/>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3638087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950B2F46-354A-3B41-979A-7FFCADCCF81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2025-11-11</a:t>
            </a:fld>
            <a:endParaRPr lang="sv-SE"/>
          </a:p>
        </p:txBody>
      </p:sp>
      <p:sp>
        <p:nvSpPr>
          <p:cNvPr id="5" name="Platshållare för sidfot 4">
            <a:extLst>
              <a:ext uri="{FF2B5EF4-FFF2-40B4-BE49-F238E27FC236}">
                <a16:creationId xmlns:a16="http://schemas.microsoft.com/office/drawing/2014/main" id="{DCBA30F8-E2B9-D945-9A0D-6377D7BD37AC}"/>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6191F28-3B57-FE4B-9743-A0F12AF5E2AA}"/>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3" name="Platshållare för lodrät text 2">
            <a:extLst>
              <a:ext uri="{FF2B5EF4-FFF2-40B4-BE49-F238E27FC236}">
                <a16:creationId xmlns:a16="http://schemas.microsoft.com/office/drawing/2014/main" id="{1AF71305-B99A-AD44-96DD-717909CF24A4}"/>
              </a:ext>
            </a:extLst>
          </p:cNvPr>
          <p:cNvSpPr>
            <a:spLocks noGrp="1"/>
          </p:cNvSpPr>
          <p:nvPr>
            <p:ph type="body" orient="vert" idx="1"/>
          </p:nvPr>
        </p:nvSpPr>
        <p:spPr>
          <a:xfrm>
            <a:off x="681037" y="365125"/>
            <a:ext cx="6284119"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Lodrät rubrik 1">
            <a:extLst>
              <a:ext uri="{FF2B5EF4-FFF2-40B4-BE49-F238E27FC236}">
                <a16:creationId xmlns:a16="http://schemas.microsoft.com/office/drawing/2014/main" id="{C7D7DD6F-9D58-C54F-824F-128EA17883F9}"/>
              </a:ext>
            </a:extLst>
          </p:cNvPr>
          <p:cNvSpPr>
            <a:spLocks noGrp="1"/>
          </p:cNvSpPr>
          <p:nvPr>
            <p:ph type="title" orient="vert"/>
          </p:nvPr>
        </p:nvSpPr>
        <p:spPr>
          <a:xfrm>
            <a:off x="7088981" y="365125"/>
            <a:ext cx="2135981" cy="5811838"/>
          </a:xfrm>
        </p:spPr>
        <p:txBody>
          <a:bodyPr vert="eaVert"/>
          <a:lstStyle/>
          <a:p>
            <a:r>
              <a:rPr lang="sv-SE"/>
              <a:t>Klicka här för att ändra mall för rubrikformat</a:t>
            </a:r>
          </a:p>
        </p:txBody>
      </p:sp>
    </p:spTree>
    <p:extLst>
      <p:ext uri="{BB962C8B-B14F-4D97-AF65-F5344CB8AC3E}">
        <p14:creationId xmlns:p14="http://schemas.microsoft.com/office/powerpoint/2010/main" val="20095557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18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955131" y="3000549"/>
            <a:ext cx="5995737" cy="1166779"/>
          </a:xfrm>
        </p:spPr>
        <p:txBody>
          <a:bodyPr>
            <a:normAutofit/>
          </a:bodyPr>
          <a:lstStyle>
            <a:lvl1pPr marL="0" indent="0" algn="ctr">
              <a:buNone/>
              <a:defRPr sz="2400" b="0">
                <a:solidFill>
                  <a:schemeClr val="accent2">
                    <a:lumMod val="50000"/>
                  </a:schemeClr>
                </a:solidFill>
                <a:latin typeface="Arial" panose="020B0604020202020204" pitchFamily="34" charset="0"/>
                <a:cs typeface="Arial" panose="020B060402020202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dirty="0"/>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099" y="1548442"/>
            <a:ext cx="6781800" cy="1166779"/>
          </a:xfrm>
        </p:spPr>
        <p:txBody>
          <a:bodyPr anchor="b">
            <a:normAutofit/>
          </a:bodyPr>
          <a:lstStyle>
            <a:lvl1pPr algn="ctr">
              <a:defRPr sz="3600" b="1" i="0">
                <a:solidFill>
                  <a:schemeClr val="accent2">
                    <a:lumMod val="50000"/>
                  </a:schemeClr>
                </a:solidFill>
                <a:latin typeface="Arial Black" panose="020B0604020202020204" pitchFamily="34" charset="0"/>
                <a:cs typeface="Arial Black" panose="020B0604020202020204" pitchFamily="34" charset="0"/>
              </a:defRPr>
            </a:lvl1pPr>
          </a:lstStyle>
          <a:p>
            <a:r>
              <a:rPr lang="sv-SE" dirty="0"/>
              <a:t>Rubrik för rapport</a:t>
            </a:r>
          </a:p>
        </p:txBody>
      </p:sp>
      <p:pic>
        <p:nvPicPr>
          <p:cNvPr id="11" name="Bildobjekt 10">
            <a:extLst>
              <a:ext uri="{FF2B5EF4-FFF2-40B4-BE49-F238E27FC236}">
                <a16:creationId xmlns:a16="http://schemas.microsoft.com/office/drawing/2014/main" id="{197D78E4-A7B2-2048-B372-51728F09994A}"/>
              </a:ext>
            </a:extLst>
          </p:cNvPr>
          <p:cNvPicPr>
            <a:picLocks noChangeAspect="1"/>
          </p:cNvPicPr>
          <p:nvPr userDrawn="1"/>
        </p:nvPicPr>
        <p:blipFill>
          <a:blip r:embed="rId2"/>
          <a:stretch>
            <a:fillRect/>
          </a:stretch>
        </p:blipFill>
        <p:spPr>
          <a:xfrm>
            <a:off x="8300213" y="6278380"/>
            <a:ext cx="1389803" cy="385126"/>
          </a:xfrm>
          <a:prstGeom prst="rect">
            <a:avLst/>
          </a:prstGeom>
        </p:spPr>
      </p:pic>
    </p:spTree>
    <p:extLst>
      <p:ext uri="{BB962C8B-B14F-4D97-AF65-F5344CB8AC3E}">
        <p14:creationId xmlns:p14="http://schemas.microsoft.com/office/powerpoint/2010/main" val="35883009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Kapitelsida">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D6D6C94-7CE0-EA43-9911-585A2EF3E69E}"/>
              </a:ext>
              <a:ext uri="{C183D7F6-B498-43B3-948B-1728B52AA6E4}">
                <adec:decorative xmlns:adec="http://schemas.microsoft.com/office/drawing/2017/decorative" val="1"/>
              </a:ext>
            </a:extLst>
          </p:cNvPr>
          <p:cNvSpPr/>
          <p:nvPr userDrawn="1"/>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CB3C34F8-CF01-9045-B1F3-CB284842EBCF}"/>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74AE863F-9683-3B44-9C13-3A81F897D973}"/>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E3C506DC-D549-A34C-A913-B0245783E136}"/>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ubrik 1">
            <a:extLst>
              <a:ext uri="{FF2B5EF4-FFF2-40B4-BE49-F238E27FC236}">
                <a16:creationId xmlns:a16="http://schemas.microsoft.com/office/drawing/2014/main" id="{846F9607-EC5F-6642-A2BA-E01E9308CEC6}"/>
              </a:ext>
            </a:extLst>
          </p:cNvPr>
          <p:cNvSpPr>
            <a:spLocks noGrp="1"/>
          </p:cNvSpPr>
          <p:nvPr>
            <p:ph type="title" hasCustomPrompt="1"/>
          </p:nvPr>
        </p:nvSpPr>
        <p:spPr>
          <a:xfrm>
            <a:off x="490890" y="469170"/>
            <a:ext cx="8877072" cy="907193"/>
          </a:xfrm>
        </p:spPr>
        <p:txBody>
          <a:bodyPr/>
          <a:lstStyle>
            <a:lvl1pPr>
              <a:defRPr>
                <a:solidFill>
                  <a:schemeClr val="accent2">
                    <a:lumMod val="50000"/>
                  </a:schemeClr>
                </a:solidFill>
              </a:defRPr>
            </a:lvl1pPr>
          </a:lstStyle>
          <a:p>
            <a:r>
              <a:rPr lang="sv-SE" dirty="0"/>
              <a:t>Kapitelavsnitt</a:t>
            </a:r>
          </a:p>
        </p:txBody>
      </p:sp>
      <p:pic>
        <p:nvPicPr>
          <p:cNvPr id="8" name="Bildobjekt 7">
            <a:extLst>
              <a:ext uri="{FF2B5EF4-FFF2-40B4-BE49-F238E27FC236}">
                <a16:creationId xmlns:a16="http://schemas.microsoft.com/office/drawing/2014/main" id="{926483B5-64DD-6F45-B569-5A8C5A150750}"/>
              </a:ext>
            </a:extLst>
          </p:cNvPr>
          <p:cNvPicPr>
            <a:picLocks noChangeAspect="1"/>
          </p:cNvPicPr>
          <p:nvPr userDrawn="1"/>
        </p:nvPicPr>
        <p:blipFill>
          <a:blip r:embed="rId2"/>
          <a:stretch>
            <a:fillRect/>
          </a:stretch>
        </p:blipFill>
        <p:spPr>
          <a:xfrm>
            <a:off x="8300213" y="6278380"/>
            <a:ext cx="1389803" cy="385126"/>
          </a:xfrm>
          <a:prstGeom prst="rect">
            <a:avLst/>
          </a:prstGeom>
        </p:spPr>
      </p:pic>
    </p:spTree>
    <p:extLst>
      <p:ext uri="{BB962C8B-B14F-4D97-AF65-F5344CB8AC3E}">
        <p14:creationId xmlns:p14="http://schemas.microsoft.com/office/powerpoint/2010/main" val="5006869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2025-11-11</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4234811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 2 kolumner ">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8727859C-5D3B-8540-8C05-17D90D6C5433}"/>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7" name="Platshållare för bildnummer 6">
            <a:extLst>
              <a:ext uri="{FF2B5EF4-FFF2-40B4-BE49-F238E27FC236}">
                <a16:creationId xmlns:a16="http://schemas.microsoft.com/office/drawing/2014/main" id="{B1D9D5CA-2FC9-3343-AC0A-415BC2A2F3D0}"/>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24ACA49F-6EBD-B74B-8C9C-DF7378606B70}"/>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C3DD8A5F-4C10-4649-80EF-631D5D60AD9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2025-11-11</a:t>
            </a:fld>
            <a:endParaRPr lang="sv-SE"/>
          </a:p>
        </p:txBody>
      </p:sp>
      <p:sp>
        <p:nvSpPr>
          <p:cNvPr id="4" name="Platshållare för innehåll 3">
            <a:extLst>
              <a:ext uri="{FF2B5EF4-FFF2-40B4-BE49-F238E27FC236}">
                <a16:creationId xmlns:a16="http://schemas.microsoft.com/office/drawing/2014/main" id="{56526E74-3BB6-F947-83BD-C7139EEAE279}"/>
              </a:ext>
            </a:extLst>
          </p:cNvPr>
          <p:cNvSpPr>
            <a:spLocks noGrp="1"/>
          </p:cNvSpPr>
          <p:nvPr>
            <p:ph sz="half" idx="2"/>
          </p:nvPr>
        </p:nvSpPr>
        <p:spPr>
          <a:xfrm>
            <a:off x="4928123" y="1635367"/>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a:extLst>
              <a:ext uri="{FF2B5EF4-FFF2-40B4-BE49-F238E27FC236}">
                <a16:creationId xmlns:a16="http://schemas.microsoft.com/office/drawing/2014/main" id="{C145F869-1CFC-5D49-BDB4-8EAAE908AE24}"/>
              </a:ext>
            </a:extLst>
          </p:cNvPr>
          <p:cNvSpPr>
            <a:spLocks noGrp="1"/>
          </p:cNvSpPr>
          <p:nvPr>
            <p:ph sz="half" idx="1"/>
          </p:nvPr>
        </p:nvSpPr>
        <p:spPr>
          <a:xfrm>
            <a:off x="489587" y="1641024"/>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Rubrik 1">
            <a:extLst>
              <a:ext uri="{FF2B5EF4-FFF2-40B4-BE49-F238E27FC236}">
                <a16:creationId xmlns:a16="http://schemas.microsoft.com/office/drawing/2014/main" id="{32330622-E7E6-3042-A2BD-CA5B840A4824}"/>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23534083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gram rubrike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2FE721F-116A-014A-9C40-A95D48BE06AB}"/>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0B9DF0AE-644D-9B44-8EB2-E1064DA9E4DF}"/>
              </a:ext>
            </a:extLst>
          </p:cNvPr>
          <p:cNvSpPr>
            <a:spLocks noGrp="1"/>
          </p:cNvSpPr>
          <p:nvPr>
            <p:ph type="sldNum" sz="quarter" idx="12"/>
          </p:nvPr>
        </p:nvSpPr>
        <p:spPr/>
        <p:txBody>
          <a:bodyPr/>
          <a:lstStyle/>
          <a:p>
            <a:fld id="{92452EBA-C90E-2446-83E3-751A44C3BCE0}" type="slidenum">
              <a:rPr lang="sv-SE" smtClean="0"/>
              <a:pPr/>
              <a:t>‹#›</a:t>
            </a:fld>
            <a:endParaRPr lang="sv-SE" dirty="0"/>
          </a:p>
        </p:txBody>
      </p:sp>
      <p:sp>
        <p:nvSpPr>
          <p:cNvPr id="4" name="Platshållare för sidfot 3">
            <a:extLst>
              <a:ext uri="{FF2B5EF4-FFF2-40B4-BE49-F238E27FC236}">
                <a16:creationId xmlns:a16="http://schemas.microsoft.com/office/drawing/2014/main" id="{8D52EA53-E67D-634D-800B-44FA4BF33560}"/>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dirty="0"/>
              <a:t>Sidfot</a:t>
            </a:r>
          </a:p>
        </p:txBody>
      </p:sp>
      <p:sp>
        <p:nvSpPr>
          <p:cNvPr id="3" name="Platshållare för datum 2">
            <a:extLst>
              <a:ext uri="{FF2B5EF4-FFF2-40B4-BE49-F238E27FC236}">
                <a16:creationId xmlns:a16="http://schemas.microsoft.com/office/drawing/2014/main" id="{A4EB8A9F-93DE-D142-9851-71F55D520CF7}"/>
              </a:ext>
              <a:ext uri="{C183D7F6-B498-43B3-948B-1728B52AA6E4}">
                <adec:decorative xmlns:adec="http://schemas.microsoft.com/office/drawing/2017/decorative" val="1"/>
              </a:ext>
            </a:extLst>
          </p:cNvPr>
          <p:cNvSpPr>
            <a:spLocks noGrp="1"/>
          </p:cNvSpPr>
          <p:nvPr>
            <p:ph type="dt" sz="half" idx="10"/>
          </p:nvPr>
        </p:nvSpPr>
        <p:spPr>
          <a:xfrm>
            <a:off x="477243" y="6343423"/>
            <a:ext cx="1050768" cy="330856"/>
          </a:xfrm>
        </p:spPr>
        <p:txBody>
          <a:bodyPr/>
          <a:lstStyle/>
          <a:p>
            <a:fld id="{30DE30AE-D41D-1B42-9F9E-DEBE1EF30DEF}" type="datetimeFigureOut">
              <a:rPr lang="sv-SE" smtClean="0"/>
              <a:pPr/>
              <a:t>2025-11-11</a:t>
            </a:fld>
            <a:r>
              <a:rPr lang="sv-SE" dirty="0"/>
              <a:t> |</a:t>
            </a:r>
          </a:p>
        </p:txBody>
      </p:sp>
      <p:sp>
        <p:nvSpPr>
          <p:cNvPr id="12" name="Platshållare för innehåll 3">
            <a:extLst>
              <a:ext uri="{FF2B5EF4-FFF2-40B4-BE49-F238E27FC236}">
                <a16:creationId xmlns:a16="http://schemas.microsoft.com/office/drawing/2014/main" id="{FC02C5CD-9879-D345-997D-DB8FBD3AABB4}"/>
              </a:ext>
            </a:extLst>
          </p:cNvPr>
          <p:cNvSpPr>
            <a:spLocks noGrp="1"/>
          </p:cNvSpPr>
          <p:nvPr>
            <p:ph sz="half" idx="14"/>
          </p:nvPr>
        </p:nvSpPr>
        <p:spPr>
          <a:xfrm>
            <a:off x="4928123" y="1635367"/>
            <a:ext cx="4210050" cy="4398055"/>
          </a:xfrm>
        </p:spPr>
        <p:txBody>
          <a:bodyPr/>
          <a:lstStyle/>
          <a:p>
            <a:pPr lvl="0"/>
            <a:r>
              <a:rPr lang="sv-SE"/>
              <a:t>Klicka här för att ändra format på bakgrundstexten</a:t>
            </a:r>
          </a:p>
        </p:txBody>
      </p:sp>
      <p:sp>
        <p:nvSpPr>
          <p:cNvPr id="11" name="Platshållare för innehåll 3">
            <a:extLst>
              <a:ext uri="{FF2B5EF4-FFF2-40B4-BE49-F238E27FC236}">
                <a16:creationId xmlns:a16="http://schemas.microsoft.com/office/drawing/2014/main" id="{2EE30900-CC8E-0C4D-BB51-B4B5FBAAD56D}"/>
              </a:ext>
            </a:extLst>
          </p:cNvPr>
          <p:cNvSpPr>
            <a:spLocks noGrp="1"/>
          </p:cNvSpPr>
          <p:nvPr>
            <p:ph sz="half" idx="2" hasCustomPrompt="1"/>
          </p:nvPr>
        </p:nvSpPr>
        <p:spPr>
          <a:xfrm>
            <a:off x="4976532" y="438109"/>
            <a:ext cx="4210050" cy="935038"/>
          </a:xfrm>
        </p:spPr>
        <p:txBody>
          <a:bodyPr anchor="b">
            <a:normAutofit/>
          </a:bodyPr>
          <a:lstStyle>
            <a:lvl1pPr marL="0" indent="0">
              <a:buNone/>
              <a:defRPr sz="1800" b="1"/>
            </a:lvl1pPr>
          </a:lstStyle>
          <a:p>
            <a:pPr lvl="0"/>
            <a:r>
              <a:rPr lang="sv-SE" dirty="0"/>
              <a:t>Grafrubriker</a:t>
            </a:r>
          </a:p>
        </p:txBody>
      </p:sp>
      <p:sp>
        <p:nvSpPr>
          <p:cNvPr id="9" name="Platshållare för innehåll 2">
            <a:extLst>
              <a:ext uri="{FF2B5EF4-FFF2-40B4-BE49-F238E27FC236}">
                <a16:creationId xmlns:a16="http://schemas.microsoft.com/office/drawing/2014/main" id="{558F1EF2-B929-EA4F-A0B6-937385C9720A}"/>
              </a:ext>
            </a:extLst>
          </p:cNvPr>
          <p:cNvSpPr>
            <a:spLocks noGrp="1"/>
          </p:cNvSpPr>
          <p:nvPr>
            <p:ph sz="half" idx="13"/>
          </p:nvPr>
        </p:nvSpPr>
        <p:spPr>
          <a:xfrm>
            <a:off x="489587" y="1641024"/>
            <a:ext cx="4210050" cy="4398055"/>
          </a:xfrm>
        </p:spPr>
        <p:txBody>
          <a:bodyPr/>
          <a:lstStyle/>
          <a:p>
            <a:pPr lvl="0"/>
            <a:r>
              <a:rPr lang="sv-SE"/>
              <a:t>Klicka här för att ändra format på bakgrundstexten</a:t>
            </a:r>
          </a:p>
        </p:txBody>
      </p:sp>
      <p:sp>
        <p:nvSpPr>
          <p:cNvPr id="10" name="Platshållare för innehåll 2">
            <a:extLst>
              <a:ext uri="{FF2B5EF4-FFF2-40B4-BE49-F238E27FC236}">
                <a16:creationId xmlns:a16="http://schemas.microsoft.com/office/drawing/2014/main" id="{65B6D65F-8E26-AB40-8C5A-352920475F95}"/>
              </a:ext>
            </a:extLst>
          </p:cNvPr>
          <p:cNvSpPr>
            <a:spLocks noGrp="1"/>
          </p:cNvSpPr>
          <p:nvPr>
            <p:ph sz="half" idx="1" hasCustomPrompt="1"/>
          </p:nvPr>
        </p:nvSpPr>
        <p:spPr>
          <a:xfrm>
            <a:off x="484988" y="441326"/>
            <a:ext cx="4210050" cy="935038"/>
          </a:xfrm>
        </p:spPr>
        <p:txBody>
          <a:bodyPr anchor="b">
            <a:normAutofit/>
          </a:bodyPr>
          <a:lstStyle>
            <a:lvl1pPr marL="0" indent="0">
              <a:buNone/>
              <a:defRPr sz="1800" b="1"/>
            </a:lvl1pPr>
          </a:lstStyle>
          <a:p>
            <a:pPr lvl="0"/>
            <a:r>
              <a:rPr lang="sv-SE" dirty="0"/>
              <a:t>Grafrubriker</a:t>
            </a:r>
          </a:p>
        </p:txBody>
      </p:sp>
      <p:sp>
        <p:nvSpPr>
          <p:cNvPr id="2" name="Rubrik 1">
            <a:extLst>
              <a:ext uri="{FF2B5EF4-FFF2-40B4-BE49-F238E27FC236}">
                <a16:creationId xmlns:a16="http://schemas.microsoft.com/office/drawing/2014/main" id="{E74A7165-AC54-6F47-B88A-67DD7D049EE8}"/>
              </a:ext>
            </a:extLst>
          </p:cNvPr>
          <p:cNvSpPr>
            <a:spLocks noGrp="1"/>
          </p:cNvSpPr>
          <p:nvPr>
            <p:ph type="title" hasCustomPrompt="1"/>
          </p:nvPr>
        </p:nvSpPr>
        <p:spPr>
          <a:xfrm>
            <a:off x="477243" y="-1127365"/>
            <a:ext cx="8877072" cy="907193"/>
          </a:xfrm>
        </p:spPr>
        <p:txBody>
          <a:bodyPr/>
          <a:lstStyle>
            <a:lvl1pPr>
              <a:defRPr>
                <a:latin typeface="+mj-lt"/>
              </a:defRPr>
            </a:lvl1pPr>
          </a:lstStyle>
          <a:p>
            <a:r>
              <a:rPr lang="sv-SE" dirty="0"/>
              <a:t>Bara grafer</a:t>
            </a:r>
          </a:p>
        </p:txBody>
      </p:sp>
    </p:spTree>
    <p:extLst>
      <p:ext uri="{BB962C8B-B14F-4D97-AF65-F5344CB8AC3E}">
        <p14:creationId xmlns:p14="http://schemas.microsoft.com/office/powerpoint/2010/main" val="1413491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ecialsida">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77E86A45-89C2-2949-B13B-327C2CBEDAF4}"/>
              </a:ext>
              <a:ext uri="{C183D7F6-B498-43B3-948B-1728B52AA6E4}">
                <adec:decorative xmlns:adec="http://schemas.microsoft.com/office/drawing/2017/decorative" val="1"/>
              </a:ext>
            </a:extLst>
          </p:cNvPr>
          <p:cNvSpPr/>
          <p:nvPr userDrawn="1"/>
        </p:nvSpPr>
        <p:spPr>
          <a:xfrm>
            <a:off x="5271316" y="0"/>
            <a:ext cx="463468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2025-11-11</a:t>
            </a:fld>
            <a:endParaRPr lang="sv-SE"/>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vl3pPr>
              <a:defRPr sz="1400"/>
            </a:lvl3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3" name="Rubrik 1">
            <a:extLst>
              <a:ext uri="{FF2B5EF4-FFF2-40B4-BE49-F238E27FC236}">
                <a16:creationId xmlns:a16="http://schemas.microsoft.com/office/drawing/2014/main" id="{E935FCA6-166B-6C4A-A736-31009CD17F99}"/>
              </a:ext>
            </a:extLst>
          </p:cNvPr>
          <p:cNvSpPr>
            <a:spLocks noGrp="1"/>
          </p:cNvSpPr>
          <p:nvPr>
            <p:ph type="title" hasCustomPrompt="1"/>
          </p:nvPr>
        </p:nvSpPr>
        <p:spPr>
          <a:xfrm>
            <a:off x="490890" y="469170"/>
            <a:ext cx="8877072" cy="907193"/>
          </a:xfrm>
        </p:spPr>
        <p:txBody>
          <a:bodyPr/>
          <a:lstStyle/>
          <a:p>
            <a:r>
              <a:rPr lang="sv-SE" dirty="0" err="1"/>
              <a:t>Specialsida</a:t>
            </a:r>
            <a:endParaRPr lang="sv-SE" dirty="0"/>
          </a:p>
        </p:txBody>
      </p:sp>
    </p:spTree>
    <p:extLst>
      <p:ext uri="{BB962C8B-B14F-4D97-AF65-F5344CB8AC3E}">
        <p14:creationId xmlns:p14="http://schemas.microsoft.com/office/powerpoint/2010/main" val="13687153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panose="020B0604020202020204" pitchFamily="34" charset="0"/>
              </a:defRPr>
            </a:lvl1pPr>
          </a:lstStyle>
          <a:p>
            <a:r>
              <a:rPr lang="sv-SE" dirty="0"/>
              <a:t>Kapitelavsnitt 2</a:t>
            </a:r>
          </a:p>
        </p:txBody>
      </p:sp>
      <p:pic>
        <p:nvPicPr>
          <p:cNvPr id="3" name="Bildobjekt 2">
            <a:extLst>
              <a:ext uri="{FF2B5EF4-FFF2-40B4-BE49-F238E27FC236}">
                <a16:creationId xmlns:a16="http://schemas.microsoft.com/office/drawing/2014/main" id="{A35EAA66-7FC0-184C-5CF6-C790D94626AC}"/>
              </a:ext>
            </a:extLst>
          </p:cNvPr>
          <p:cNvPicPr>
            <a:picLocks noChangeAspect="1"/>
          </p:cNvPicPr>
          <p:nvPr userDrawn="1"/>
        </p:nvPicPr>
        <p:blipFill>
          <a:blip r:embed="rId2"/>
          <a:srcRect/>
          <a:stretch/>
        </p:blipFill>
        <p:spPr>
          <a:xfrm>
            <a:off x="8050773" y="5918350"/>
            <a:ext cx="1573770" cy="745156"/>
          </a:xfrm>
          <a:prstGeom prst="rect">
            <a:avLst/>
          </a:prstGeom>
        </p:spPr>
      </p:pic>
    </p:spTree>
    <p:extLst>
      <p:ext uri="{BB962C8B-B14F-4D97-AF65-F5344CB8AC3E}">
        <p14:creationId xmlns:p14="http://schemas.microsoft.com/office/powerpoint/2010/main" val="952362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9721250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3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theme" Target="../theme/theme2.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8902A812-3138-2747-96FE-F02789348AAF}"/>
              </a:ext>
              <a:ext uri="{C183D7F6-B498-43B3-948B-1728B52AA6E4}">
                <adec:decorative xmlns:adec="http://schemas.microsoft.com/office/drawing/2017/decorative" val="1"/>
              </a:ext>
            </a:extLst>
          </p:cNvPr>
          <p:cNvSpPr>
            <a:spLocks noGrp="1"/>
          </p:cNvSpPr>
          <p:nvPr>
            <p:ph type="sldNum" sz="quarter" idx="4"/>
          </p:nvPr>
        </p:nvSpPr>
        <p:spPr>
          <a:xfrm>
            <a:off x="4659562" y="6355442"/>
            <a:ext cx="586877" cy="313646"/>
          </a:xfrm>
          <a:prstGeom prst="rect">
            <a:avLst/>
          </a:prstGeom>
        </p:spPr>
        <p:txBody>
          <a:bodyPr vert="horz" lIns="91440" tIns="45720" rIns="91440" bIns="45720" rtlCol="0" anchor="b"/>
          <a:lstStyle>
            <a:lvl1pPr algn="ctr">
              <a:defRPr sz="1200">
                <a:solidFill>
                  <a:schemeClr val="tx1">
                    <a:tint val="75000"/>
                  </a:schemeClr>
                </a:solidFill>
              </a:defRPr>
            </a:lvl1pPr>
          </a:lstStyle>
          <a:p>
            <a:fld id="{92452EBA-C90E-2446-83E3-751A44C3BCE0}" type="slidenum">
              <a:rPr lang="sv-SE" smtClean="0"/>
              <a:pPr/>
              <a:t>‹#›</a:t>
            </a:fld>
            <a:endParaRPr lang="sv-SE" dirty="0"/>
          </a:p>
        </p:txBody>
      </p:sp>
      <p:sp>
        <p:nvSpPr>
          <p:cNvPr id="4" name="Platshållare för datum 3">
            <a:extLst>
              <a:ext uri="{FF2B5EF4-FFF2-40B4-BE49-F238E27FC236}">
                <a16:creationId xmlns:a16="http://schemas.microsoft.com/office/drawing/2014/main" id="{75128F6C-0DFD-2940-98CB-13A3680AA9F4}"/>
              </a:ext>
              <a:ext uri="{C183D7F6-B498-43B3-948B-1728B52AA6E4}">
                <adec:decorative xmlns:adec="http://schemas.microsoft.com/office/drawing/2017/decorative" val="1"/>
              </a:ext>
            </a:extLst>
          </p:cNvPr>
          <p:cNvSpPr>
            <a:spLocks noGrp="1"/>
          </p:cNvSpPr>
          <p:nvPr>
            <p:ph type="dt" sz="half" idx="2"/>
          </p:nvPr>
        </p:nvSpPr>
        <p:spPr>
          <a:xfrm>
            <a:off x="477243" y="6343423"/>
            <a:ext cx="1110925" cy="330856"/>
          </a:xfrm>
          <a:prstGeom prst="rect">
            <a:avLst/>
          </a:prstGeom>
        </p:spPr>
        <p:txBody>
          <a:bodyPr vert="horz" lIns="91440" tIns="45720" rIns="91440" bIns="45720" rtlCol="0" anchor="b"/>
          <a:lstStyle>
            <a:lvl1pPr algn="l">
              <a:defRPr sz="1200">
                <a:solidFill>
                  <a:schemeClr val="tx1">
                    <a:tint val="75000"/>
                  </a:schemeClr>
                </a:solidFill>
              </a:defRPr>
            </a:lvl1pPr>
          </a:lstStyle>
          <a:p>
            <a:fld id="{30DE30AE-D41D-1B42-9F9E-DEBE1EF30DEF}" type="datetimeFigureOut">
              <a:rPr lang="sv-SE" smtClean="0"/>
              <a:pPr/>
              <a:t>2025-11-11</a:t>
            </a:fld>
            <a:r>
              <a:rPr lang="sv-SE" dirty="0"/>
              <a:t> |</a:t>
            </a:r>
          </a:p>
        </p:txBody>
      </p:sp>
      <p:sp>
        <p:nvSpPr>
          <p:cNvPr id="5" name="Platshållare för sidfot 4">
            <a:extLst>
              <a:ext uri="{FF2B5EF4-FFF2-40B4-BE49-F238E27FC236}">
                <a16:creationId xmlns:a16="http://schemas.microsoft.com/office/drawing/2014/main" id="{8B693EC0-468C-4449-8EBC-4427049ACCF9}"/>
              </a:ext>
              <a:ext uri="{C183D7F6-B498-43B3-948B-1728B52AA6E4}">
                <adec:decorative xmlns:adec="http://schemas.microsoft.com/office/drawing/2017/decorative" val="1"/>
              </a:ext>
            </a:extLst>
          </p:cNvPr>
          <p:cNvSpPr>
            <a:spLocks noGrp="1"/>
          </p:cNvSpPr>
          <p:nvPr>
            <p:ph type="ftr" sz="quarter" idx="3"/>
          </p:nvPr>
        </p:nvSpPr>
        <p:spPr>
          <a:xfrm>
            <a:off x="1356179" y="6360633"/>
            <a:ext cx="3278506" cy="313646"/>
          </a:xfrm>
          <a:prstGeom prst="rect">
            <a:avLst/>
          </a:prstGeom>
        </p:spPr>
        <p:txBody>
          <a:bodyPr vert="horz" lIns="91440" tIns="45720" rIns="91440" bIns="45720" rtlCol="0" anchor="b"/>
          <a:lstStyle>
            <a:lvl1pPr algn="l">
              <a:defRPr sz="1200">
                <a:solidFill>
                  <a:schemeClr val="tx1">
                    <a:tint val="75000"/>
                  </a:schemeClr>
                </a:solidFill>
              </a:defRPr>
            </a:lvl1pPr>
          </a:lstStyle>
          <a:p>
            <a:r>
              <a:rPr lang="sv-SE" dirty="0"/>
              <a:t>Sidfot</a:t>
            </a:r>
          </a:p>
        </p:txBody>
      </p:sp>
      <p:sp>
        <p:nvSpPr>
          <p:cNvPr id="3" name="Platshållare för text 2">
            <a:extLst>
              <a:ext uri="{FF2B5EF4-FFF2-40B4-BE49-F238E27FC236}">
                <a16:creationId xmlns:a16="http://schemas.microsoft.com/office/drawing/2014/main" id="{7997EC1B-D3DE-F04A-89F2-EF0067EC2F84}"/>
              </a:ext>
            </a:extLst>
          </p:cNvPr>
          <p:cNvSpPr>
            <a:spLocks noGrp="1"/>
          </p:cNvSpPr>
          <p:nvPr>
            <p:ph type="body" idx="1"/>
          </p:nvPr>
        </p:nvSpPr>
        <p:spPr>
          <a:xfrm>
            <a:off x="477242" y="1654176"/>
            <a:ext cx="8951516" cy="4351338"/>
          </a:xfrm>
          <a:prstGeom prst="rect">
            <a:avLst/>
          </a:prstGeom>
        </p:spPr>
        <p:txBody>
          <a:bodyPr vert="horz" lIns="91440" tIns="45720" rIns="91440" bIns="45720" rtlCol="0" anchor="t">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a:extLst>
              <a:ext uri="{FF2B5EF4-FFF2-40B4-BE49-F238E27FC236}">
                <a16:creationId xmlns:a16="http://schemas.microsoft.com/office/drawing/2014/main" id="{224E4DC8-0EAB-2242-87FE-56DFC43F1F90}"/>
              </a:ext>
            </a:extLst>
          </p:cNvPr>
          <p:cNvSpPr>
            <a:spLocks noGrp="1"/>
          </p:cNvSpPr>
          <p:nvPr>
            <p:ph type="title"/>
          </p:nvPr>
        </p:nvSpPr>
        <p:spPr>
          <a:xfrm>
            <a:off x="477242" y="469170"/>
            <a:ext cx="8877072" cy="907193"/>
          </a:xfrm>
          <a:prstGeom prst="rect">
            <a:avLst/>
          </a:prstGeom>
        </p:spPr>
        <p:txBody>
          <a:bodyPr vert="horz" lIns="91440" tIns="45720" rIns="91440" bIns="45720" rtlCol="0" anchor="t">
            <a:noAutofit/>
          </a:bodyPr>
          <a:lstStyle/>
          <a:p>
            <a:r>
              <a:rPr lang="sv-SE" dirty="0"/>
              <a:t>Rubrik</a:t>
            </a:r>
            <a:br>
              <a:rPr lang="sv-SE" dirty="0"/>
            </a:br>
            <a:r>
              <a:rPr lang="sv-SE" dirty="0"/>
              <a:t>Enkätfabriken</a:t>
            </a:r>
          </a:p>
        </p:txBody>
      </p:sp>
    </p:spTree>
    <p:extLst>
      <p:ext uri="{BB962C8B-B14F-4D97-AF65-F5344CB8AC3E}">
        <p14:creationId xmlns:p14="http://schemas.microsoft.com/office/powerpoint/2010/main" val="3595170883"/>
      </p:ext>
    </p:extLst>
  </p:cSld>
  <p:clrMap bg1="lt1" tx1="dk1" bg2="lt2" tx2="dk2" accent1="accent1" accent2="accent2" accent3="accent3" accent4="accent4" accent5="accent5" accent6="accent6" hlink="hlink" folHlink="folHlink"/>
  <p:sldLayoutIdLst>
    <p:sldLayoutId id="2147483649" r:id="rId1"/>
    <p:sldLayoutId id="2147483696" r:id="rId2"/>
    <p:sldLayoutId id="2147483665" r:id="rId3"/>
    <p:sldLayoutId id="2147483653" r:id="rId4"/>
    <p:sldLayoutId id="2147483652" r:id="rId5"/>
    <p:sldLayoutId id="2147483660" r:id="rId6"/>
    <p:sldLayoutId id="2147483673" r:id="rId7"/>
    <p:sldLayoutId id="2147483695" r:id="rId8"/>
    <p:sldLayoutId id="2147483674" r:id="rId9"/>
    <p:sldLayoutId id="2147483678" r:id="rId10"/>
    <p:sldLayoutId id="2147483663" r:id="rId11"/>
    <p:sldLayoutId id="2147483666" r:id="rId12"/>
    <p:sldLayoutId id="2147483667" r:id="rId13"/>
    <p:sldLayoutId id="2147483697" r:id="rId14"/>
    <p:sldLayoutId id="2147483687" r:id="rId15"/>
    <p:sldLayoutId id="2147483688" r:id="rId16"/>
    <p:sldLayoutId id="2147483679" r:id="rId17"/>
    <p:sldLayoutId id="2147483683" r:id="rId18"/>
    <p:sldLayoutId id="2147483698" r:id="rId19"/>
    <p:sldLayoutId id="2147483689" r:id="rId20"/>
    <p:sldLayoutId id="2147483692" r:id="rId21"/>
    <p:sldLayoutId id="2147483680" r:id="rId22"/>
    <p:sldLayoutId id="2147483684" r:id="rId23"/>
    <p:sldLayoutId id="2147483699" r:id="rId24"/>
    <p:sldLayoutId id="2147483690" r:id="rId25"/>
    <p:sldLayoutId id="2147483693" r:id="rId26"/>
    <p:sldLayoutId id="2147483681" r:id="rId27"/>
    <p:sldLayoutId id="2147483685" r:id="rId28"/>
    <p:sldLayoutId id="2147483700" r:id="rId29"/>
    <p:sldLayoutId id="2147483691" r:id="rId30"/>
    <p:sldLayoutId id="2147483694" r:id="rId31"/>
    <p:sldLayoutId id="2147483682" r:id="rId32"/>
    <p:sldLayoutId id="2147483686" r:id="rId33"/>
    <p:sldLayoutId id="2147483657" r:id="rId34"/>
    <p:sldLayoutId id="2147483658" r:id="rId35"/>
    <p:sldLayoutId id="2147483659" r:id="rId36"/>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23" rtl="0" eaLnBrk="1" latinLnBrk="0" hangingPunct="1">
        <a:lnSpc>
          <a:spcPct val="90000"/>
        </a:lnSpc>
        <a:spcBef>
          <a:spcPct val="0"/>
        </a:spcBef>
        <a:buNone/>
        <a:defRPr sz="2800" b="1" kern="1200">
          <a:solidFill>
            <a:schemeClr val="tx1"/>
          </a:solidFill>
          <a:latin typeface="+mj-lt"/>
          <a:ea typeface="Verdana" panose="020B0604030504040204" pitchFamily="34" charset="0"/>
          <a:cs typeface="Verdana" panose="020B0604030504040204" pitchFamily="34" charset="0"/>
        </a:defRPr>
      </a:lvl1pPr>
    </p:titleStyle>
    <p:bodyStyle>
      <a:lvl1pPr marL="228606" indent="-228606" algn="l" defTabSz="914423" rtl="0" eaLnBrk="1" latinLnBrk="0" hangingPunct="1">
        <a:lnSpc>
          <a:spcPct val="90000"/>
        </a:lnSpc>
        <a:spcBef>
          <a:spcPts val="1001"/>
        </a:spcBef>
        <a:buClr>
          <a:schemeClr val="accent2"/>
        </a:buClr>
        <a:buSzPct val="120000"/>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1pPr>
      <a:lvl2pPr marL="685818" indent="-228606" algn="l" defTabSz="914423" rtl="0" eaLnBrk="1" latinLnBrk="0" hangingPunct="1">
        <a:lnSpc>
          <a:spcPct val="90000"/>
        </a:lnSpc>
        <a:spcBef>
          <a:spcPts val="500"/>
        </a:spcBef>
        <a:buClr>
          <a:schemeClr val="accent2"/>
        </a:buClr>
        <a:buFont typeface="Systemtypsnitt normalt"/>
        <a:buChar char="–"/>
        <a:defRPr sz="1800" kern="1200">
          <a:solidFill>
            <a:schemeClr val="tx1"/>
          </a:solidFill>
          <a:latin typeface="+mj-lt"/>
          <a:ea typeface="Verdana" panose="020B0604030504040204" pitchFamily="34" charset="0"/>
          <a:cs typeface="Verdana" panose="020B0604030504040204" pitchFamily="34" charset="0"/>
        </a:defRPr>
      </a:lvl2pPr>
      <a:lvl3pPr marL="1143029" indent="-228606" algn="l" defTabSz="914423" rtl="0" eaLnBrk="1" latinLnBrk="0" hangingPunct="1">
        <a:lnSpc>
          <a:spcPct val="90000"/>
        </a:lnSpc>
        <a:spcBef>
          <a:spcPts val="500"/>
        </a:spcBef>
        <a:buClr>
          <a:schemeClr val="accent2"/>
        </a:buClr>
        <a:buFont typeface="Systemtypsnitt normalt"/>
        <a:buChar char="–"/>
        <a:defRPr sz="1600" kern="1200">
          <a:solidFill>
            <a:schemeClr val="tx1"/>
          </a:solidFill>
          <a:latin typeface="+mj-lt"/>
          <a:ea typeface="Verdana" panose="020B0604030504040204" pitchFamily="34" charset="0"/>
          <a:cs typeface="Verdana" panose="020B0604030504040204" pitchFamily="34" charset="0"/>
        </a:defRPr>
      </a:lvl3pPr>
      <a:lvl4pPr marL="1657385" indent="-285750"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4pPr>
      <a:lvl5pPr marL="2057452" indent="-228606"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sv-SE"/>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userDrawn="1">
          <p15:clr>
            <a:srgbClr val="F26B43"/>
          </p15:clr>
        </p15:guide>
        <p15:guide id="2" pos="6105" userDrawn="1">
          <p15:clr>
            <a:srgbClr val="F26B43"/>
          </p15:clr>
        </p15:guide>
        <p15:guide id="3" pos="135" userDrawn="1">
          <p15:clr>
            <a:srgbClr val="F26B43"/>
          </p15:clr>
        </p15:guide>
        <p15:guide id="4" orient="horz" pos="119" userDrawn="1">
          <p15:clr>
            <a:srgbClr val="F26B43"/>
          </p15:clr>
        </p15:guide>
        <p15:guide id="5" orient="horz" pos="278" userDrawn="1">
          <p15:clr>
            <a:srgbClr val="F26B43"/>
          </p15:clr>
        </p15:guide>
        <p15:guide id="6" orient="horz" pos="867" userDrawn="1">
          <p15:clr>
            <a:srgbClr val="F26B43"/>
          </p15:clr>
        </p15:guide>
        <p15:guide id="7" pos="301" userDrawn="1">
          <p15:clr>
            <a:srgbClr val="F26B43"/>
          </p15:clr>
        </p15:guide>
        <p15:guide id="8" orient="horz" pos="1026" userDrawn="1">
          <p15:clr>
            <a:srgbClr val="F26B43"/>
          </p15:clr>
        </p15:guide>
        <p15:guide id="9" pos="5939" userDrawn="1">
          <p15:clr>
            <a:srgbClr val="F26B43"/>
          </p15:clr>
        </p15:guide>
        <p15:guide id="10" orient="horz" pos="3997" userDrawn="1">
          <p15:clr>
            <a:srgbClr val="F26B43"/>
          </p15:clr>
        </p15:guide>
        <p15:guide id="11" orient="horz" pos="379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72BEE100-A72E-F145-9741-8B2DDB93B54F}"/>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317833" y="6236704"/>
            <a:ext cx="1372184" cy="432383"/>
          </a:xfrm>
          <a:prstGeom prst="rect">
            <a:avLst/>
          </a:prstGeom>
        </p:spPr>
      </p:pic>
      <p:sp>
        <p:nvSpPr>
          <p:cNvPr id="6" name="Platshållare för bildnummer 5">
            <a:extLst>
              <a:ext uri="{FF2B5EF4-FFF2-40B4-BE49-F238E27FC236}">
                <a16:creationId xmlns:a16="http://schemas.microsoft.com/office/drawing/2014/main" id="{8902A812-3138-2747-96FE-F02789348AAF}"/>
              </a:ext>
              <a:ext uri="{C183D7F6-B498-43B3-948B-1728B52AA6E4}">
                <adec:decorative xmlns:adec="http://schemas.microsoft.com/office/drawing/2017/decorative" val="1"/>
              </a:ext>
            </a:extLst>
          </p:cNvPr>
          <p:cNvSpPr>
            <a:spLocks noGrp="1"/>
          </p:cNvSpPr>
          <p:nvPr>
            <p:ph type="sldNum" sz="quarter" idx="4"/>
          </p:nvPr>
        </p:nvSpPr>
        <p:spPr>
          <a:xfrm>
            <a:off x="4659562" y="6355442"/>
            <a:ext cx="586877" cy="313646"/>
          </a:xfrm>
          <a:prstGeom prst="rect">
            <a:avLst/>
          </a:prstGeom>
        </p:spPr>
        <p:txBody>
          <a:bodyPr vert="horz" lIns="91440" tIns="45720" rIns="91440" bIns="45720" rtlCol="0" anchor="b"/>
          <a:lstStyle>
            <a:lvl1pPr algn="ctr">
              <a:defRPr sz="1200">
                <a:solidFill>
                  <a:schemeClr val="tx1">
                    <a:tint val="75000"/>
                  </a:schemeClr>
                </a:solidFill>
              </a:defRPr>
            </a:lvl1pPr>
          </a:lstStyle>
          <a:p>
            <a:fld id="{92452EBA-C90E-2446-83E3-751A44C3BCE0}" type="slidenum">
              <a:rPr lang="sv-SE" smtClean="0"/>
              <a:pPr/>
              <a:t>‹#›</a:t>
            </a:fld>
            <a:endParaRPr lang="sv-SE" dirty="0"/>
          </a:p>
        </p:txBody>
      </p:sp>
      <p:sp>
        <p:nvSpPr>
          <p:cNvPr id="4" name="Platshållare för datum 3">
            <a:extLst>
              <a:ext uri="{FF2B5EF4-FFF2-40B4-BE49-F238E27FC236}">
                <a16:creationId xmlns:a16="http://schemas.microsoft.com/office/drawing/2014/main" id="{75128F6C-0DFD-2940-98CB-13A3680AA9F4}"/>
              </a:ext>
              <a:ext uri="{C183D7F6-B498-43B3-948B-1728B52AA6E4}">
                <adec:decorative xmlns:adec="http://schemas.microsoft.com/office/drawing/2017/decorative" val="1"/>
              </a:ext>
            </a:extLst>
          </p:cNvPr>
          <p:cNvSpPr>
            <a:spLocks noGrp="1"/>
          </p:cNvSpPr>
          <p:nvPr>
            <p:ph type="dt" sz="half" idx="2"/>
          </p:nvPr>
        </p:nvSpPr>
        <p:spPr>
          <a:xfrm>
            <a:off x="477243" y="6343423"/>
            <a:ext cx="1110925" cy="330856"/>
          </a:xfrm>
          <a:prstGeom prst="rect">
            <a:avLst/>
          </a:prstGeom>
        </p:spPr>
        <p:txBody>
          <a:bodyPr vert="horz" lIns="91440" tIns="45720" rIns="91440" bIns="45720" rtlCol="0" anchor="b"/>
          <a:lstStyle>
            <a:lvl1pPr algn="l">
              <a:defRPr sz="1200">
                <a:solidFill>
                  <a:schemeClr val="tx1">
                    <a:tint val="75000"/>
                  </a:schemeClr>
                </a:solidFill>
              </a:defRPr>
            </a:lvl1pPr>
          </a:lstStyle>
          <a:p>
            <a:fld id="{30DE30AE-D41D-1B42-9F9E-DEBE1EF30DEF}" type="datetimeFigureOut">
              <a:rPr lang="sv-SE" smtClean="0"/>
              <a:pPr/>
              <a:t>2025-11-11</a:t>
            </a:fld>
            <a:r>
              <a:rPr lang="sv-SE" dirty="0"/>
              <a:t> |</a:t>
            </a:r>
          </a:p>
        </p:txBody>
      </p:sp>
      <p:sp>
        <p:nvSpPr>
          <p:cNvPr id="5" name="Platshållare för sidfot 4">
            <a:extLst>
              <a:ext uri="{FF2B5EF4-FFF2-40B4-BE49-F238E27FC236}">
                <a16:creationId xmlns:a16="http://schemas.microsoft.com/office/drawing/2014/main" id="{8B693EC0-468C-4449-8EBC-4427049ACCF9}"/>
              </a:ext>
              <a:ext uri="{C183D7F6-B498-43B3-948B-1728B52AA6E4}">
                <adec:decorative xmlns:adec="http://schemas.microsoft.com/office/drawing/2017/decorative" val="1"/>
              </a:ext>
            </a:extLst>
          </p:cNvPr>
          <p:cNvSpPr>
            <a:spLocks noGrp="1"/>
          </p:cNvSpPr>
          <p:nvPr>
            <p:ph type="ftr" sz="quarter" idx="3"/>
          </p:nvPr>
        </p:nvSpPr>
        <p:spPr>
          <a:xfrm>
            <a:off x="1356179" y="6360633"/>
            <a:ext cx="3278506" cy="313646"/>
          </a:xfrm>
          <a:prstGeom prst="rect">
            <a:avLst/>
          </a:prstGeom>
        </p:spPr>
        <p:txBody>
          <a:bodyPr vert="horz" lIns="91440" tIns="45720" rIns="91440" bIns="45720" rtlCol="0" anchor="b"/>
          <a:lstStyle>
            <a:lvl1pPr algn="l">
              <a:defRPr sz="1200">
                <a:solidFill>
                  <a:schemeClr val="tx1">
                    <a:tint val="75000"/>
                  </a:schemeClr>
                </a:solidFill>
              </a:defRPr>
            </a:lvl1pPr>
          </a:lstStyle>
          <a:p>
            <a:r>
              <a:rPr lang="sv-SE" dirty="0"/>
              <a:t>Sidfot</a:t>
            </a:r>
          </a:p>
        </p:txBody>
      </p:sp>
      <p:sp>
        <p:nvSpPr>
          <p:cNvPr id="3" name="Platshållare för text 2">
            <a:extLst>
              <a:ext uri="{FF2B5EF4-FFF2-40B4-BE49-F238E27FC236}">
                <a16:creationId xmlns:a16="http://schemas.microsoft.com/office/drawing/2014/main" id="{7997EC1B-D3DE-F04A-89F2-EF0067EC2F84}"/>
              </a:ext>
            </a:extLst>
          </p:cNvPr>
          <p:cNvSpPr>
            <a:spLocks noGrp="1"/>
          </p:cNvSpPr>
          <p:nvPr>
            <p:ph type="body" idx="1"/>
          </p:nvPr>
        </p:nvSpPr>
        <p:spPr>
          <a:xfrm>
            <a:off x="477242" y="1654176"/>
            <a:ext cx="8951516" cy="4351338"/>
          </a:xfrm>
          <a:prstGeom prst="rect">
            <a:avLst/>
          </a:prstGeom>
        </p:spPr>
        <p:txBody>
          <a:bodyPr vert="horz" lIns="91440" tIns="45720" rIns="91440" bIns="45720" rtlCol="0" anchor="t">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a:extLst>
              <a:ext uri="{FF2B5EF4-FFF2-40B4-BE49-F238E27FC236}">
                <a16:creationId xmlns:a16="http://schemas.microsoft.com/office/drawing/2014/main" id="{224E4DC8-0EAB-2242-87FE-56DFC43F1F90}"/>
              </a:ext>
            </a:extLst>
          </p:cNvPr>
          <p:cNvSpPr>
            <a:spLocks noGrp="1"/>
          </p:cNvSpPr>
          <p:nvPr>
            <p:ph type="title"/>
          </p:nvPr>
        </p:nvSpPr>
        <p:spPr>
          <a:xfrm>
            <a:off x="477242" y="469170"/>
            <a:ext cx="8877072" cy="907193"/>
          </a:xfrm>
          <a:prstGeom prst="rect">
            <a:avLst/>
          </a:prstGeom>
        </p:spPr>
        <p:txBody>
          <a:bodyPr vert="horz" lIns="91440" tIns="45720" rIns="91440" bIns="45720" rtlCol="0" anchor="t">
            <a:noAutofit/>
          </a:bodyPr>
          <a:lstStyle/>
          <a:p>
            <a:r>
              <a:rPr lang="sv-SE" dirty="0"/>
              <a:t>Rubrik</a:t>
            </a:r>
            <a:br>
              <a:rPr lang="sv-SE" dirty="0"/>
            </a:br>
            <a:r>
              <a:rPr lang="sv-SE" dirty="0"/>
              <a:t>Enkätfabriken</a:t>
            </a:r>
          </a:p>
        </p:txBody>
      </p:sp>
    </p:spTree>
    <p:extLst>
      <p:ext uri="{BB962C8B-B14F-4D97-AF65-F5344CB8AC3E}">
        <p14:creationId xmlns:p14="http://schemas.microsoft.com/office/powerpoint/2010/main" val="2238401301"/>
      </p:ext>
    </p:extLst>
  </p:cSld>
  <p:clrMap bg1="lt1" tx1="dk1" bg2="lt2" tx2="dk2" accent1="accent1" accent2="accent2" accent3="accent3" accent4="accent4" accent5="accent5" accent6="accent6" hlink="hlink" folHlink="folHlink"/>
  <p:sldLayoutIdLst>
    <p:sldLayoutId id="2147483740" r:id="rId1"/>
    <p:sldLayoutId id="2147483741" r:id="rId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23" rtl="0" eaLnBrk="1" latinLnBrk="0" hangingPunct="1">
        <a:lnSpc>
          <a:spcPct val="90000"/>
        </a:lnSpc>
        <a:spcBef>
          <a:spcPct val="0"/>
        </a:spcBef>
        <a:buNone/>
        <a:defRPr sz="2800" b="1" kern="1200">
          <a:solidFill>
            <a:schemeClr val="tx1"/>
          </a:solidFill>
          <a:latin typeface="+mj-lt"/>
          <a:ea typeface="Verdana" panose="020B0604030504040204" pitchFamily="34" charset="0"/>
          <a:cs typeface="Verdana" panose="020B0604030504040204" pitchFamily="34" charset="0"/>
        </a:defRPr>
      </a:lvl1pPr>
    </p:titleStyle>
    <p:bodyStyle>
      <a:lvl1pPr marL="228606" indent="-228606" algn="l" defTabSz="914423" rtl="0" eaLnBrk="1" latinLnBrk="0" hangingPunct="1">
        <a:lnSpc>
          <a:spcPct val="90000"/>
        </a:lnSpc>
        <a:spcBef>
          <a:spcPts val="1001"/>
        </a:spcBef>
        <a:buClr>
          <a:schemeClr val="accent2"/>
        </a:buClr>
        <a:buSzPct val="120000"/>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1pPr>
      <a:lvl2pPr marL="685818" indent="-228606" algn="l" defTabSz="914423" rtl="0" eaLnBrk="1" latinLnBrk="0" hangingPunct="1">
        <a:lnSpc>
          <a:spcPct val="90000"/>
        </a:lnSpc>
        <a:spcBef>
          <a:spcPts val="500"/>
        </a:spcBef>
        <a:buClr>
          <a:schemeClr val="accent2"/>
        </a:buClr>
        <a:buFont typeface="Systemtypsnitt normalt"/>
        <a:buChar char="–"/>
        <a:defRPr sz="1800" kern="1200">
          <a:solidFill>
            <a:schemeClr val="tx1"/>
          </a:solidFill>
          <a:latin typeface="+mj-lt"/>
          <a:ea typeface="Verdana" panose="020B0604030504040204" pitchFamily="34" charset="0"/>
          <a:cs typeface="Verdana" panose="020B0604030504040204" pitchFamily="34" charset="0"/>
        </a:defRPr>
      </a:lvl2pPr>
      <a:lvl3pPr marL="1143029" indent="-228606" algn="l" defTabSz="914423" rtl="0" eaLnBrk="1" latinLnBrk="0" hangingPunct="1">
        <a:lnSpc>
          <a:spcPct val="90000"/>
        </a:lnSpc>
        <a:spcBef>
          <a:spcPts val="500"/>
        </a:spcBef>
        <a:buClr>
          <a:schemeClr val="accent2"/>
        </a:buClr>
        <a:buFont typeface="Systemtypsnitt normalt"/>
        <a:buChar char="–"/>
        <a:defRPr sz="1600" kern="1200">
          <a:solidFill>
            <a:schemeClr val="tx1"/>
          </a:solidFill>
          <a:latin typeface="+mj-lt"/>
          <a:ea typeface="Verdana" panose="020B0604030504040204" pitchFamily="34" charset="0"/>
          <a:cs typeface="Verdana" panose="020B0604030504040204" pitchFamily="34" charset="0"/>
        </a:defRPr>
      </a:lvl3pPr>
      <a:lvl4pPr marL="1657385" indent="-285750"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4pPr>
      <a:lvl5pPr marL="2057452" indent="-228606"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sv-SE"/>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userDrawn="1">
          <p15:clr>
            <a:srgbClr val="F26B43"/>
          </p15:clr>
        </p15:guide>
        <p15:guide id="2" pos="6105" userDrawn="1">
          <p15:clr>
            <a:srgbClr val="F26B43"/>
          </p15:clr>
        </p15:guide>
        <p15:guide id="3" pos="135" userDrawn="1">
          <p15:clr>
            <a:srgbClr val="F26B43"/>
          </p15:clr>
        </p15:guide>
        <p15:guide id="4" orient="horz" pos="119" userDrawn="1">
          <p15:clr>
            <a:srgbClr val="F26B43"/>
          </p15:clr>
        </p15:guide>
        <p15:guide id="5" orient="horz" pos="278" userDrawn="1">
          <p15:clr>
            <a:srgbClr val="F26B43"/>
          </p15:clr>
        </p15:guide>
        <p15:guide id="6" orient="horz" pos="867" userDrawn="1">
          <p15:clr>
            <a:srgbClr val="F26B43"/>
          </p15:clr>
        </p15:guide>
        <p15:guide id="7" pos="301" userDrawn="1">
          <p15:clr>
            <a:srgbClr val="F26B43"/>
          </p15:clr>
        </p15:guide>
        <p15:guide id="8" orient="horz" pos="1026" userDrawn="1">
          <p15:clr>
            <a:srgbClr val="F26B43"/>
          </p15:clr>
        </p15:guide>
        <p15:guide id="9" pos="5939" userDrawn="1">
          <p15:clr>
            <a:srgbClr val="F26B43"/>
          </p15:clr>
        </p15:guide>
        <p15:guide id="10" orient="horz" pos="3997" userDrawn="1">
          <p15:clr>
            <a:srgbClr val="F26B43"/>
          </p15:clr>
        </p15:guide>
        <p15:guide id="11" orient="horz" pos="379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chart" Target="../charts/char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chart" Target="../charts/char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chart" Target="../charts/char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chart" Target="../charts/char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chart" Target="../charts/char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chart" Target="../charts/char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www.enkatfabriken.se/"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chart" Target="../charts/chart1.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chart" Target="../charts/char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chart" Target="../charts/char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chart" Target="../charts/chart6.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DD139736-3EB6-834A-9491-8FA763A59794}"/>
              </a:ext>
            </a:extLst>
          </p:cNvPr>
          <p:cNvSpPr>
            <a:spLocks noGrp="1"/>
          </p:cNvSpPr>
          <p:nvPr>
            <p:ph type="subTitle" idx="1"/>
          </p:nvPr>
        </p:nvSpPr>
        <p:spPr/>
        <p:txBody>
          <a:bodyPr anchor="t">
            <a:normAutofit/>
          </a:bodyPr>
          <a:lstStyle/>
          <a:p>
            <a:r>
              <a:rPr lang="sv-SE" dirty="0"/>
              <a:t>Örebro</a:t>
            </a:r>
          </a:p>
        </p:txBody>
      </p:sp>
      <p:sp>
        <p:nvSpPr>
          <p:cNvPr id="2" name="Rubrik 1">
            <a:extLst>
              <a:ext uri="{FF2B5EF4-FFF2-40B4-BE49-F238E27FC236}">
                <a16:creationId xmlns:a16="http://schemas.microsoft.com/office/drawing/2014/main" id="{B4CDA959-F182-8C4F-9624-673179E93A8F}"/>
              </a:ext>
            </a:extLst>
          </p:cNvPr>
          <p:cNvSpPr>
            <a:spLocks noGrp="1"/>
          </p:cNvSpPr>
          <p:nvPr>
            <p:ph type="ctrTitle"/>
          </p:nvPr>
        </p:nvSpPr>
        <p:spPr/>
        <p:txBody>
          <a:bodyPr anchor="b">
            <a:normAutofit/>
          </a:bodyPr>
          <a:lstStyle/>
          <a:p>
            <a:r>
              <a:rPr lang="sv-SE" dirty="0"/>
              <a:t>Enkät på familjecentraler</a:t>
            </a:r>
          </a:p>
        </p:txBody>
      </p:sp>
    </p:spTree>
    <p:extLst>
      <p:ext uri="{BB962C8B-B14F-4D97-AF65-F5344CB8AC3E}">
        <p14:creationId xmlns:p14="http://schemas.microsoft.com/office/powerpoint/2010/main" val="18926229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Hur väl stämmer följande påståenden?</a:t>
            </a:r>
          </a:p>
        </p:txBody>
      </p:sp>
      <p:graphicFrame>
        <p:nvGraphicFramePr>
          <p:cNvPr id="11" name="Tabell 7">
            <a:extLst>
              <a:ext uri="{FF2B5EF4-FFF2-40B4-BE49-F238E27FC236}">
                <a16:creationId xmlns:a16="http://schemas.microsoft.com/office/drawing/2014/main" id="{521D0438-8E7F-565D-EE6F-592A5094DCE2}"/>
              </a:ext>
            </a:extLst>
          </p:cNvPr>
          <p:cNvGraphicFramePr>
            <a:graphicFrameLocks noGrp="1"/>
          </p:cNvGraphicFramePr>
          <p:nvPr>
            <p:extLst>
              <p:ext uri="{D42A27DB-BD31-4B8C-83A1-F6EECF244321}">
                <p14:modId xmlns:p14="http://schemas.microsoft.com/office/powerpoint/2010/main" val="3345795074"/>
              </p:ext>
            </p:extLst>
          </p:nvPr>
        </p:nvGraphicFramePr>
        <p:xfrm>
          <a:off x="704849" y="4298631"/>
          <a:ext cx="8650799" cy="1401470"/>
        </p:xfrm>
        <a:graphic>
          <a:graphicData uri="http://schemas.openxmlformats.org/drawingml/2006/table">
            <a:tbl>
              <a:tblPr firstRow="1" bandRow="1">
                <a:tableStyleId>{5C22544A-7EE6-4342-B048-85BDC9FD1C3A}</a:tableStyleId>
              </a:tblPr>
              <a:tblGrid>
                <a:gridCol w="3176273">
                  <a:extLst>
                    <a:ext uri="{9D8B030D-6E8A-4147-A177-3AD203B41FA5}">
                      <a16:colId xmlns:a16="http://schemas.microsoft.com/office/drawing/2014/main" val="1159429802"/>
                    </a:ext>
                  </a:extLst>
                </a:gridCol>
                <a:gridCol w="2039730">
                  <a:extLst>
                    <a:ext uri="{9D8B030D-6E8A-4147-A177-3AD203B41FA5}">
                      <a16:colId xmlns:a16="http://schemas.microsoft.com/office/drawing/2014/main" val="2021594479"/>
                    </a:ext>
                  </a:extLst>
                </a:gridCol>
                <a:gridCol w="1717398">
                  <a:extLst>
                    <a:ext uri="{9D8B030D-6E8A-4147-A177-3AD203B41FA5}">
                      <a16:colId xmlns:a16="http://schemas.microsoft.com/office/drawing/2014/main" val="2967166854"/>
                    </a:ext>
                  </a:extLst>
                </a:gridCol>
                <a:gridCol w="1717398">
                  <a:extLst>
                    <a:ext uri="{9D8B030D-6E8A-4147-A177-3AD203B41FA5}">
                      <a16:colId xmlns:a16="http://schemas.microsoft.com/office/drawing/2014/main" val="2826249423"/>
                    </a:ext>
                  </a:extLst>
                </a:gridCol>
              </a:tblGrid>
              <a:tr h="578510">
                <a:tc>
                  <a:txBody>
                    <a:bodyPr/>
                    <a:lstStyle/>
                    <a:p>
                      <a:r>
                        <a:rPr lang="sv-SE" sz="1000" dirty="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kommun</a:t>
                      </a:r>
                    </a:p>
                  </a:txBody>
                  <a:tcPr anchor="ctr"/>
                </a:tc>
                <a:tc>
                  <a:txBody>
                    <a:bodyPr/>
                    <a:lstStyle/>
                    <a:p>
                      <a:r>
                        <a:rPr lang="sv-SE" sz="1000" dirty="0"/>
                        <a:t>Antal svar </a:t>
                      </a:r>
                      <a:br>
                        <a:rPr lang="sv-SE" sz="1000" dirty="0"/>
                      </a:br>
                      <a:r>
                        <a:rPr lang="sv-SE" sz="1000" dirty="0"/>
                        <a:t>exkl. "Inte aktuellt"</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region</a:t>
                      </a:r>
                    </a:p>
                  </a:txBody>
                  <a:tcPr anchor="ctr"/>
                </a:tc>
                <a:extLst>
                  <a:ext uri="{0D108BD9-81ED-4DB2-BD59-A6C34878D82A}">
                    <a16:rowId xmlns:a16="http://schemas.microsoft.com/office/drawing/2014/main" val="14081197"/>
                  </a:ext>
                </a:extLst>
              </a:tr>
              <a:tr h="214132">
                <a:tc>
                  <a:txBody>
                    <a:bodyPr/>
                    <a:lstStyle/>
                    <a:p>
                      <a:r>
                        <a:rPr lang="sv-SE" sz="1200" dirty="0"/>
                        <a:t>Familjecentralen har hjälpt mig att bli bättre på svenska</a:t>
                      </a:r>
                    </a:p>
                  </a:txBody>
                  <a:tcPr anchor="ctr"/>
                </a:tc>
                <a:tc>
                  <a:txBody>
                    <a:bodyPr/>
                    <a:lstStyle/>
                    <a:p>
                      <a:r>
                        <a:rPr lang="sv-SE" sz="1200" dirty="0"/>
                        <a:t>73 %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26</a:t>
                      </a:r>
                    </a:p>
                  </a:txBody>
                  <a:tcPr anchor="ctr"/>
                </a:tc>
                <a:tc>
                  <a:txBody>
                    <a:bodyPr/>
                    <a:lstStyle/>
                    <a:p>
                      <a:r>
                        <a:rPr lang="sv-SE" sz="1200" dirty="0"/>
                        <a:t>79 %</a:t>
                      </a:r>
                    </a:p>
                  </a:txBody>
                  <a:tcPr anchor="ctr"/>
                </a:tc>
                <a:extLst>
                  <a:ext uri="{0D108BD9-81ED-4DB2-BD59-A6C34878D82A}">
                    <a16:rowId xmlns:a16="http://schemas.microsoft.com/office/drawing/2014/main" val="2180593050"/>
                  </a:ext>
                </a:extLst>
              </a:tr>
              <a:tr h="214132">
                <a:tc>
                  <a:txBody>
                    <a:bodyPr/>
                    <a:lstStyle/>
                    <a:p>
                      <a:r>
                        <a:rPr lang="sv-SE" sz="1200" dirty="0"/>
                        <a:t>Familjecentralen har hjälpt mig att förstå mer om hur det är att vara förälder i Sverige</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85 %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27</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88 %</a:t>
                      </a:r>
                    </a:p>
                  </a:txBody>
                  <a:tcPr anchor="ctr"/>
                </a:tc>
                <a:extLst>
                  <a:ext uri="{0D108BD9-81ED-4DB2-BD59-A6C34878D82A}">
                    <a16:rowId xmlns:a16="http://schemas.microsoft.com/office/drawing/2014/main" val="2419974229"/>
                  </a:ext>
                </a:extLst>
              </a:tr>
              <a:tr h="214132">
                <a:tc>
                  <a:txBody>
                    <a:bodyPr/>
                    <a:lstStyle/>
                    <a:p>
                      <a:r>
                        <a:rPr lang="sv-SE" sz="1200" dirty="0"/>
                        <a:t>Familjecentralen har hjälpt mig att förstå mer om hur det svenska samhället fungerar</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87 %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23</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84 %</a:t>
                      </a:r>
                    </a:p>
                  </a:txBody>
                  <a:tcPr anchor="ctr"/>
                </a:tc>
                <a:extLst>
                  <a:ext uri="{0D108BD9-81ED-4DB2-BD59-A6C34878D82A}">
                    <a16:rowId xmlns:a16="http://schemas.microsoft.com/office/drawing/2014/main" val="3038753263"/>
                  </a:ext>
                </a:extLst>
              </a:tr>
            </a:tbl>
          </a:graphicData>
        </a:graphic>
      </p:graphicFrame>
      <p:sp>
        <p:nvSpPr>
          <p:cNvPr id="3" name="Platshållare för text 4">
            <a:extLst>
              <a:ext uri="{FF2B5EF4-FFF2-40B4-BE49-F238E27FC236}">
                <a16:creationId xmlns:a16="http://schemas.microsoft.com/office/drawing/2014/main" id="{40DCF8D0-2D35-2238-4D26-3F270EDA0406}"/>
              </a:ext>
            </a:extLst>
          </p:cNvPr>
          <p:cNvSpPr txBox="1">
            <a:spLocks/>
          </p:cNvSpPr>
          <p:nvPr/>
        </p:nvSpPr>
        <p:spPr>
          <a:xfrm>
            <a:off x="476574" y="1046968"/>
            <a:ext cx="6798869" cy="329395"/>
          </a:xfrm>
          <a:prstGeom prst="rect">
            <a:avLst/>
          </a:prstGeom>
        </p:spPr>
        <p:txBody>
          <a:bodyPr vert="horz" lIns="91440" tIns="45720" rIns="91440" bIns="45720" rtlCol="0" anchor="t">
            <a:normAutofit fontScale="925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100" b="0" dirty="0"/>
              <a:t>Frågorna nedan har ställts till de som svarat ”0-5 år” eller ”6-15 år” på frågan ”Hur länge har du bott i Sverige?” </a:t>
            </a:r>
          </a:p>
        </p:txBody>
      </p:sp>
      <p:graphicFrame>
        <p:nvGraphicFramePr>
          <p:cNvPr id="4" name="Chart 8">
            <a:extLst>
              <a:ext uri="{FF2B5EF4-FFF2-40B4-BE49-F238E27FC236}">
                <a16:creationId xmlns:a16="http://schemas.microsoft.com/office/drawing/2014/main" id="{F93EF249-BFD6-5CB9-33C8-280814881A60}"/>
              </a:ext>
            </a:extLst>
          </p:cNvPr>
          <p:cNvGraphicFramePr/>
          <p:nvPr/>
        </p:nvGraphicFramePr>
        <p:xfrm>
          <a:off x="704851" y="1670922"/>
          <a:ext cx="8316316" cy="253733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2">
            <a:extLst>
              <a:ext uri="{FF2B5EF4-FFF2-40B4-BE49-F238E27FC236}">
                <a16:creationId xmlns:a16="http://schemas.microsoft.com/office/drawing/2014/main" id="{DE234242-E3C9-E1BA-DAE9-6DF7E724F9F0}"/>
              </a:ext>
            </a:extLst>
          </p:cNvPr>
          <p:cNvSpPr txBox="1"/>
          <p:nvPr/>
        </p:nvSpPr>
        <p:spPr>
          <a:xfrm>
            <a:off x="8850199" y="2061399"/>
            <a:ext cx="1387310" cy="1546834"/>
          </a:xfrm>
          <a:prstGeom prst="rect">
            <a:avLst/>
          </a:prstGeom>
          <a:noFill/>
        </p:spPr>
        <p:txBody>
          <a:bodyPr wrap="square" rtlCol="0">
            <a:spAutoFit/>
          </a:bodyPr>
          <a:lstStyle/>
          <a:p>
            <a:pPr>
              <a:lnSpc>
                <a:spcPct val="150000"/>
              </a:lnSpc>
            </a:pPr>
            <a:r>
              <a:rPr lang="en-GB" sz="800"/>
              <a:t>19 %</a:t>
            </a:r>
          </a:p>
          <a:p>
            <a:pPr>
              <a:lnSpc>
                <a:spcPct val="150000"/>
              </a:lnSpc>
            </a:pPr>
            <a:endParaRPr lang="en-GB" sz="800"/>
          </a:p>
          <a:p>
            <a:pPr>
              <a:lnSpc>
                <a:spcPct val="150000"/>
              </a:lnSpc>
            </a:pPr>
            <a:endParaRPr lang="en-GB" sz="800"/>
          </a:p>
          <a:p>
            <a:pPr>
              <a:lnSpc>
                <a:spcPct val="150000"/>
              </a:lnSpc>
            </a:pPr>
            <a:r>
              <a:rPr lang="en-GB" sz="800"/>
              <a:t>16 %</a:t>
            </a:r>
          </a:p>
          <a:p>
            <a:pPr>
              <a:lnSpc>
                <a:spcPct val="150000"/>
              </a:lnSpc>
            </a:pPr>
            <a:endParaRPr lang="en-GB" sz="800"/>
          </a:p>
          <a:p>
            <a:pPr>
              <a:lnSpc>
                <a:spcPct val="150000"/>
              </a:lnSpc>
            </a:pPr>
            <a:endParaRPr lang="en-GB" sz="800"/>
          </a:p>
          <a:p>
            <a:pPr>
              <a:lnSpc>
                <a:spcPct val="150000"/>
              </a:lnSpc>
            </a:pPr>
            <a:r>
              <a:rPr lang="en-GB" sz="800"/>
              <a:t>28 %</a:t>
            </a:r>
          </a:p>
          <a:p>
            <a:pPr>
              <a:lnSpc>
                <a:spcPct val="150000"/>
              </a:lnSpc>
            </a:pPr>
            <a:endParaRPr lang="en-GB" sz="800"/>
          </a:p>
        </p:txBody>
      </p:sp>
      <p:sp>
        <p:nvSpPr>
          <p:cNvPr id="6" name="TextBox 13">
            <a:extLst>
              <a:ext uri="{FF2B5EF4-FFF2-40B4-BE49-F238E27FC236}">
                <a16:creationId xmlns:a16="http://schemas.microsoft.com/office/drawing/2014/main" id="{634CDCFC-490A-EB74-292E-9E79775E43A3}"/>
              </a:ext>
            </a:extLst>
          </p:cNvPr>
          <p:cNvSpPr txBox="1"/>
          <p:nvPr/>
        </p:nvSpPr>
        <p:spPr>
          <a:xfrm>
            <a:off x="8558829" y="1607601"/>
            <a:ext cx="990238" cy="254172"/>
          </a:xfrm>
          <a:prstGeom prst="rect">
            <a:avLst/>
          </a:prstGeom>
          <a:noFill/>
        </p:spPr>
        <p:txBody>
          <a:bodyPr wrap="square">
            <a:spAutoFit/>
          </a:bodyPr>
          <a:lstStyle/>
          <a:p>
            <a:pPr algn="r">
              <a:lnSpc>
                <a:spcPct val="150000"/>
              </a:lnSpc>
            </a:pPr>
            <a:r>
              <a:rPr lang="en-SE" sz="800"/>
              <a:t>Inte aktuellt</a:t>
            </a:r>
          </a:p>
        </p:txBody>
      </p:sp>
    </p:spTree>
    <p:extLst>
      <p:ext uri="{BB962C8B-B14F-4D97-AF65-F5344CB8AC3E}">
        <p14:creationId xmlns:p14="http://schemas.microsoft.com/office/powerpoint/2010/main" val="13106160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Hur väl stämmer följande påstående?</a:t>
            </a:r>
          </a:p>
        </p:txBody>
      </p:sp>
      <p:graphicFrame>
        <p:nvGraphicFramePr>
          <p:cNvPr id="3" name="Tabell 7">
            <a:extLst>
              <a:ext uri="{FF2B5EF4-FFF2-40B4-BE49-F238E27FC236}">
                <a16:creationId xmlns:a16="http://schemas.microsoft.com/office/drawing/2014/main" id="{B8EB3BD0-D730-AE77-7610-C28A7D2A8977}"/>
              </a:ext>
            </a:extLst>
          </p:cNvPr>
          <p:cNvGraphicFramePr>
            <a:graphicFrameLocks noGrp="1"/>
          </p:cNvGraphicFramePr>
          <p:nvPr>
            <p:extLst>
              <p:ext uri="{D42A27DB-BD31-4B8C-83A1-F6EECF244321}">
                <p14:modId xmlns:p14="http://schemas.microsoft.com/office/powerpoint/2010/main" val="4230777230"/>
              </p:ext>
            </p:extLst>
          </p:nvPr>
        </p:nvGraphicFramePr>
        <p:xfrm>
          <a:off x="704849" y="3657600"/>
          <a:ext cx="8650800" cy="1767840"/>
        </p:xfrm>
        <a:graphic>
          <a:graphicData uri="http://schemas.openxmlformats.org/drawingml/2006/table">
            <a:tbl>
              <a:tblPr firstRow="1" bandRow="1">
                <a:tableStyleId>{5C22544A-7EE6-4342-B048-85BDC9FD1C3A}</a:tableStyleId>
              </a:tblPr>
              <a:tblGrid>
                <a:gridCol w="3176273">
                  <a:extLst>
                    <a:ext uri="{9D8B030D-6E8A-4147-A177-3AD203B41FA5}">
                      <a16:colId xmlns:a16="http://schemas.microsoft.com/office/drawing/2014/main" val="1159429802"/>
                    </a:ext>
                  </a:extLst>
                </a:gridCol>
                <a:gridCol w="1924240">
                  <a:extLst>
                    <a:ext uri="{9D8B030D-6E8A-4147-A177-3AD203B41FA5}">
                      <a16:colId xmlns:a16="http://schemas.microsoft.com/office/drawing/2014/main" val="2021594479"/>
                    </a:ext>
                  </a:extLst>
                </a:gridCol>
                <a:gridCol w="1832889">
                  <a:extLst>
                    <a:ext uri="{9D8B030D-6E8A-4147-A177-3AD203B41FA5}">
                      <a16:colId xmlns:a16="http://schemas.microsoft.com/office/drawing/2014/main" val="2967166854"/>
                    </a:ext>
                  </a:extLst>
                </a:gridCol>
                <a:gridCol w="1717398">
                  <a:extLst>
                    <a:ext uri="{9D8B030D-6E8A-4147-A177-3AD203B41FA5}">
                      <a16:colId xmlns:a16="http://schemas.microsoft.com/office/drawing/2014/main" val="402324291"/>
                    </a:ext>
                  </a:extLst>
                </a:gridCol>
              </a:tblGrid>
              <a:tr h="355707">
                <a:tc>
                  <a:txBody>
                    <a:bodyPr/>
                    <a:lstStyle/>
                    <a:p>
                      <a:r>
                        <a:rPr lang="sv-SE" sz="1000" dirty="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”Alltid / Ofta"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kommun</a:t>
                      </a:r>
                    </a:p>
                  </a:txBody>
                  <a:tcPr anchor="ctr"/>
                </a:tc>
                <a:tc>
                  <a:txBody>
                    <a:bodyPr/>
                    <a:lstStyle/>
                    <a:p>
                      <a:r>
                        <a:rPr lang="sv-SE" sz="1000" dirty="0"/>
                        <a:t>Antal svar </a:t>
                      </a:r>
                    </a:p>
                    <a:p>
                      <a:r>
                        <a:rPr lang="sv-SE" sz="1000" dirty="0"/>
                        <a:t>exkl. ”Vill inte svara"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”Alltid / Ofta"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region</a:t>
                      </a:r>
                    </a:p>
                  </a:txBody>
                  <a:tcPr anchor="ctr"/>
                </a:tc>
                <a:extLst>
                  <a:ext uri="{0D108BD9-81ED-4DB2-BD59-A6C34878D82A}">
                    <a16:rowId xmlns:a16="http://schemas.microsoft.com/office/drawing/2014/main" val="14081197"/>
                  </a:ext>
                </a:extLst>
              </a:tr>
              <a:tr h="414991">
                <a:tc>
                  <a:txBody>
                    <a:bodyPr/>
                    <a:lstStyle/>
                    <a:p>
                      <a:r>
                        <a:rPr lang="sv-SE" sz="1200" dirty="0"/>
                        <a:t>Jag känner mig välkommen på familjecentralen</a:t>
                      </a:r>
                    </a:p>
                  </a:txBody>
                  <a:tcPr anchor="ctr"/>
                </a:tc>
                <a:tc>
                  <a:txBody>
                    <a:bodyPr/>
                    <a:lstStyle/>
                    <a:p>
                      <a:r>
                        <a:rPr lang="sv-SE" sz="1200" dirty="0"/>
                        <a:t>99 %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155</a:t>
                      </a:r>
                    </a:p>
                  </a:txBody>
                  <a:tcPr anchor="ctr"/>
                </a:tc>
                <a:tc>
                  <a:txBody>
                    <a:bodyPr/>
                    <a:lstStyle/>
                    <a:p>
                      <a:r>
                        <a:rPr lang="sv-SE" sz="1200" dirty="0"/>
                        <a:t>99 %</a:t>
                      </a:r>
                    </a:p>
                  </a:txBody>
                  <a:tcPr anchor="ctr"/>
                </a:tc>
                <a:extLst>
                  <a:ext uri="{0D108BD9-81ED-4DB2-BD59-A6C34878D82A}">
                    <a16:rowId xmlns:a16="http://schemas.microsoft.com/office/drawing/2014/main" val="2180593050"/>
                  </a:ext>
                </a:extLst>
              </a:tr>
              <a:tr h="414991">
                <a:tc>
                  <a:txBody>
                    <a:bodyPr/>
                    <a:lstStyle/>
                    <a:p>
                      <a:r>
                        <a:rPr lang="sv-SE" sz="1200" dirty="0"/>
                        <a:t>Jag har förtroende för personalen på familjecentralen</a:t>
                      </a:r>
                    </a:p>
                  </a:txBody>
                  <a:tcPr anchor="ctr"/>
                </a:tc>
                <a:tc>
                  <a:txBody>
                    <a:bodyPr/>
                    <a:lstStyle/>
                    <a:p>
                      <a:r>
                        <a:rPr lang="sv-SE" sz="1200" dirty="0"/>
                        <a:t>100 %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153</a:t>
                      </a:r>
                    </a:p>
                  </a:txBody>
                  <a:tcPr anchor="ctr"/>
                </a:tc>
                <a:tc>
                  <a:txBody>
                    <a:bodyPr/>
                    <a:lstStyle/>
                    <a:p>
                      <a:r>
                        <a:rPr lang="sv-SE" sz="1200" dirty="0"/>
                        <a:t>99 %</a:t>
                      </a:r>
                    </a:p>
                  </a:txBody>
                  <a:tcPr anchor="ctr"/>
                </a:tc>
                <a:extLst>
                  <a:ext uri="{0D108BD9-81ED-4DB2-BD59-A6C34878D82A}">
                    <a16:rowId xmlns:a16="http://schemas.microsoft.com/office/drawing/2014/main" val="2419974229"/>
                  </a:ext>
                </a:extLst>
              </a:tr>
              <a:tr h="414991">
                <a:tc>
                  <a:txBody>
                    <a:bodyPr/>
                    <a:lstStyle/>
                    <a:p>
                      <a:r>
                        <a:rPr lang="sv-SE" sz="1200" dirty="0"/>
                        <a:t>Personalen på familjecentralen ger mig den information jag behöver</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98 %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155</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98 %</a:t>
                      </a:r>
                    </a:p>
                  </a:txBody>
                  <a:tcPr anchor="ctr"/>
                </a:tc>
                <a:extLst>
                  <a:ext uri="{0D108BD9-81ED-4DB2-BD59-A6C34878D82A}">
                    <a16:rowId xmlns:a16="http://schemas.microsoft.com/office/drawing/2014/main" val="3038753263"/>
                  </a:ext>
                </a:extLst>
              </a:tr>
            </a:tbl>
          </a:graphicData>
        </a:graphic>
      </p:graphicFrame>
      <p:graphicFrame>
        <p:nvGraphicFramePr>
          <p:cNvPr id="5" name="Chart 8">
            <a:extLst>
              <a:ext uri="{FF2B5EF4-FFF2-40B4-BE49-F238E27FC236}">
                <a16:creationId xmlns:a16="http://schemas.microsoft.com/office/drawing/2014/main" id="{8C3CEE4F-E66B-5EA7-C10C-895278FB01C9}"/>
              </a:ext>
            </a:extLst>
          </p:cNvPr>
          <p:cNvGraphicFramePr/>
          <p:nvPr/>
        </p:nvGraphicFramePr>
        <p:xfrm>
          <a:off x="704850" y="1026000"/>
          <a:ext cx="8316317" cy="273406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3">
            <a:extLst>
              <a:ext uri="{FF2B5EF4-FFF2-40B4-BE49-F238E27FC236}">
                <a16:creationId xmlns:a16="http://schemas.microsoft.com/office/drawing/2014/main" id="{D2C100C7-8EE4-A0A0-8873-EAA638F22391}"/>
              </a:ext>
            </a:extLst>
          </p:cNvPr>
          <p:cNvSpPr txBox="1"/>
          <p:nvPr/>
        </p:nvSpPr>
        <p:spPr>
          <a:xfrm>
            <a:off x="8660203" y="1429937"/>
            <a:ext cx="1387310" cy="1569660"/>
          </a:xfrm>
          <a:prstGeom prst="rect">
            <a:avLst/>
          </a:prstGeom>
          <a:noFill/>
        </p:spPr>
        <p:txBody>
          <a:bodyPr wrap="square" rtlCol="0">
            <a:spAutoFit/>
          </a:bodyPr>
          <a:lstStyle/>
          <a:p>
            <a:r>
              <a:rPr lang="en-GB" sz="800"/>
              <a:t>0 %</a:t>
            </a:r>
          </a:p>
          <a:p>
            <a:endParaRPr lang="en-GB" sz="800"/>
          </a:p>
          <a:p>
            <a:endParaRPr lang="en-GB" sz="800"/>
          </a:p>
          <a:p>
            <a:endParaRPr lang="en-GB" sz="800"/>
          </a:p>
          <a:p>
            <a:endParaRPr lang="en-GB" sz="800"/>
          </a:p>
          <a:p>
            <a:r>
              <a:rPr lang="en-GB" sz="800"/>
              <a:t>1 %</a:t>
            </a:r>
          </a:p>
          <a:p>
            <a:endParaRPr lang="en-GB" sz="800"/>
          </a:p>
          <a:p>
            <a:endParaRPr lang="en-GB" sz="800"/>
          </a:p>
          <a:p>
            <a:endParaRPr lang="en-GB" sz="800"/>
          </a:p>
          <a:p>
            <a:endParaRPr lang="en-GB" sz="800"/>
          </a:p>
          <a:p>
            <a:r>
              <a:rPr lang="en-GB" sz="800"/>
              <a:t>0 %</a:t>
            </a:r>
          </a:p>
          <a:p>
            <a:endParaRPr lang="en-GB" sz="800"/>
          </a:p>
        </p:txBody>
      </p:sp>
      <p:sp>
        <p:nvSpPr>
          <p:cNvPr id="9" name="TextBox 5">
            <a:extLst>
              <a:ext uri="{FF2B5EF4-FFF2-40B4-BE49-F238E27FC236}">
                <a16:creationId xmlns:a16="http://schemas.microsoft.com/office/drawing/2014/main" id="{C20144D1-8A24-EFA7-3984-EE45FFBDA126}"/>
              </a:ext>
            </a:extLst>
          </p:cNvPr>
          <p:cNvSpPr txBox="1"/>
          <p:nvPr/>
        </p:nvSpPr>
        <p:spPr>
          <a:xfrm>
            <a:off x="8660203" y="979200"/>
            <a:ext cx="990238" cy="254172"/>
          </a:xfrm>
          <a:prstGeom prst="rect">
            <a:avLst/>
          </a:prstGeom>
          <a:noFill/>
        </p:spPr>
        <p:txBody>
          <a:bodyPr wrap="square">
            <a:spAutoFit/>
          </a:bodyPr>
          <a:lstStyle/>
          <a:p>
            <a:pPr>
              <a:lnSpc>
                <a:spcPct val="150000"/>
              </a:lnSpc>
            </a:pPr>
            <a:r>
              <a:rPr lang="sv-SE" sz="800"/>
              <a:t>Vill inte svara</a:t>
            </a:r>
            <a:endParaRPr lang="en-SE" sz="800"/>
          </a:p>
        </p:txBody>
      </p:sp>
    </p:spTree>
    <p:extLst>
      <p:ext uri="{BB962C8B-B14F-4D97-AF65-F5344CB8AC3E}">
        <p14:creationId xmlns:p14="http://schemas.microsoft.com/office/powerpoint/2010/main" val="1311441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Har du fått extra stöd av personalen på familjecentralen?</a:t>
            </a:r>
            <a:endParaRPr lang="sv-SE" sz="2400" dirty="0"/>
          </a:p>
        </p:txBody>
      </p:sp>
      <p:graphicFrame>
        <p:nvGraphicFramePr>
          <p:cNvPr id="6" name="Platshållare för innehåll 3">
            <a:extLst>
              <a:ext uri="{FF2B5EF4-FFF2-40B4-BE49-F238E27FC236}">
                <a16:creationId xmlns:a16="http://schemas.microsoft.com/office/drawing/2014/main" id="{269A4AA8-14D6-74FF-929A-E11004BCD702}"/>
              </a:ext>
            </a:extLst>
          </p:cNvPr>
          <p:cNvGraphicFramePr>
            <a:graphicFrameLocks noGrp="1"/>
          </p:cNvGraphicFramePr>
          <p:nvPr>
            <p:ph sz="half" idx="2"/>
          </p:nvPr>
        </p:nvGraphicFramePr>
        <p:xfrm>
          <a:off x="1119482" y="1459424"/>
          <a:ext cx="3131770" cy="27533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ell 7">
            <a:extLst>
              <a:ext uri="{FF2B5EF4-FFF2-40B4-BE49-F238E27FC236}">
                <a16:creationId xmlns:a16="http://schemas.microsoft.com/office/drawing/2014/main" id="{AFEE7712-450D-182E-D215-51A642CD744F}"/>
              </a:ext>
            </a:extLst>
          </p:cNvPr>
          <p:cNvGraphicFramePr>
            <a:graphicFrameLocks noGrp="1"/>
          </p:cNvGraphicFramePr>
          <p:nvPr>
            <p:extLst>
              <p:ext uri="{D42A27DB-BD31-4B8C-83A1-F6EECF244321}">
                <p14:modId xmlns:p14="http://schemas.microsoft.com/office/powerpoint/2010/main" val="2191339044"/>
              </p:ext>
            </p:extLst>
          </p:nvPr>
        </p:nvGraphicFramePr>
        <p:xfrm>
          <a:off x="704849" y="4545747"/>
          <a:ext cx="8650800" cy="852830"/>
        </p:xfrm>
        <a:graphic>
          <a:graphicData uri="http://schemas.openxmlformats.org/drawingml/2006/table">
            <a:tbl>
              <a:tblPr firstRow="1" bandRow="1">
                <a:tableStyleId>{5C22544A-7EE6-4342-B048-85BDC9FD1C3A}</a:tableStyleId>
              </a:tblPr>
              <a:tblGrid>
                <a:gridCol w="3238732">
                  <a:extLst>
                    <a:ext uri="{9D8B030D-6E8A-4147-A177-3AD203B41FA5}">
                      <a16:colId xmlns:a16="http://schemas.microsoft.com/office/drawing/2014/main" val="1159429802"/>
                    </a:ext>
                  </a:extLst>
                </a:gridCol>
                <a:gridCol w="2079840">
                  <a:extLst>
                    <a:ext uri="{9D8B030D-6E8A-4147-A177-3AD203B41FA5}">
                      <a16:colId xmlns:a16="http://schemas.microsoft.com/office/drawing/2014/main" val="2021594479"/>
                    </a:ext>
                  </a:extLst>
                </a:gridCol>
                <a:gridCol w="1581058">
                  <a:extLst>
                    <a:ext uri="{9D8B030D-6E8A-4147-A177-3AD203B41FA5}">
                      <a16:colId xmlns:a16="http://schemas.microsoft.com/office/drawing/2014/main" val="2967166854"/>
                    </a:ext>
                  </a:extLst>
                </a:gridCol>
                <a:gridCol w="1751170">
                  <a:extLst>
                    <a:ext uri="{9D8B030D-6E8A-4147-A177-3AD203B41FA5}">
                      <a16:colId xmlns:a16="http://schemas.microsoft.com/office/drawing/2014/main" val="3050606373"/>
                    </a:ext>
                  </a:extLst>
                </a:gridCol>
              </a:tblGrid>
              <a:tr h="578510">
                <a:tc>
                  <a:txBody>
                    <a:bodyPr/>
                    <a:lstStyle/>
                    <a:p>
                      <a:r>
                        <a:rPr lang="sv-SE" sz="1000" dirty="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kommun</a:t>
                      </a:r>
                    </a:p>
                  </a:txBody>
                  <a:tcPr anchor="ctr"/>
                </a:tc>
                <a:tc>
                  <a:txBody>
                    <a:bodyPr/>
                    <a:lstStyle/>
                    <a:p>
                      <a:r>
                        <a:rPr lang="sv-SE" sz="1000" dirty="0"/>
                        <a:t>Antal svar </a:t>
                      </a:r>
                    </a:p>
                    <a:p>
                      <a:r>
                        <a:rPr lang="sv-SE" sz="1000" dirty="0"/>
                        <a:t>exkl. "Vet inte"</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region</a:t>
                      </a:r>
                    </a:p>
                  </a:txBody>
                  <a:tcPr anchor="ctr"/>
                </a:tc>
                <a:extLst>
                  <a:ext uri="{0D108BD9-81ED-4DB2-BD59-A6C34878D82A}">
                    <a16:rowId xmlns:a16="http://schemas.microsoft.com/office/drawing/2014/main" val="14081197"/>
                  </a:ext>
                </a:extLst>
              </a:tr>
              <a:tr h="214132">
                <a:tc>
                  <a:txBody>
                    <a:bodyPr/>
                    <a:lstStyle/>
                    <a:p>
                      <a:r>
                        <a:rPr lang="sv-SE" sz="1200" dirty="0"/>
                        <a:t>Har du fått extra stöd av personalen på familjecentralen?</a:t>
                      </a:r>
                    </a:p>
                  </a:txBody>
                  <a:tcPr anchor="ctr"/>
                </a:tc>
                <a:tc>
                  <a:txBody>
                    <a:bodyPr/>
                    <a:lstStyle/>
                    <a:p>
                      <a:r>
                        <a:rPr lang="sv-SE" sz="1200" dirty="0"/>
                        <a:t>56 %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122</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55 %</a:t>
                      </a:r>
                    </a:p>
                  </a:txBody>
                  <a:tcPr anchor="ctr"/>
                </a:tc>
                <a:extLst>
                  <a:ext uri="{0D108BD9-81ED-4DB2-BD59-A6C34878D82A}">
                    <a16:rowId xmlns:a16="http://schemas.microsoft.com/office/drawing/2014/main" val="2180593050"/>
                  </a:ext>
                </a:extLst>
              </a:tr>
            </a:tbl>
          </a:graphicData>
        </a:graphic>
      </p:graphicFrame>
      <p:sp>
        <p:nvSpPr>
          <p:cNvPr id="4" name="TextBox 3">
            <a:extLst>
              <a:ext uri="{FF2B5EF4-FFF2-40B4-BE49-F238E27FC236}">
                <a16:creationId xmlns:a16="http://schemas.microsoft.com/office/drawing/2014/main" id="{8404D49E-49D8-4797-C4BD-3EC6B98BFEB8}"/>
              </a:ext>
            </a:extLst>
          </p:cNvPr>
          <p:cNvSpPr txBox="1"/>
          <p:nvPr/>
        </p:nvSpPr>
        <p:spPr>
          <a:xfrm>
            <a:off x="704849" y="4106909"/>
            <a:ext cx="1921109" cy="438838"/>
          </a:xfrm>
          <a:prstGeom prst="rect">
            <a:avLst/>
          </a:prstGeom>
          <a:noFill/>
        </p:spPr>
        <p:txBody>
          <a:bodyPr wrap="square">
            <a:spAutoFit/>
          </a:bodyPr>
          <a:lstStyle/>
          <a:p>
            <a:pPr>
              <a:lnSpc>
                <a:spcPct val="150000"/>
              </a:lnSpc>
            </a:pPr>
            <a:r>
              <a:rPr lang="en-SE" sz="800"/>
              <a:t>Vet inte: </a:t>
            </a:r>
            <a:r>
              <a:rPr lang="en-GB" sz="800"/>
              <a:t>21 %</a:t>
            </a:r>
          </a:p>
          <a:p>
            <a:pPr>
              <a:lnSpc>
                <a:spcPct val="150000"/>
              </a:lnSpc>
            </a:pPr>
            <a:endParaRPr lang="en-SE" sz="800"/>
          </a:p>
        </p:txBody>
      </p:sp>
    </p:spTree>
    <p:extLst>
      <p:ext uri="{BB962C8B-B14F-4D97-AF65-F5344CB8AC3E}">
        <p14:creationId xmlns:p14="http://schemas.microsoft.com/office/powerpoint/2010/main" val="30322945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lstStyle/>
          <a:p>
            <a:pPr>
              <a:spcBef>
                <a:spcPts val="401"/>
              </a:spcBef>
            </a:pPr>
            <a:r>
              <a:rPr lang="sv-SE" sz="1200" dirty="0"/>
              <a:t>ABC kurs och HLR samt babymasssge. Hjälp i mitt föräldraskap och bra råd kring kost.
Allmänt pratat om allt möjligt och bra stöd!
Allt
Att bara få prata av sig, både sånt som handlar om ens barn, privatliv och även jobbrelaterade frågor och funderingar. Fantastiska lyssnare!
De är glada personal.
De gör alltid det lilla extra. T.ex om man har slut på d-vitamindroppar följer de med och knackar på hos bvc-sköterskan. De små sakerna de gör får mig att känna mig trygg i att komma till dem om jag skulle behöva hjälp med något större eller jobbigt.
De har alltid hjälp till om man kommer med flera barn. De lyssnar in en superbra.
Det är en av de bästa familjecentralen som finns för oss vi älskar och komma hit fina personal och fin miljö.uppskattar så mycket här kan jag säga
Det lilla extra! Småsaker som att passa lillebror när stora behöver gå på toaletten med mitt stöd, tips och råd i vardagen, pepp, mm.
En genuin vänskap, uppmuntran och hjälp med språkinlärning.
Extrabesök/samtal vid oro under graviditeten
fått mat bidrag när ja va fattig. samtal när ja behövde stöd.
Fick hjälp att få rätt hjälp
Har fått kuratorstöd då min familj varit i en särskilt svår situation
Hjälp med kurator och remiss till psykolog i samband med förlossningsdepression</a:t>
            </a:r>
          </a:p>
        </p:txBody>
      </p:sp>
    </p:spTree>
    <p:extLst>
      <p:ext uri="{BB962C8B-B14F-4D97-AF65-F5344CB8AC3E}">
        <p14:creationId xmlns:p14="http://schemas.microsoft.com/office/powerpoint/2010/main" val="19254327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Har du deltagit i föräldragrupp på familjecentralen det senaste året?</a:t>
            </a:r>
          </a:p>
        </p:txBody>
      </p:sp>
      <p:graphicFrame>
        <p:nvGraphicFramePr>
          <p:cNvPr id="6" name="Platshållare för innehåll 3">
            <a:extLst>
              <a:ext uri="{FF2B5EF4-FFF2-40B4-BE49-F238E27FC236}">
                <a16:creationId xmlns:a16="http://schemas.microsoft.com/office/drawing/2014/main" id="{269A4AA8-14D6-74FF-929A-E11004BCD702}"/>
              </a:ext>
            </a:extLst>
          </p:cNvPr>
          <p:cNvGraphicFramePr>
            <a:graphicFrameLocks noGrp="1"/>
          </p:cNvGraphicFramePr>
          <p:nvPr>
            <p:ph sz="half" idx="2"/>
            <p:extLst>
              <p:ext uri="{D42A27DB-BD31-4B8C-83A1-F6EECF244321}">
                <p14:modId xmlns:p14="http://schemas.microsoft.com/office/powerpoint/2010/main" val="144308259"/>
              </p:ext>
            </p:extLst>
          </p:nvPr>
        </p:nvGraphicFramePr>
        <p:xfrm>
          <a:off x="1119482" y="1459423"/>
          <a:ext cx="3115061" cy="27386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ell 7">
            <a:extLst>
              <a:ext uri="{FF2B5EF4-FFF2-40B4-BE49-F238E27FC236}">
                <a16:creationId xmlns:a16="http://schemas.microsoft.com/office/drawing/2014/main" id="{AFEE7712-450D-182E-D215-51A642CD744F}"/>
              </a:ext>
            </a:extLst>
          </p:cNvPr>
          <p:cNvGraphicFramePr>
            <a:graphicFrameLocks noGrp="1"/>
          </p:cNvGraphicFramePr>
          <p:nvPr>
            <p:extLst>
              <p:ext uri="{D42A27DB-BD31-4B8C-83A1-F6EECF244321}">
                <p14:modId xmlns:p14="http://schemas.microsoft.com/office/powerpoint/2010/main" val="2980160500"/>
              </p:ext>
            </p:extLst>
          </p:nvPr>
        </p:nvGraphicFramePr>
        <p:xfrm>
          <a:off x="704849" y="4545747"/>
          <a:ext cx="8650799" cy="852830"/>
        </p:xfrm>
        <a:graphic>
          <a:graphicData uri="http://schemas.openxmlformats.org/drawingml/2006/table">
            <a:tbl>
              <a:tblPr firstRow="1" bandRow="1">
                <a:tableStyleId>{5C22544A-7EE6-4342-B048-85BDC9FD1C3A}</a:tableStyleId>
              </a:tblPr>
              <a:tblGrid>
                <a:gridCol w="3176273">
                  <a:extLst>
                    <a:ext uri="{9D8B030D-6E8A-4147-A177-3AD203B41FA5}">
                      <a16:colId xmlns:a16="http://schemas.microsoft.com/office/drawing/2014/main" val="1159429802"/>
                    </a:ext>
                  </a:extLst>
                </a:gridCol>
                <a:gridCol w="2039730">
                  <a:extLst>
                    <a:ext uri="{9D8B030D-6E8A-4147-A177-3AD203B41FA5}">
                      <a16:colId xmlns:a16="http://schemas.microsoft.com/office/drawing/2014/main" val="2021594479"/>
                    </a:ext>
                  </a:extLst>
                </a:gridCol>
                <a:gridCol w="1717398">
                  <a:extLst>
                    <a:ext uri="{9D8B030D-6E8A-4147-A177-3AD203B41FA5}">
                      <a16:colId xmlns:a16="http://schemas.microsoft.com/office/drawing/2014/main" val="2967166854"/>
                    </a:ext>
                  </a:extLst>
                </a:gridCol>
                <a:gridCol w="1717398">
                  <a:extLst>
                    <a:ext uri="{9D8B030D-6E8A-4147-A177-3AD203B41FA5}">
                      <a16:colId xmlns:a16="http://schemas.microsoft.com/office/drawing/2014/main" val="567172295"/>
                    </a:ext>
                  </a:extLst>
                </a:gridCol>
              </a:tblGrid>
              <a:tr h="578510">
                <a:tc>
                  <a:txBody>
                    <a:bodyPr/>
                    <a:lstStyle/>
                    <a:p>
                      <a:r>
                        <a:rPr lang="sv-SE" sz="1000" dirty="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kommun</a:t>
                      </a:r>
                    </a:p>
                  </a:txBody>
                  <a:tcPr anchor="ctr"/>
                </a:tc>
                <a:tc>
                  <a:txBody>
                    <a:bodyPr/>
                    <a:lstStyle/>
                    <a:p>
                      <a:r>
                        <a:rPr lang="sv-SE" sz="1000" dirty="0"/>
                        <a:t>Antal svar </a:t>
                      </a:r>
                    </a:p>
                    <a:p>
                      <a:r>
                        <a:rPr lang="sv-SE" sz="1000" dirty="0"/>
                        <a:t>exkl. "Vet inte"</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region</a:t>
                      </a:r>
                    </a:p>
                  </a:txBody>
                  <a:tcPr anchor="ctr"/>
                </a:tc>
                <a:extLst>
                  <a:ext uri="{0D108BD9-81ED-4DB2-BD59-A6C34878D82A}">
                    <a16:rowId xmlns:a16="http://schemas.microsoft.com/office/drawing/2014/main" val="14081197"/>
                  </a:ext>
                </a:extLst>
              </a:tr>
              <a:tr h="214132">
                <a:tc>
                  <a:txBody>
                    <a:bodyPr/>
                    <a:lstStyle/>
                    <a:p>
                      <a:r>
                        <a:rPr lang="sv-SE" sz="1200" dirty="0"/>
                        <a:t>Har du deltagit i föräldragrupp på familjecentralen det senaste året?</a:t>
                      </a:r>
                    </a:p>
                  </a:txBody>
                  <a:tcPr anchor="ctr"/>
                </a:tc>
                <a:tc>
                  <a:txBody>
                    <a:bodyPr/>
                    <a:lstStyle/>
                    <a:p>
                      <a:r>
                        <a:rPr lang="sv-SE" sz="1200" dirty="0"/>
                        <a:t>41 %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141</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45 %</a:t>
                      </a:r>
                    </a:p>
                  </a:txBody>
                  <a:tcPr anchor="ctr"/>
                </a:tc>
                <a:extLst>
                  <a:ext uri="{0D108BD9-81ED-4DB2-BD59-A6C34878D82A}">
                    <a16:rowId xmlns:a16="http://schemas.microsoft.com/office/drawing/2014/main" val="2180593050"/>
                  </a:ext>
                </a:extLst>
              </a:tr>
            </a:tbl>
          </a:graphicData>
        </a:graphic>
      </p:graphicFrame>
      <p:sp>
        <p:nvSpPr>
          <p:cNvPr id="4" name="TextBox 3">
            <a:extLst>
              <a:ext uri="{FF2B5EF4-FFF2-40B4-BE49-F238E27FC236}">
                <a16:creationId xmlns:a16="http://schemas.microsoft.com/office/drawing/2014/main" id="{A5D2213F-E67E-7198-3B23-9D33AB47A455}"/>
              </a:ext>
            </a:extLst>
          </p:cNvPr>
          <p:cNvSpPr txBox="1"/>
          <p:nvPr/>
        </p:nvSpPr>
        <p:spPr>
          <a:xfrm>
            <a:off x="704849" y="4106909"/>
            <a:ext cx="1921109" cy="438838"/>
          </a:xfrm>
          <a:prstGeom prst="rect">
            <a:avLst/>
          </a:prstGeom>
          <a:noFill/>
        </p:spPr>
        <p:txBody>
          <a:bodyPr wrap="square">
            <a:spAutoFit/>
          </a:bodyPr>
          <a:lstStyle/>
          <a:p>
            <a:pPr>
              <a:lnSpc>
                <a:spcPct val="150000"/>
              </a:lnSpc>
            </a:pPr>
            <a:r>
              <a:rPr lang="en-SE" sz="800"/>
              <a:t>Vet inte: </a:t>
            </a:r>
            <a:r>
              <a:rPr lang="en-GB" sz="800"/>
              <a:t>9 %</a:t>
            </a:r>
          </a:p>
          <a:p>
            <a:pPr>
              <a:lnSpc>
                <a:spcPct val="150000"/>
              </a:lnSpc>
            </a:pPr>
            <a:endParaRPr lang="en-SE" sz="800"/>
          </a:p>
        </p:txBody>
      </p:sp>
    </p:spTree>
    <p:extLst>
      <p:ext uri="{BB962C8B-B14F-4D97-AF65-F5344CB8AC3E}">
        <p14:creationId xmlns:p14="http://schemas.microsoft.com/office/powerpoint/2010/main" val="34502895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9DDD65A-06FE-3651-9F19-6613281F2CF9}"/>
              </a:ext>
            </a:extLst>
          </p:cNvPr>
          <p:cNvSpPr>
            <a:spLocks noGrp="1"/>
          </p:cNvSpPr>
          <p:nvPr>
            <p:ph type="title"/>
          </p:nvPr>
        </p:nvSpPr>
        <p:spPr>
          <a:xfrm>
            <a:off x="477242" y="441325"/>
            <a:ext cx="8543925" cy="935038"/>
          </a:xfrm>
        </p:spPr>
        <p:txBody>
          <a:bodyPr/>
          <a:lstStyle/>
          <a:p>
            <a:r>
              <a:rPr lang="sv-SE" dirty="0"/>
              <a:t>Föräldragruppen gjorde att:</a:t>
            </a:r>
          </a:p>
        </p:txBody>
      </p:sp>
      <p:sp>
        <p:nvSpPr>
          <p:cNvPr id="8" name="Platshållare för text 4">
            <a:extLst>
              <a:ext uri="{FF2B5EF4-FFF2-40B4-BE49-F238E27FC236}">
                <a16:creationId xmlns:a16="http://schemas.microsoft.com/office/drawing/2014/main" id="{5211C3AD-999E-2E8C-109E-B63C4E1AD519}"/>
              </a:ext>
            </a:extLst>
          </p:cNvPr>
          <p:cNvSpPr txBox="1">
            <a:spLocks/>
          </p:cNvSpPr>
          <p:nvPr/>
        </p:nvSpPr>
        <p:spPr>
          <a:xfrm>
            <a:off x="476574" y="1046968"/>
            <a:ext cx="7423087" cy="329395"/>
          </a:xfrm>
          <a:prstGeom prst="rect">
            <a:avLst/>
          </a:prstGeom>
        </p:spPr>
        <p:txBody>
          <a:bodyPr vert="horz" lIns="91440" tIns="45720" rIns="91440" bIns="45720" rtlCol="0" anchor="t">
            <a:normAutofit fontScale="925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100" b="0" dirty="0"/>
              <a:t>Frågorna nedan har ställts till de som svarat "Ja" på frågan "Har du deltagit i föräldragrupp på familjecentralen det senaste året?"</a:t>
            </a:r>
          </a:p>
        </p:txBody>
      </p:sp>
      <p:graphicFrame>
        <p:nvGraphicFramePr>
          <p:cNvPr id="9" name="Tabell 7">
            <a:extLst>
              <a:ext uri="{FF2B5EF4-FFF2-40B4-BE49-F238E27FC236}">
                <a16:creationId xmlns:a16="http://schemas.microsoft.com/office/drawing/2014/main" id="{CD3E4106-DEC8-6A72-883D-3DFBFB3BA01D}"/>
              </a:ext>
            </a:extLst>
          </p:cNvPr>
          <p:cNvGraphicFramePr>
            <a:graphicFrameLocks noGrp="1"/>
          </p:cNvGraphicFramePr>
          <p:nvPr>
            <p:extLst>
              <p:ext uri="{D42A27DB-BD31-4B8C-83A1-F6EECF244321}">
                <p14:modId xmlns:p14="http://schemas.microsoft.com/office/powerpoint/2010/main" val="2995510515"/>
              </p:ext>
            </p:extLst>
          </p:nvPr>
        </p:nvGraphicFramePr>
        <p:xfrm>
          <a:off x="704849" y="4032000"/>
          <a:ext cx="8650800" cy="1401470"/>
        </p:xfrm>
        <a:graphic>
          <a:graphicData uri="http://schemas.openxmlformats.org/drawingml/2006/table">
            <a:tbl>
              <a:tblPr firstRow="1" bandRow="1">
                <a:tableStyleId>{5C22544A-7EE6-4342-B048-85BDC9FD1C3A}</a:tableStyleId>
              </a:tblPr>
              <a:tblGrid>
                <a:gridCol w="3176273">
                  <a:extLst>
                    <a:ext uri="{9D8B030D-6E8A-4147-A177-3AD203B41FA5}">
                      <a16:colId xmlns:a16="http://schemas.microsoft.com/office/drawing/2014/main" val="1159429802"/>
                    </a:ext>
                  </a:extLst>
                </a:gridCol>
                <a:gridCol w="1948069">
                  <a:extLst>
                    <a:ext uri="{9D8B030D-6E8A-4147-A177-3AD203B41FA5}">
                      <a16:colId xmlns:a16="http://schemas.microsoft.com/office/drawing/2014/main" val="2021594479"/>
                    </a:ext>
                  </a:extLst>
                </a:gridCol>
                <a:gridCol w="1809060">
                  <a:extLst>
                    <a:ext uri="{9D8B030D-6E8A-4147-A177-3AD203B41FA5}">
                      <a16:colId xmlns:a16="http://schemas.microsoft.com/office/drawing/2014/main" val="2967166854"/>
                    </a:ext>
                  </a:extLst>
                </a:gridCol>
                <a:gridCol w="1717398">
                  <a:extLst>
                    <a:ext uri="{9D8B030D-6E8A-4147-A177-3AD203B41FA5}">
                      <a16:colId xmlns:a16="http://schemas.microsoft.com/office/drawing/2014/main" val="3159471329"/>
                    </a:ext>
                  </a:extLst>
                </a:gridCol>
              </a:tblGrid>
              <a:tr h="578510">
                <a:tc>
                  <a:txBody>
                    <a:bodyPr/>
                    <a:lstStyle/>
                    <a:p>
                      <a:r>
                        <a:rPr lang="sv-SE" sz="1000" dirty="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kommun</a:t>
                      </a:r>
                    </a:p>
                  </a:txBody>
                  <a:tcPr anchor="ctr"/>
                </a:tc>
                <a:tc>
                  <a:txBody>
                    <a:bodyPr/>
                    <a:lstStyle/>
                    <a:p>
                      <a:r>
                        <a:rPr lang="sv-SE" sz="1000" dirty="0"/>
                        <a:t>Antal svar </a:t>
                      </a:r>
                    </a:p>
                    <a:p>
                      <a:r>
                        <a:rPr lang="sv-SE" sz="1000" dirty="0"/>
                        <a:t>exkl. ”Vill inte svara"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region</a:t>
                      </a:r>
                    </a:p>
                  </a:txBody>
                  <a:tcPr anchor="ctr"/>
                </a:tc>
                <a:extLst>
                  <a:ext uri="{0D108BD9-81ED-4DB2-BD59-A6C34878D82A}">
                    <a16:rowId xmlns:a16="http://schemas.microsoft.com/office/drawing/2014/main" val="14081197"/>
                  </a:ext>
                </a:extLst>
              </a:tr>
              <a:tr h="214132">
                <a:tc>
                  <a:txBody>
                    <a:bodyPr/>
                    <a:lstStyle/>
                    <a:p>
                      <a:r>
                        <a:rPr lang="sv-SE" sz="1200" dirty="0"/>
                        <a:t>Jag känner mig mer trygg i mitt föräldraskap</a:t>
                      </a:r>
                    </a:p>
                  </a:txBody>
                  <a:tcPr anchor="ctr"/>
                </a:tc>
                <a:tc>
                  <a:txBody>
                    <a:bodyPr/>
                    <a:lstStyle/>
                    <a:p>
                      <a:r>
                        <a:rPr lang="sv-SE" sz="1200" dirty="0"/>
                        <a:t>98 %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54</a:t>
                      </a:r>
                    </a:p>
                  </a:txBody>
                  <a:tcPr anchor="ctr"/>
                </a:tc>
                <a:tc>
                  <a:txBody>
                    <a:bodyPr/>
                    <a:lstStyle/>
                    <a:p>
                      <a:r>
                        <a:rPr lang="sv-SE" sz="1200" dirty="0"/>
                        <a:t>97 %</a:t>
                      </a:r>
                    </a:p>
                  </a:txBody>
                  <a:tcPr anchor="ctr"/>
                </a:tc>
                <a:extLst>
                  <a:ext uri="{0D108BD9-81ED-4DB2-BD59-A6C34878D82A}">
                    <a16:rowId xmlns:a16="http://schemas.microsoft.com/office/drawing/2014/main" val="2180593050"/>
                  </a:ext>
                </a:extLst>
              </a:tr>
              <a:tr h="214132">
                <a:tc>
                  <a:txBody>
                    <a:bodyPr/>
                    <a:lstStyle/>
                    <a:p>
                      <a:r>
                        <a:rPr lang="sv-SE" sz="1200" dirty="0"/>
                        <a:t>Jag lärde mig mer om föräldraskap</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98 %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54</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97 %</a:t>
                      </a:r>
                    </a:p>
                  </a:txBody>
                  <a:tcPr anchor="ctr"/>
                </a:tc>
                <a:extLst>
                  <a:ext uri="{0D108BD9-81ED-4DB2-BD59-A6C34878D82A}">
                    <a16:rowId xmlns:a16="http://schemas.microsoft.com/office/drawing/2014/main" val="2419974229"/>
                  </a:ext>
                </a:extLst>
              </a:tr>
              <a:tr h="214132">
                <a:tc>
                  <a:txBody>
                    <a:bodyPr/>
                    <a:lstStyle/>
                    <a:p>
                      <a:r>
                        <a:rPr lang="sv-SE" sz="1200" dirty="0"/>
                        <a:t>Jag kände gemenskap med andra föräldrar</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96 %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52</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97 %</a:t>
                      </a:r>
                    </a:p>
                  </a:txBody>
                  <a:tcPr anchor="ctr"/>
                </a:tc>
                <a:extLst>
                  <a:ext uri="{0D108BD9-81ED-4DB2-BD59-A6C34878D82A}">
                    <a16:rowId xmlns:a16="http://schemas.microsoft.com/office/drawing/2014/main" val="3038753263"/>
                  </a:ext>
                </a:extLst>
              </a:tr>
            </a:tbl>
          </a:graphicData>
        </a:graphic>
      </p:graphicFrame>
      <p:graphicFrame>
        <p:nvGraphicFramePr>
          <p:cNvPr id="2" name="Chart 8">
            <a:extLst>
              <a:ext uri="{FF2B5EF4-FFF2-40B4-BE49-F238E27FC236}">
                <a16:creationId xmlns:a16="http://schemas.microsoft.com/office/drawing/2014/main" id="{0CDE1480-EDC6-330E-C6F7-896E901546F5}"/>
              </a:ext>
            </a:extLst>
          </p:cNvPr>
          <p:cNvGraphicFramePr/>
          <p:nvPr/>
        </p:nvGraphicFramePr>
        <p:xfrm>
          <a:off x="704850" y="1396800"/>
          <a:ext cx="8316317" cy="278503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9">
            <a:extLst>
              <a:ext uri="{FF2B5EF4-FFF2-40B4-BE49-F238E27FC236}">
                <a16:creationId xmlns:a16="http://schemas.microsoft.com/office/drawing/2014/main" id="{A79767C2-6359-B239-825C-1316FD090D01}"/>
              </a:ext>
            </a:extLst>
          </p:cNvPr>
          <p:cNvSpPr txBox="1"/>
          <p:nvPr/>
        </p:nvSpPr>
        <p:spPr>
          <a:xfrm>
            <a:off x="8660203" y="1827901"/>
            <a:ext cx="1387310" cy="1446550"/>
          </a:xfrm>
          <a:prstGeom prst="rect">
            <a:avLst/>
          </a:prstGeom>
          <a:noFill/>
        </p:spPr>
        <p:txBody>
          <a:bodyPr wrap="square" rtlCol="0">
            <a:spAutoFit/>
          </a:bodyPr>
          <a:lstStyle/>
          <a:p>
            <a:r>
              <a:rPr lang="en-GB" sz="800"/>
              <a:t>7 %</a:t>
            </a:r>
          </a:p>
          <a:p>
            <a:endParaRPr lang="en-GB" sz="800"/>
          </a:p>
          <a:p>
            <a:endParaRPr lang="en-GB" sz="800"/>
          </a:p>
          <a:p>
            <a:endParaRPr lang="en-GB" sz="800"/>
          </a:p>
          <a:p>
            <a:endParaRPr lang="en-GB" sz="800"/>
          </a:p>
          <a:p>
            <a:r>
              <a:rPr lang="en-GB" sz="800"/>
              <a:t>7 %</a:t>
            </a:r>
          </a:p>
          <a:p>
            <a:endParaRPr lang="en-GB" sz="800"/>
          </a:p>
          <a:p>
            <a:endParaRPr lang="en-GB" sz="800"/>
          </a:p>
          <a:p>
            <a:endParaRPr lang="en-GB" sz="800"/>
          </a:p>
          <a:p>
            <a:endParaRPr lang="en-GB" sz="800"/>
          </a:p>
          <a:p>
            <a:r>
              <a:rPr lang="en-GB" sz="800"/>
              <a:t>10 %</a:t>
            </a:r>
          </a:p>
        </p:txBody>
      </p:sp>
      <p:sp>
        <p:nvSpPr>
          <p:cNvPr id="4" name="TextBox 10">
            <a:extLst>
              <a:ext uri="{FF2B5EF4-FFF2-40B4-BE49-F238E27FC236}">
                <a16:creationId xmlns:a16="http://schemas.microsoft.com/office/drawing/2014/main" id="{7FC91C30-33AC-5847-917C-2DEA75EEEF47}"/>
              </a:ext>
            </a:extLst>
          </p:cNvPr>
          <p:cNvSpPr txBox="1"/>
          <p:nvPr/>
        </p:nvSpPr>
        <p:spPr>
          <a:xfrm>
            <a:off x="8660203" y="1335600"/>
            <a:ext cx="990238" cy="254172"/>
          </a:xfrm>
          <a:prstGeom prst="rect">
            <a:avLst/>
          </a:prstGeom>
          <a:noFill/>
        </p:spPr>
        <p:txBody>
          <a:bodyPr wrap="square">
            <a:spAutoFit/>
          </a:bodyPr>
          <a:lstStyle/>
          <a:p>
            <a:pPr>
              <a:lnSpc>
                <a:spcPct val="150000"/>
              </a:lnSpc>
            </a:pPr>
            <a:r>
              <a:rPr lang="sv-SE" sz="800"/>
              <a:t>Vet inte</a:t>
            </a:r>
            <a:endParaRPr lang="en-SE" sz="800"/>
          </a:p>
        </p:txBody>
      </p:sp>
    </p:spTree>
    <p:extLst>
      <p:ext uri="{BB962C8B-B14F-4D97-AF65-F5344CB8AC3E}">
        <p14:creationId xmlns:p14="http://schemas.microsoft.com/office/powerpoint/2010/main" val="17749699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Har du lärt känna nya människor på Familjecentralen?</a:t>
            </a:r>
          </a:p>
        </p:txBody>
      </p:sp>
      <p:graphicFrame>
        <p:nvGraphicFramePr>
          <p:cNvPr id="13" name="Tabell 7">
            <a:extLst>
              <a:ext uri="{FF2B5EF4-FFF2-40B4-BE49-F238E27FC236}">
                <a16:creationId xmlns:a16="http://schemas.microsoft.com/office/drawing/2014/main" id="{35FF4D73-34CB-A3F6-1333-56C92275C1F6}"/>
              </a:ext>
            </a:extLst>
          </p:cNvPr>
          <p:cNvGraphicFramePr>
            <a:graphicFrameLocks noGrp="1"/>
          </p:cNvGraphicFramePr>
          <p:nvPr>
            <p:extLst>
              <p:ext uri="{D42A27DB-BD31-4B8C-83A1-F6EECF244321}">
                <p14:modId xmlns:p14="http://schemas.microsoft.com/office/powerpoint/2010/main" val="2373644305"/>
              </p:ext>
            </p:extLst>
          </p:nvPr>
        </p:nvGraphicFramePr>
        <p:xfrm>
          <a:off x="704849" y="4545747"/>
          <a:ext cx="8650799" cy="852830"/>
        </p:xfrm>
        <a:graphic>
          <a:graphicData uri="http://schemas.openxmlformats.org/drawingml/2006/table">
            <a:tbl>
              <a:tblPr firstRow="1" bandRow="1">
                <a:tableStyleId>{5C22544A-7EE6-4342-B048-85BDC9FD1C3A}</a:tableStyleId>
              </a:tblPr>
              <a:tblGrid>
                <a:gridCol w="3176273">
                  <a:extLst>
                    <a:ext uri="{9D8B030D-6E8A-4147-A177-3AD203B41FA5}">
                      <a16:colId xmlns:a16="http://schemas.microsoft.com/office/drawing/2014/main" val="1159429802"/>
                    </a:ext>
                  </a:extLst>
                </a:gridCol>
                <a:gridCol w="2039730">
                  <a:extLst>
                    <a:ext uri="{9D8B030D-6E8A-4147-A177-3AD203B41FA5}">
                      <a16:colId xmlns:a16="http://schemas.microsoft.com/office/drawing/2014/main" val="2021594479"/>
                    </a:ext>
                  </a:extLst>
                </a:gridCol>
                <a:gridCol w="1717398">
                  <a:extLst>
                    <a:ext uri="{9D8B030D-6E8A-4147-A177-3AD203B41FA5}">
                      <a16:colId xmlns:a16="http://schemas.microsoft.com/office/drawing/2014/main" val="2967166854"/>
                    </a:ext>
                  </a:extLst>
                </a:gridCol>
                <a:gridCol w="1717398">
                  <a:extLst>
                    <a:ext uri="{9D8B030D-6E8A-4147-A177-3AD203B41FA5}">
                      <a16:colId xmlns:a16="http://schemas.microsoft.com/office/drawing/2014/main" val="4217775605"/>
                    </a:ext>
                  </a:extLst>
                </a:gridCol>
              </a:tblGrid>
              <a:tr h="578510">
                <a:tc>
                  <a:txBody>
                    <a:bodyPr/>
                    <a:lstStyle/>
                    <a:p>
                      <a:r>
                        <a:rPr lang="sv-SE" sz="1000" dirty="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 vi träffas även utanför familjecentralen"</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kommun</a:t>
                      </a:r>
                    </a:p>
                  </a:txBody>
                  <a:tcPr anchor="ctr"/>
                </a:tc>
                <a:tc>
                  <a:txBody>
                    <a:bodyPr/>
                    <a:lstStyle/>
                    <a:p>
                      <a:r>
                        <a:rPr lang="sv-SE" sz="1000" dirty="0"/>
                        <a:t>Antal svar </a:t>
                      </a:r>
                    </a:p>
                    <a:p>
                      <a:r>
                        <a:rPr lang="sv-SE" sz="1000" dirty="0"/>
                        <a:t>exkl. "Inte aktuellt"</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 vi träffas även utanför familjecentralen"</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region</a:t>
                      </a:r>
                    </a:p>
                  </a:txBody>
                  <a:tcPr anchor="ctr"/>
                </a:tc>
                <a:extLst>
                  <a:ext uri="{0D108BD9-81ED-4DB2-BD59-A6C34878D82A}">
                    <a16:rowId xmlns:a16="http://schemas.microsoft.com/office/drawing/2014/main" val="14081197"/>
                  </a:ext>
                </a:extLst>
              </a:tr>
              <a:tr h="214132">
                <a:tc>
                  <a:txBody>
                    <a:bodyPr/>
                    <a:lstStyle/>
                    <a:p>
                      <a:r>
                        <a:rPr lang="sv-SE" sz="1200" dirty="0"/>
                        <a:t>Har du lärt känna nya människor på Familjecentralen?</a:t>
                      </a:r>
                    </a:p>
                  </a:txBody>
                  <a:tcPr anchor="ctr"/>
                </a:tc>
                <a:tc>
                  <a:txBody>
                    <a:bodyPr/>
                    <a:lstStyle/>
                    <a:p>
                      <a:r>
                        <a:rPr lang="sv-SE" sz="1200" dirty="0"/>
                        <a:t>31 %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144</a:t>
                      </a:r>
                    </a:p>
                  </a:txBody>
                  <a:tcPr anchor="ctr"/>
                </a:tc>
                <a:tc>
                  <a:txBody>
                    <a:bodyPr/>
                    <a:lstStyle/>
                    <a:p>
                      <a:r>
                        <a:rPr lang="sv-SE" sz="1200" dirty="0"/>
                        <a:t>32 %</a:t>
                      </a:r>
                    </a:p>
                  </a:txBody>
                  <a:tcPr anchor="ctr"/>
                </a:tc>
                <a:extLst>
                  <a:ext uri="{0D108BD9-81ED-4DB2-BD59-A6C34878D82A}">
                    <a16:rowId xmlns:a16="http://schemas.microsoft.com/office/drawing/2014/main" val="2180593050"/>
                  </a:ext>
                </a:extLst>
              </a:tr>
            </a:tbl>
          </a:graphicData>
        </a:graphic>
      </p:graphicFrame>
      <p:sp>
        <p:nvSpPr>
          <p:cNvPr id="16" name="TextBox 15">
            <a:extLst>
              <a:ext uri="{FF2B5EF4-FFF2-40B4-BE49-F238E27FC236}">
                <a16:creationId xmlns:a16="http://schemas.microsoft.com/office/drawing/2014/main" id="{66EC5F39-94C3-444F-59B2-D11A658CB959}"/>
              </a:ext>
            </a:extLst>
          </p:cNvPr>
          <p:cNvSpPr txBox="1"/>
          <p:nvPr/>
        </p:nvSpPr>
        <p:spPr>
          <a:xfrm>
            <a:off x="704849" y="3938762"/>
            <a:ext cx="1921109" cy="254172"/>
          </a:xfrm>
          <a:prstGeom prst="rect">
            <a:avLst/>
          </a:prstGeom>
          <a:noFill/>
        </p:spPr>
        <p:txBody>
          <a:bodyPr wrap="square">
            <a:spAutoFit/>
          </a:bodyPr>
          <a:lstStyle/>
          <a:p>
            <a:pPr>
              <a:lnSpc>
                <a:spcPct val="150000"/>
              </a:lnSpc>
            </a:pPr>
            <a:r>
              <a:rPr lang="en-SE" sz="800"/>
              <a:t>Inte aktuellt: </a:t>
            </a:r>
            <a:r>
              <a:rPr lang="en-GB" sz="800"/>
              <a:t>7 %</a:t>
            </a:r>
          </a:p>
        </p:txBody>
      </p:sp>
      <p:graphicFrame>
        <p:nvGraphicFramePr>
          <p:cNvPr id="24" name="Platshållare för innehåll 16">
            <a:extLst>
              <a:ext uri="{FF2B5EF4-FFF2-40B4-BE49-F238E27FC236}">
                <a16:creationId xmlns:a16="http://schemas.microsoft.com/office/drawing/2014/main" id="{55F06002-747B-A93A-62FD-6292DAD27C27}"/>
              </a:ext>
            </a:extLst>
          </p:cNvPr>
          <p:cNvGraphicFramePr>
            <a:graphicFrameLocks noGrp="1"/>
          </p:cNvGraphicFramePr>
          <p:nvPr>
            <p:ph sz="quarter" idx="4"/>
            <p:extLst>
              <p:ext uri="{D42A27DB-BD31-4B8C-83A1-F6EECF244321}">
                <p14:modId xmlns:p14="http://schemas.microsoft.com/office/powerpoint/2010/main" val="3358978472"/>
              </p:ext>
            </p:extLst>
          </p:nvPr>
        </p:nvGraphicFramePr>
        <p:xfrm>
          <a:off x="477243" y="1376363"/>
          <a:ext cx="6817409" cy="23942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287592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lstStyle/>
          <a:p>
            <a:pPr>
              <a:spcBef>
                <a:spcPts val="401"/>
              </a:spcBef>
            </a:pPr>
            <a:r>
              <a:rPr lang="sv-SE" sz="1200" dirty="0"/>
              <a:t>-
Allt är bra
Allt är bra här
Allt är jättebra
Allt var jätte bra där och var fint , färsk
Än så länge allt ser bra ut.
Än så länge kan jag verkligen inte komma på något! Allt har varit så bra, även om något skulle dyka upp finns förslags lådan som är så bra !
Är bra som det är :)
Arbeta med ljudnivån. Sänka den. Bra med aktiviteter för småbarn respektive alla åldrar
Att lätt met svenska
Bättre bemanning
Behålla syskonträffar på öppna förskolan på studiedagar/lov
Bra och trevligt med utflykter Underlättar och positiv med lunch. Lättare att mötas när man äter och gör något tillsammans. Mer små uppstyrda aktiviteter så att man samlas om man vill vid samma aktivitet.
Det är bra den laddar att aktiviteter på Instagram, ni kan erbjuda café för föräldrar
Det är perfekt!</a:t>
            </a:r>
          </a:p>
        </p:txBody>
      </p:sp>
    </p:spTree>
    <p:extLst>
      <p:ext uri="{BB962C8B-B14F-4D97-AF65-F5344CB8AC3E}">
        <p14:creationId xmlns:p14="http://schemas.microsoft.com/office/powerpoint/2010/main" val="16645199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E0514D-6E66-B949-8A68-7933D2BB3F92}"/>
              </a:ext>
            </a:extLst>
          </p:cNvPr>
          <p:cNvSpPr>
            <a:spLocks noGrp="1"/>
          </p:cNvSpPr>
          <p:nvPr>
            <p:ph type="ctrTitle"/>
          </p:nvPr>
        </p:nvSpPr>
        <p:spPr/>
        <p:txBody>
          <a:bodyPr anchor="b">
            <a:normAutofit/>
          </a:bodyPr>
          <a:lstStyle/>
          <a:p>
            <a:r>
              <a:rPr lang="sv-SE" dirty="0"/>
              <a:t>Bakom rapporten</a:t>
            </a:r>
          </a:p>
        </p:txBody>
      </p:sp>
    </p:spTree>
    <p:extLst>
      <p:ext uri="{BB962C8B-B14F-4D97-AF65-F5344CB8AC3E}">
        <p14:creationId xmlns:p14="http://schemas.microsoft.com/office/powerpoint/2010/main" val="25414143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3D10F25-7EC2-E840-87D4-D44A80BBAAD0}"/>
              </a:ext>
            </a:extLst>
          </p:cNvPr>
          <p:cNvSpPr>
            <a:spLocks noGrp="1"/>
          </p:cNvSpPr>
          <p:nvPr>
            <p:ph sz="half" idx="2"/>
          </p:nvPr>
        </p:nvSpPr>
        <p:spPr>
          <a:xfrm>
            <a:off x="489274" y="1497330"/>
            <a:ext cx="4463726" cy="4706871"/>
          </a:xfrm>
        </p:spPr>
        <p:txBody>
          <a:bodyPr/>
          <a:lstStyle/>
          <a:p>
            <a:pPr marL="0" indent="0">
              <a:lnSpc>
                <a:spcPct val="120000"/>
              </a:lnSpc>
              <a:buNone/>
            </a:pPr>
            <a:r>
              <a:rPr lang="sv-SE" sz="1400" dirty="0" err="1"/>
              <a:t>Lysio</a:t>
            </a:r>
            <a:r>
              <a:rPr lang="sv-SE" sz="1400" dirty="0"/>
              <a:t> Research har för Föreningen För Familjecentralers Främjandes (FFFF) räkning genomfört en undersökning bland vuxna besökare på </a:t>
            </a:r>
            <a:r>
              <a:rPr lang="sv-SE" sz="1400" kern="100" dirty="0">
                <a:effectLst/>
                <a:ea typeface="Aptos" panose="020B0004020202020204" pitchFamily="34" charset="0"/>
                <a:cs typeface="Times New Roman" panose="02020603050405020304" pitchFamily="18" charset="0"/>
              </a:rPr>
              <a:t>familjecentraler/familjecentralsliknande verksamheter.</a:t>
            </a:r>
            <a:r>
              <a:rPr lang="sv-SE" sz="1400" dirty="0"/>
              <a:t> </a:t>
            </a:r>
          </a:p>
          <a:p>
            <a:pPr marL="0" indent="0">
              <a:lnSpc>
                <a:spcPct val="120000"/>
              </a:lnSpc>
              <a:buNone/>
            </a:pPr>
            <a:r>
              <a:rPr lang="sv-SE" sz="1400" dirty="0"/>
              <a:t>I resultatet kan det ingå familjecentraler/ familjecentralsliknande verksamheter enligt en regional definition som inte stämmer överens med den nationella definitionen som Socialstyrelsen och FFFF har av vad en familjecentral och familjecentralsliknande verksamheter är kring </a:t>
            </a:r>
            <a:r>
              <a:rPr lang="sv-SE" sz="1400" dirty="0" err="1"/>
              <a:t>bl.a</a:t>
            </a:r>
            <a:r>
              <a:rPr lang="sv-SE" sz="1400" dirty="0"/>
              <a:t> samlokalisering. Detta innebär att samtliga deltagande enheter i regionen ingår i resultatet, även i de fall dessa inte klassificeras som en familjecentral/familjecentralsliknande verksamhet enligt den nationella definitionen. </a:t>
            </a:r>
          </a:p>
        </p:txBody>
      </p:sp>
      <p:sp>
        <p:nvSpPr>
          <p:cNvPr id="4" name="Rubrik 3">
            <a:extLst>
              <a:ext uri="{FF2B5EF4-FFF2-40B4-BE49-F238E27FC236}">
                <a16:creationId xmlns:a16="http://schemas.microsoft.com/office/drawing/2014/main" id="{8FBD4B87-7B86-5E44-8CAA-9CB2DF29C478}"/>
              </a:ext>
            </a:extLst>
          </p:cNvPr>
          <p:cNvSpPr>
            <a:spLocks noGrp="1"/>
          </p:cNvSpPr>
          <p:nvPr>
            <p:ph type="title"/>
          </p:nvPr>
        </p:nvSpPr>
        <p:spPr/>
        <p:txBody>
          <a:bodyPr/>
          <a:lstStyle/>
          <a:p>
            <a:r>
              <a:rPr lang="sv-SE" dirty="0"/>
              <a:t>Bakgrund</a:t>
            </a:r>
          </a:p>
        </p:txBody>
      </p:sp>
      <p:sp>
        <p:nvSpPr>
          <p:cNvPr id="9" name="Platshållare för text 1">
            <a:extLst>
              <a:ext uri="{FF2B5EF4-FFF2-40B4-BE49-F238E27FC236}">
                <a16:creationId xmlns:a16="http://schemas.microsoft.com/office/drawing/2014/main" id="{252CD8F0-3F39-6F4D-940A-22BBB08F22E0}"/>
              </a:ext>
            </a:extLst>
          </p:cNvPr>
          <p:cNvSpPr txBox="1">
            <a:spLocks/>
          </p:cNvSpPr>
          <p:nvPr/>
        </p:nvSpPr>
        <p:spPr>
          <a:xfrm>
            <a:off x="5715298" y="1640807"/>
            <a:ext cx="4190702" cy="823912"/>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Font typeface="Arial" panose="020B0604020202020204" pitchFamily="34" charset="0"/>
              <a:buNone/>
              <a:defRPr sz="1800" b="1" kern="1200">
                <a:solidFill>
                  <a:schemeClr val="tx1"/>
                </a:solidFill>
                <a:latin typeface="+mn-lt"/>
                <a:ea typeface="+mn-ea"/>
                <a:cs typeface="+mn-cs"/>
              </a:defRPr>
            </a:lvl1pPr>
            <a:lvl2pPr marL="457211" indent="0" algn="l" defTabSz="914423"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23" indent="0" algn="l" defTabSz="914423" rtl="0" eaLnBrk="1" latinLnBrk="0" hangingPunct="1">
              <a:lnSpc>
                <a:spcPct val="90000"/>
              </a:lnSpc>
              <a:spcBef>
                <a:spcPts val="500"/>
              </a:spcBef>
              <a:buFont typeface="Arial" panose="020B0604020202020204" pitchFamily="34" charset="0"/>
              <a:buNone/>
              <a:defRPr sz="1801" b="1" kern="1200">
                <a:solidFill>
                  <a:schemeClr val="tx1"/>
                </a:solidFill>
                <a:latin typeface="+mn-lt"/>
                <a:ea typeface="+mn-ea"/>
                <a:cs typeface="+mn-cs"/>
              </a:defRPr>
            </a:lvl3pPr>
            <a:lvl4pPr marL="1371634"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46"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sv-SE" dirty="0"/>
          </a:p>
        </p:txBody>
      </p:sp>
    </p:spTree>
    <p:extLst>
      <p:ext uri="{BB962C8B-B14F-4D97-AF65-F5344CB8AC3E}">
        <p14:creationId xmlns:p14="http://schemas.microsoft.com/office/powerpoint/2010/main" val="4377183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text 1">
            <a:extLst>
              <a:ext uri="{FF2B5EF4-FFF2-40B4-BE49-F238E27FC236}">
                <a16:creationId xmlns:a16="http://schemas.microsoft.com/office/drawing/2014/main" id="{49F65E7D-C370-F94D-9088-10051F6891E9}"/>
              </a:ext>
            </a:extLst>
          </p:cNvPr>
          <p:cNvSpPr txBox="1">
            <a:spLocks/>
          </p:cNvSpPr>
          <p:nvPr/>
        </p:nvSpPr>
        <p:spPr>
          <a:xfrm>
            <a:off x="5494259" y="1640807"/>
            <a:ext cx="4190702" cy="823912"/>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Font typeface="Arial" panose="020B0604020202020204" pitchFamily="34" charset="0"/>
              <a:buNone/>
              <a:defRPr sz="1800" b="1" kern="1200">
                <a:solidFill>
                  <a:schemeClr val="tx1"/>
                </a:solidFill>
                <a:latin typeface="+mn-lt"/>
                <a:ea typeface="+mn-ea"/>
                <a:cs typeface="+mn-cs"/>
              </a:defRPr>
            </a:lvl1pPr>
            <a:lvl2pPr marL="457211" indent="0" algn="l" defTabSz="914423"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23" indent="0" algn="l" defTabSz="914423" rtl="0" eaLnBrk="1" latinLnBrk="0" hangingPunct="1">
              <a:lnSpc>
                <a:spcPct val="90000"/>
              </a:lnSpc>
              <a:spcBef>
                <a:spcPts val="500"/>
              </a:spcBef>
              <a:buFont typeface="Arial" panose="020B0604020202020204" pitchFamily="34" charset="0"/>
              <a:buNone/>
              <a:defRPr sz="1801" b="1" kern="1200">
                <a:solidFill>
                  <a:schemeClr val="tx1"/>
                </a:solidFill>
                <a:latin typeface="+mn-lt"/>
                <a:ea typeface="+mn-ea"/>
                <a:cs typeface="+mn-cs"/>
              </a:defRPr>
            </a:lvl3pPr>
            <a:lvl4pPr marL="1371634"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46"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dirty="0"/>
              <a:t>Projektgrupp</a:t>
            </a:r>
          </a:p>
        </p:txBody>
      </p:sp>
      <p:sp>
        <p:nvSpPr>
          <p:cNvPr id="3" name="Platshållare för innehåll 2">
            <a:extLst>
              <a:ext uri="{FF2B5EF4-FFF2-40B4-BE49-F238E27FC236}">
                <a16:creationId xmlns:a16="http://schemas.microsoft.com/office/drawing/2014/main" id="{AFA55ACC-A68C-F744-AEF7-6E2DD5D75B68}"/>
              </a:ext>
            </a:extLst>
          </p:cNvPr>
          <p:cNvSpPr>
            <a:spLocks noGrp="1"/>
          </p:cNvSpPr>
          <p:nvPr>
            <p:ph sz="half" idx="2"/>
          </p:nvPr>
        </p:nvSpPr>
        <p:spPr>
          <a:xfrm>
            <a:off x="541012" y="2219556"/>
            <a:ext cx="3970830" cy="3684588"/>
          </a:xfrm>
        </p:spPr>
        <p:txBody>
          <a:bodyPr>
            <a:normAutofit/>
          </a:bodyPr>
          <a:lstStyle/>
          <a:p>
            <a:pPr marL="0" indent="0">
              <a:buNone/>
            </a:pPr>
            <a:r>
              <a:rPr lang="sv-SE" sz="1400" dirty="0" err="1"/>
              <a:t>Lysio</a:t>
            </a:r>
            <a:r>
              <a:rPr lang="sv-SE" sz="1400" dirty="0"/>
              <a:t> Researchs mål är att genomföra undersökningar som leder till utveckling. Med forskningsbaserade arbetsmetoder och många års erfarenhet av undersökningsprocesser erbjuder vi lösningar som leder till välgrundade beslutsunderlag för organisationer och företag. </a:t>
            </a:r>
          </a:p>
          <a:p>
            <a:pPr marL="0" indent="0">
              <a:buNone/>
            </a:pPr>
            <a:r>
              <a:rPr lang="sv-SE" sz="1400" dirty="0" err="1"/>
              <a:t>Lysio</a:t>
            </a:r>
            <a:r>
              <a:rPr lang="sv-SE" sz="1400" dirty="0"/>
              <a:t> Research grundades 2009 och arbetar med undersökningar åt kunder i offentlig, akademisk, privat och ideell sektor.</a:t>
            </a:r>
          </a:p>
          <a:p>
            <a:pPr marL="0" indent="0">
              <a:buNone/>
            </a:pPr>
            <a:r>
              <a:rPr lang="sv-SE" sz="1400" dirty="0"/>
              <a:t>Vi finns i Göteborg, Lund och Stockholm. </a:t>
            </a:r>
          </a:p>
          <a:p>
            <a:endParaRPr lang="sv-SE" sz="1600" dirty="0"/>
          </a:p>
        </p:txBody>
      </p:sp>
      <p:sp>
        <p:nvSpPr>
          <p:cNvPr id="2" name="Platshållare för text 1">
            <a:extLst>
              <a:ext uri="{FF2B5EF4-FFF2-40B4-BE49-F238E27FC236}">
                <a16:creationId xmlns:a16="http://schemas.microsoft.com/office/drawing/2014/main" id="{9F1D8022-E332-CC4A-B3B9-9BF1CA0355AB}"/>
              </a:ext>
            </a:extLst>
          </p:cNvPr>
          <p:cNvSpPr>
            <a:spLocks noGrp="1"/>
          </p:cNvSpPr>
          <p:nvPr>
            <p:ph type="body" idx="1"/>
          </p:nvPr>
        </p:nvSpPr>
        <p:spPr/>
        <p:txBody>
          <a:bodyPr/>
          <a:lstStyle/>
          <a:p>
            <a:r>
              <a:rPr lang="sv-SE" dirty="0"/>
              <a:t>Enkäter, insamling och analys</a:t>
            </a:r>
          </a:p>
        </p:txBody>
      </p:sp>
      <p:sp>
        <p:nvSpPr>
          <p:cNvPr id="4" name="Rubrik 3">
            <a:extLst>
              <a:ext uri="{FF2B5EF4-FFF2-40B4-BE49-F238E27FC236}">
                <a16:creationId xmlns:a16="http://schemas.microsoft.com/office/drawing/2014/main" id="{5FF5F028-778A-374A-8A18-3A1AEF946B4D}"/>
              </a:ext>
            </a:extLst>
          </p:cNvPr>
          <p:cNvSpPr>
            <a:spLocks noGrp="1"/>
          </p:cNvSpPr>
          <p:nvPr>
            <p:ph type="title"/>
          </p:nvPr>
        </p:nvSpPr>
        <p:spPr/>
        <p:txBody>
          <a:bodyPr/>
          <a:lstStyle/>
          <a:p>
            <a:r>
              <a:rPr lang="sv-SE" dirty="0" err="1"/>
              <a:t>Lysio</a:t>
            </a:r>
            <a:r>
              <a:rPr lang="sv-SE" dirty="0"/>
              <a:t> Research</a:t>
            </a:r>
          </a:p>
        </p:txBody>
      </p:sp>
      <p:sp>
        <p:nvSpPr>
          <p:cNvPr id="6" name="Rektangel 5">
            <a:extLst>
              <a:ext uri="{FF2B5EF4-FFF2-40B4-BE49-F238E27FC236}">
                <a16:creationId xmlns:a16="http://schemas.microsoft.com/office/drawing/2014/main" id="{C2E50E01-027C-D5BE-43BA-C0E5039B62D3}"/>
              </a:ext>
              <a:ext uri="{C183D7F6-B498-43B3-948B-1728B52AA6E4}">
                <adec:decorative xmlns:adec="http://schemas.microsoft.com/office/drawing/2017/decorative" val="1"/>
              </a:ext>
            </a:extLst>
          </p:cNvPr>
          <p:cNvSpPr/>
          <p:nvPr/>
        </p:nvSpPr>
        <p:spPr>
          <a:xfrm>
            <a:off x="6145271" y="3903384"/>
            <a:ext cx="3539690" cy="130202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0" rIns="180000" rtlCol="0" anchor="ctr"/>
          <a:lstStyle/>
          <a:p>
            <a:endParaRPr lang="sv-SE" sz="1200" b="1">
              <a:solidFill>
                <a:sysClr val="windowText" lastClr="000000"/>
              </a:solidFill>
            </a:endParaRPr>
          </a:p>
        </p:txBody>
      </p:sp>
      <p:sp>
        <p:nvSpPr>
          <p:cNvPr id="8" name="textruta 7">
            <a:extLst>
              <a:ext uri="{FF2B5EF4-FFF2-40B4-BE49-F238E27FC236}">
                <a16:creationId xmlns:a16="http://schemas.microsoft.com/office/drawing/2014/main" id="{2A50931F-8FCD-D30D-351D-6E5FF61172A4}"/>
              </a:ext>
            </a:extLst>
          </p:cNvPr>
          <p:cNvSpPr txBox="1"/>
          <p:nvPr/>
        </p:nvSpPr>
        <p:spPr>
          <a:xfrm>
            <a:off x="6992202" y="4263086"/>
            <a:ext cx="3019264" cy="646331"/>
          </a:xfrm>
          <a:prstGeom prst="rect">
            <a:avLst/>
          </a:prstGeom>
          <a:noFill/>
        </p:spPr>
        <p:txBody>
          <a:bodyPr wrap="square" rtlCol="0">
            <a:spAutoFit/>
          </a:bodyPr>
          <a:lstStyle/>
          <a:p>
            <a:r>
              <a:rPr lang="sv-SE" sz="1200" b="1" dirty="0">
                <a:solidFill>
                  <a:schemeClr val="bg1"/>
                </a:solidFill>
                <a:latin typeface="Arial" panose="020B0604020202020204" pitchFamily="34" charset="0"/>
              </a:rPr>
              <a:t>Simon Tufvesson</a:t>
            </a:r>
          </a:p>
          <a:p>
            <a:r>
              <a:rPr lang="sv-SE" sz="1200" dirty="0">
                <a:solidFill>
                  <a:schemeClr val="bg1"/>
                </a:solidFill>
                <a:latin typeface="Arial" panose="020B0604020202020204" pitchFamily="34" charset="0"/>
              </a:rPr>
              <a:t>Analytiker</a:t>
            </a:r>
          </a:p>
          <a:p>
            <a:r>
              <a:rPr lang="sv-SE" sz="1200" dirty="0">
                <a:solidFill>
                  <a:schemeClr val="bg1"/>
                </a:solidFill>
                <a:latin typeface="Arial" panose="020B0604020202020204" pitchFamily="34" charset="0"/>
              </a:rPr>
              <a:t>simon.tufvesson@enkatfabriken.se</a:t>
            </a:r>
            <a:endParaRPr lang="sv-SE" sz="2000" dirty="0">
              <a:solidFill>
                <a:schemeClr val="bg1"/>
              </a:solidFill>
              <a:latin typeface="Arial" panose="020B0604020202020204" pitchFamily="34" charset="0"/>
            </a:endParaRPr>
          </a:p>
        </p:txBody>
      </p:sp>
      <p:pic>
        <p:nvPicPr>
          <p:cNvPr id="10" name="Bildobjekt 9">
            <a:extLst>
              <a:ext uri="{FF2B5EF4-FFF2-40B4-BE49-F238E27FC236}">
                <a16:creationId xmlns:a16="http://schemas.microsoft.com/office/drawing/2014/main" id="{86BC5308-1344-A3B3-49B1-BE0015BC9258}"/>
              </a:ext>
            </a:extLst>
          </p:cNvPr>
          <p:cNvPicPr>
            <a:picLocks noChangeAspect="1"/>
          </p:cNvPicPr>
          <p:nvPr/>
        </p:nvPicPr>
        <p:blipFill>
          <a:blip r:embed="rId2"/>
          <a:srcRect/>
          <a:stretch/>
        </p:blipFill>
        <p:spPr>
          <a:xfrm>
            <a:off x="5553313" y="3903975"/>
            <a:ext cx="1302024" cy="1302024"/>
          </a:xfrm>
          <a:prstGeom prst="rect">
            <a:avLst/>
          </a:prstGeom>
        </p:spPr>
      </p:pic>
      <p:sp>
        <p:nvSpPr>
          <p:cNvPr id="12" name="Rektangel 11">
            <a:extLst>
              <a:ext uri="{FF2B5EF4-FFF2-40B4-BE49-F238E27FC236}">
                <a16:creationId xmlns:a16="http://schemas.microsoft.com/office/drawing/2014/main" id="{D543CD04-B759-CAA7-0A3C-8A388558503C}"/>
              </a:ext>
              <a:ext uri="{C183D7F6-B498-43B3-948B-1728B52AA6E4}">
                <adec:decorative xmlns:adec="http://schemas.microsoft.com/office/drawing/2017/decorative" val="1"/>
              </a:ext>
            </a:extLst>
          </p:cNvPr>
          <p:cNvSpPr/>
          <p:nvPr/>
        </p:nvSpPr>
        <p:spPr>
          <a:xfrm>
            <a:off x="6145271" y="2250613"/>
            <a:ext cx="3539690" cy="129564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0" rIns="180000" rtlCol="0" anchor="ctr"/>
          <a:lstStyle/>
          <a:p>
            <a:endParaRPr lang="sv-SE" sz="1200" b="1">
              <a:solidFill>
                <a:sysClr val="windowText" lastClr="000000"/>
              </a:solidFill>
            </a:endParaRPr>
          </a:p>
        </p:txBody>
      </p:sp>
      <p:sp>
        <p:nvSpPr>
          <p:cNvPr id="13" name="textruta 12">
            <a:extLst>
              <a:ext uri="{FF2B5EF4-FFF2-40B4-BE49-F238E27FC236}">
                <a16:creationId xmlns:a16="http://schemas.microsoft.com/office/drawing/2014/main" id="{51A4F9A6-C51C-4787-FE59-7F1F60F612A0}"/>
              </a:ext>
            </a:extLst>
          </p:cNvPr>
          <p:cNvSpPr txBox="1"/>
          <p:nvPr/>
        </p:nvSpPr>
        <p:spPr>
          <a:xfrm>
            <a:off x="6980669" y="2572086"/>
            <a:ext cx="3019264" cy="646331"/>
          </a:xfrm>
          <a:prstGeom prst="rect">
            <a:avLst/>
          </a:prstGeom>
          <a:noFill/>
        </p:spPr>
        <p:txBody>
          <a:bodyPr wrap="square" rtlCol="0">
            <a:spAutoFit/>
          </a:bodyPr>
          <a:lstStyle/>
          <a:p>
            <a:r>
              <a:rPr lang="sv-SE" sz="1200" b="1" dirty="0">
                <a:solidFill>
                  <a:schemeClr val="bg1"/>
                </a:solidFill>
                <a:latin typeface="Arial" panose="020B0604020202020204" pitchFamily="34" charset="0"/>
              </a:rPr>
              <a:t>Elin Hoffman</a:t>
            </a:r>
            <a:br>
              <a:rPr lang="sv-SE" sz="1200" b="1" dirty="0">
                <a:solidFill>
                  <a:schemeClr val="bg1"/>
                </a:solidFill>
                <a:latin typeface="Arial" panose="020B0604020202020204" pitchFamily="34" charset="0"/>
              </a:rPr>
            </a:br>
            <a:r>
              <a:rPr lang="sv-SE" sz="1200" dirty="0">
                <a:solidFill>
                  <a:schemeClr val="bg1"/>
                </a:solidFill>
                <a:latin typeface="Arial" panose="020B0604020202020204" pitchFamily="34" charset="0"/>
              </a:rPr>
              <a:t>Projektledare</a:t>
            </a:r>
          </a:p>
          <a:p>
            <a:r>
              <a:rPr lang="sv-SE" sz="1200" dirty="0" err="1">
                <a:solidFill>
                  <a:schemeClr val="bg1"/>
                </a:solidFill>
                <a:latin typeface="Arial" panose="020B0604020202020204" pitchFamily="34" charset="0"/>
              </a:rPr>
              <a:t>elin.hoffman@enkatfabriken.se</a:t>
            </a:r>
            <a:endParaRPr lang="sv-SE" sz="1200" dirty="0">
              <a:solidFill>
                <a:schemeClr val="bg1"/>
              </a:solidFill>
              <a:latin typeface="Arial" panose="020B0604020202020204" pitchFamily="34" charset="0"/>
            </a:endParaRPr>
          </a:p>
        </p:txBody>
      </p:sp>
      <p:pic>
        <p:nvPicPr>
          <p:cNvPr id="14" name="Bildobjekt 13">
            <a:extLst>
              <a:ext uri="{FF2B5EF4-FFF2-40B4-BE49-F238E27FC236}">
                <a16:creationId xmlns:a16="http://schemas.microsoft.com/office/drawing/2014/main" id="{92C2968D-22B5-E97D-E134-35B1631D780B}"/>
              </a:ext>
            </a:extLst>
          </p:cNvPr>
          <p:cNvPicPr>
            <a:picLocks/>
          </p:cNvPicPr>
          <p:nvPr/>
        </p:nvPicPr>
        <p:blipFill>
          <a:blip r:embed="rId3"/>
          <a:srcRect/>
          <a:stretch/>
        </p:blipFill>
        <p:spPr>
          <a:xfrm>
            <a:off x="5494259" y="2251205"/>
            <a:ext cx="1302024" cy="1303200"/>
          </a:xfrm>
          <a:prstGeom prst="rect">
            <a:avLst/>
          </a:prstGeom>
        </p:spPr>
      </p:pic>
    </p:spTree>
    <p:extLst>
      <p:ext uri="{BB962C8B-B14F-4D97-AF65-F5344CB8AC3E}">
        <p14:creationId xmlns:p14="http://schemas.microsoft.com/office/powerpoint/2010/main" val="34026312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C4CC0AF0-7D70-E847-A2C3-48E4FDA2249E}"/>
              </a:ext>
            </a:extLst>
          </p:cNvPr>
          <p:cNvSpPr>
            <a:spLocks noGrp="1"/>
          </p:cNvSpPr>
          <p:nvPr>
            <p:ph type="ctrTitle"/>
          </p:nvPr>
        </p:nvSpPr>
        <p:spPr>
          <a:xfrm>
            <a:off x="1562100" y="2009558"/>
            <a:ext cx="6781800" cy="685517"/>
          </a:xfrm>
        </p:spPr>
        <p:txBody>
          <a:bodyPr anchor="b">
            <a:normAutofit fontScale="90000"/>
          </a:bodyPr>
          <a:lstStyle/>
          <a:p>
            <a:r>
              <a:rPr lang="en-US" sz="2800" dirty="0" err="1">
                <a:solidFill>
                  <a:schemeClr val="bg1"/>
                </a:solidFill>
              </a:rPr>
              <a:t>Undersökning</a:t>
            </a:r>
            <a:r>
              <a:rPr lang="en-US" sz="2800" dirty="0">
                <a:solidFill>
                  <a:schemeClr val="bg1"/>
                </a:solidFill>
              </a:rPr>
              <a:t> </a:t>
            </a:r>
            <a:r>
              <a:rPr lang="en-US" sz="2800" dirty="0" err="1">
                <a:solidFill>
                  <a:schemeClr val="bg1"/>
                </a:solidFill>
              </a:rPr>
              <a:t>och</a:t>
            </a:r>
            <a:r>
              <a:rPr lang="en-US" sz="2800" dirty="0">
                <a:solidFill>
                  <a:schemeClr val="bg1"/>
                </a:solidFill>
              </a:rPr>
              <a:t> </a:t>
            </a:r>
            <a:r>
              <a:rPr lang="en-US" sz="2800" dirty="0" err="1">
                <a:solidFill>
                  <a:schemeClr val="bg1"/>
                </a:solidFill>
              </a:rPr>
              <a:t>analys</a:t>
            </a:r>
            <a:r>
              <a:rPr lang="en-US" sz="2800" dirty="0">
                <a:solidFill>
                  <a:schemeClr val="bg1"/>
                </a:solidFill>
              </a:rPr>
              <a:t> av Lysio Research</a:t>
            </a:r>
            <a:endParaRPr lang="sv-SE" dirty="0"/>
          </a:p>
        </p:txBody>
      </p:sp>
      <p:sp>
        <p:nvSpPr>
          <p:cNvPr id="8" name="Subtitle 1">
            <a:extLst>
              <a:ext uri="{FF2B5EF4-FFF2-40B4-BE49-F238E27FC236}">
                <a16:creationId xmlns:a16="http://schemas.microsoft.com/office/drawing/2014/main" id="{6CB8BD4E-D835-4BD9-8FBE-672CF3191DC8}"/>
              </a:ext>
            </a:extLst>
          </p:cNvPr>
          <p:cNvSpPr>
            <a:spLocks noGrp="1"/>
          </p:cNvSpPr>
          <p:nvPr>
            <p:ph type="subTitle" idx="4294967295"/>
          </p:nvPr>
        </p:nvSpPr>
        <p:spPr>
          <a:xfrm>
            <a:off x="1955800" y="2845593"/>
            <a:ext cx="5994400" cy="1166813"/>
          </a:xfrm>
        </p:spPr>
        <p:txBody>
          <a:bodyPr anchor="t">
            <a:normAutofit/>
          </a:bodyPr>
          <a:lstStyle/>
          <a:p>
            <a:pPr marL="0" indent="0" algn="ctr">
              <a:buNone/>
            </a:pPr>
            <a:r>
              <a:rPr lang="en-US" dirty="0">
                <a:hlinkClick r:id="rId2"/>
              </a:rPr>
              <a:t>www.lysio.se</a:t>
            </a:r>
            <a:endParaRPr lang="en-US" dirty="0"/>
          </a:p>
          <a:p>
            <a:pPr algn="ctr"/>
            <a:endParaRPr lang="en-US" dirty="0"/>
          </a:p>
        </p:txBody>
      </p:sp>
    </p:spTree>
    <p:extLst>
      <p:ext uri="{BB962C8B-B14F-4D97-AF65-F5344CB8AC3E}">
        <p14:creationId xmlns:p14="http://schemas.microsoft.com/office/powerpoint/2010/main" val="12340798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lstStyle/>
          <a:p>
            <a:pPr>
              <a:spcBef>
                <a:spcPts val="401"/>
              </a:spcBef>
            </a:pPr>
            <a:r>
              <a:rPr lang="sv-SE" sz="1200" dirty="0"/>
              <a:t>Hjälp Med rådgivning vid olika tillfällen
Hjälp vid matning, ta en av tvillingarna vid ex blöjbyte eller klä på/av kläder när vi kommer/går
Jag fick hjälp med allt till exempel att hur ska köpa fika , bra aktiviteter för barn och jag är jättenöjd
Jag fick hjälp med allt till exempel att hur ska köpa fika, bra aktiviteter för barn och jag är jättenöjd
Jag fick stöd om ansökan till försäkrina
Jag har alltid fått hjälp på olika sätt och dom är bästa som jobbar från sitt hjärta.
Jag har delvis sökt stöd/råd från kuratorerna men även fått stöd och blivit sedd av våran BVC sköterska vilket har varit otroligt skönt och stärkande i den ibland svåra roll som förälder.
Jag har pratat med kuratorn för vägledning och stöd med flertalet saker.
Kuraatosröd
Kurator
Kurator har hjälpt oss mycket och är villigt att ställa upp med mer hjälp
Kuratorsamtal
Kuratorsstöd.
Kuratorstöd och MAT! Svårt att få matlust och ork att laga nyttig mat när man är ensam hemma med barn. Här får man vällagad mat och sällskap runt matbordet.
När jag behöver ett tipps</a:t>
            </a:r>
          </a:p>
        </p:txBody>
      </p:sp>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lstStyle/>
          <a:p>
            <a:pPr>
              <a:spcBef>
                <a:spcPts val="401"/>
              </a:spcBef>
            </a:pPr>
            <a:r>
              <a:rPr lang="sv-SE" sz="1200" dirty="0"/>
              <a:t>När jag har frågar om barnen eller andra
Om familj dynami
Om man är ledsen finns alltid någon som lyssnar. Och bästa personalen lagar mat för billig peng.
Öppna samtal och informativa träffar. Härliga mellis och matstunder. Och roliga aktiviteter som hjälper barnen till utveckling och socialt samspel.
Personal på familjecentralen är duktiga på att snappa upp människor, jag har alltid känt mig trygg och speciell. När någon kommer ihåg vad du säger och värdesätter dina känslor betyder så mycket! Helt fantastiska är ni
Praktisk hjälp vid matning eller lek
Rådgivning av kurator
Så bra bemötande.
Samtal
Samtalsstöd
Stöd i frågor kring mitt äldre barns tid på förskolan.
Tips på olika aktiviter man kan hitta på med Barnen . Dom är helt fanatiska på Vivalla familjecentral
Trauma bearbetning
Trevliga med mycket tips och intressant information! :)
Trevliga, intresserade, engagerade och hjälpsamma</a:t>
            </a: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lstStyle/>
          <a:p>
            <a:pPr>
              <a:spcBef>
                <a:spcPts val="401"/>
              </a:spcBef>
            </a:pPr>
            <a:r>
              <a:rPr lang="sv-SE" sz="1200" dirty="0"/>
              <a:t>Vud jobbiga situationer i livet
تلقيت معلومات عن كيفية إجراء الاسعافات الأولية في حالة الإغماء او الاختناق للطفل والبالغ وايضا شاركة في احد المحاضرات التعريفية حول حقوق الطفل وشاركة أيضا بنشاط حول تعزيز القراءة للاطفال بالتعاون مع المكتبة.
ساعدوني في تسجيل طفلي في الروضه وفي كل مااحتاجه.</a:t>
            </a:r>
          </a:p>
        </p:txBody>
      </p:sp>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lstStyle/>
          <a:p>
            <a:pPr>
              <a:spcBef>
                <a:spcPts val="401"/>
              </a:spcBef>
            </a:pPr>
            <a:r>
              <a:rPr lang="sv-SE" sz="1200" dirty="0"/>
              <a:t>Ett förslag som jag har sett på nätet som andra öppna förskolor har är ett visst tillfälle några timmar bara för pappor och sina barn.
Fantastiska pedagoger! &lt;NAME&gt; &lt;NAME&gt; och &lt;NAME&gt;. Så viktigt att det finns personal på plats som har tid till samtal. Har blivit tufft de dagarna de är ensamma.
Fin innergård som kanske skulle behöva lite mer kärlek! Så fin personal som inte kan bli bättre! All kärlek till &lt;NAME&gt;, &lt;NAME&gt; och &lt;NAME&gt;
Fortsätt det jobb ni redan gör, vi är oerhört nöjda
Fortsätta som ni gör!
Ibland får jag känslan av att personalen tittar med en viss onöjd blick, eller som att vi inte gör tillräckligt. Ibland känns det även som att jag blir lite övervakad. Som föräldrar kommer vi hit för att koppla av tillsammans med våra barn, komma bort från vardagens rutiner och stress. Därför känns det tråkigt när man ibland möts av sådana blickar, som om vi inte beter oss på rätt sätt eller inte räcker till. Maten skulle också kunna förbättras – den känns ibland enkel, utan så mycket variation, och inte alltid helt fräsch. Det vore trevligt med lite mer omtanke kring kvalitet och variation, till exempel när det gäller frukt, ostar och liknande. Tack för ert engagemang och för att ni ger oss möjligheten att dela våra tankar för att tillsammans kunna utvecklas till det bättre. Vi uppskattar verkligen ert arbete och all insats ni och personalen på centret gör. Tack
Ibland upplever vi att vi blir kontrollerade av en personal och att vi ifrågasätts vid minsta lilla. Det skulle vara önskvärt om personalen istället kunde framföra sina synpunkter på ett mer konstruktivt och respektfullt sätt, utan att det upplevs som ifrågasättande.
Ingen
Inget
Inget Allt ni gör är det bästa
Inget de är perfekt! 😍🤩
Inget direkt som familjecentralen kan göra men det blir väldigt mycket folk på liten yta, har främst varit på babyöppet. Kanske behövs fler tider för att glesa ut lite? Är såklart jätteroligt att det är många där, men det kan bli väldigt hög ljudvolym och stimmigt.
Inget speciellt. Ä supernöjd med allt som erbjuds och personalen får såväl barn som vuxna att känna sig sedda och hörda till den mån man själv känner att man behöver
Inget, superbra personal!
Jag har inte erfarenhet för att min pojke är första barn men jag litar till alla personalen</a:t>
            </a:r>
          </a:p>
        </p:txBody>
      </p:sp>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lstStyle/>
          <a:p>
            <a:pPr>
              <a:spcBef>
                <a:spcPts val="401"/>
              </a:spcBef>
            </a:pPr>
            <a:r>
              <a:rPr lang="sv-SE" sz="1200" dirty="0"/>
              <a:t>Jag tror att allt bra för oss.
Jag tycker att allt verkar toppenbra!
Jag tycker det funkar bra!
Jag vill att det ska vara två dagar i veckan för träna svenska
Jag vill gärna dela några synpunkter om maten. Ärligt talat är maten väldigt sparsam, så att man nästan inte vill köpa något om man inte absolut måste. Brödet är oftast bara rostbröd, frukten är bara två sorter och ofta inte färsk, och ibland är även brödet gammalt. Det finns nästan ingen variation i maten, bara ost, smör och ibland ett kokt ägg. Jag upplever att det är mycket snålhet i maten på Vivala. När jag går till andra ställen märker jag en stor skillnad. Brödet är färskt, fint och med frön, bakas i ugnen och serveras varmt. Det finns även marmelad, honung, yoghurt, pålägg, ostar och frukt i olika sorter – allt är färskt och aptitligt. Jag önskar att maten hos er kunde vara mer varierad, aptitlig och generös, som på andra ställen, så att vi kan njuta av måltiderna hos er och slippa ta med egen mat varje gång. Jag vill också påpeka att toaletten är trasig. Detta måste åtgärdas snabbt, eftersom barnen kan råka kissa utanför när sitsen glider mycket. Förutom det vill jag tacka personalen: lokalen är rymlig, ljus och fin, och personalen är väldigt vänlig och trevlig. Jag gillar verkligen atmosfären på centret. Tack för allt, och jag hoppas på respons så att jag inte har skrivit i onödan.
Kanske behöver vi större plats !
Kanske träffar för tvillingar
Kommer inte på något speciellt.
Längre öppettider.
Lite mer aktivitet för barn som är 2år eller äldre
Mer aktiviteter ute med tipspromenader mm
Mer dagar för små
Mer öppentider för äldre barnen
Mer tid på familjecentralen till exempel från kl 1 till 5
Nå ut till fler så fler hittar dit.</a:t>
            </a:r>
          </a:p>
        </p:txBody>
      </p:sp>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lstStyle/>
          <a:p>
            <a:pPr>
              <a:spcBef>
                <a:spcPts val="401"/>
              </a:spcBef>
            </a:pPr>
            <a:r>
              <a:rPr lang="sv-SE" sz="1200" dirty="0"/>
              <a:t>Ni är bäst i odensbacken
Ni är fantastiska som det är. Keep up the good work.
Ni är superbra, tack för att ni finns! Kör på som ni redan gör:)
Ni gör allting kanon!
Öppet mer.
Svårt att komma på något, kan bli lite hög ljudnivå och stimmigt ibland när det är mycket folk. Roligt med tematräffar ”matfest” mm, så vore kul med fler temadgar tex med sång/musik/dans eller ideinsamling med omröstning eller nåt
Svårt att säga. Jag är positivt överraskad och väldigt nöjd.
Tycker ärligt talat inte så mycket, allt är bra, härligt umgänge, trevlig personal!
Utmärkt på ängen. Ett skohorn skulle underlätta. Men det är också et enda. Älskar er.
Vet ej
لا شيء لحد الان
نحتاج برنامج للامهات ايضا مثال مزيد من الدورات التدريبيه لاسعاف الطفل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3D10F25-7EC2-E840-87D4-D44A80BBAAD0}"/>
              </a:ext>
            </a:extLst>
          </p:cNvPr>
          <p:cNvSpPr>
            <a:spLocks noGrp="1"/>
          </p:cNvSpPr>
          <p:nvPr>
            <p:ph sz="half" idx="2"/>
          </p:nvPr>
        </p:nvSpPr>
        <p:spPr>
          <a:xfrm>
            <a:off x="489274" y="1376363"/>
            <a:ext cx="4463726" cy="4827838"/>
          </a:xfrm>
        </p:spPr>
        <p:txBody>
          <a:bodyPr/>
          <a:lstStyle/>
          <a:p>
            <a:pPr marL="0" indent="0">
              <a:lnSpc>
                <a:spcPct val="120000"/>
              </a:lnSpc>
              <a:buNone/>
            </a:pPr>
            <a:r>
              <a:rPr lang="sv-SE" sz="1400" dirty="0"/>
              <a:t>Insamlingen har skett via en webbenkät som kunnat besvaras via en unik länk och QR-kod per deltagande familjecentral. Länkar och QR-koder har tagits fram av </a:t>
            </a:r>
            <a:r>
              <a:rPr lang="sv-SE" sz="1400" dirty="0" err="1"/>
              <a:t>Lysio</a:t>
            </a:r>
            <a:r>
              <a:rPr lang="sv-SE" sz="1400" dirty="0"/>
              <a:t> Research, och dessa har sedan distribuerats till enheterna via en kontaktperson hos regionen. </a:t>
            </a:r>
            <a:endParaRPr lang="sv-SE" dirty="0"/>
          </a:p>
        </p:txBody>
      </p:sp>
      <p:sp>
        <p:nvSpPr>
          <p:cNvPr id="4" name="Rubrik 3">
            <a:extLst>
              <a:ext uri="{FF2B5EF4-FFF2-40B4-BE49-F238E27FC236}">
                <a16:creationId xmlns:a16="http://schemas.microsoft.com/office/drawing/2014/main" id="{8FBD4B87-7B86-5E44-8CAA-9CB2DF29C478}"/>
              </a:ext>
            </a:extLst>
          </p:cNvPr>
          <p:cNvSpPr>
            <a:spLocks noGrp="1"/>
          </p:cNvSpPr>
          <p:nvPr>
            <p:ph type="title"/>
          </p:nvPr>
        </p:nvSpPr>
        <p:spPr/>
        <p:txBody>
          <a:bodyPr/>
          <a:lstStyle/>
          <a:p>
            <a:r>
              <a:rPr lang="sv-SE" dirty="0"/>
              <a:t>Genomförande</a:t>
            </a:r>
          </a:p>
        </p:txBody>
      </p:sp>
      <p:graphicFrame>
        <p:nvGraphicFramePr>
          <p:cNvPr id="6" name="Tabell 7">
            <a:extLst>
              <a:ext uri="{FF2B5EF4-FFF2-40B4-BE49-F238E27FC236}">
                <a16:creationId xmlns:a16="http://schemas.microsoft.com/office/drawing/2014/main" id="{70A7CC32-D7BB-6768-0246-C61926228C32}"/>
              </a:ext>
            </a:extLst>
          </p:cNvPr>
          <p:cNvGraphicFramePr>
            <a:graphicFrameLocks noGrp="1"/>
          </p:cNvGraphicFramePr>
          <p:nvPr>
            <p:extLst>
              <p:ext uri="{D42A27DB-BD31-4B8C-83A1-F6EECF244321}">
                <p14:modId xmlns:p14="http://schemas.microsoft.com/office/powerpoint/2010/main" val="3299680409"/>
              </p:ext>
            </p:extLst>
          </p:nvPr>
        </p:nvGraphicFramePr>
        <p:xfrm>
          <a:off x="489276" y="3429000"/>
          <a:ext cx="8736004" cy="902099"/>
        </p:xfrm>
        <a:graphic>
          <a:graphicData uri="http://schemas.openxmlformats.org/drawingml/2006/table">
            <a:tbl>
              <a:tblPr firstRow="1" bandRow="1">
                <a:tableStyleId>{5C22544A-7EE6-4342-B048-85BDC9FD1C3A}</a:tableStyleId>
              </a:tblPr>
              <a:tblGrid>
                <a:gridCol w="2040564">
                  <a:extLst>
                    <a:ext uri="{9D8B030D-6E8A-4147-A177-3AD203B41FA5}">
                      <a16:colId xmlns:a16="http://schemas.microsoft.com/office/drawing/2014/main" val="1159429802"/>
                    </a:ext>
                  </a:extLst>
                </a:gridCol>
                <a:gridCol w="1036320">
                  <a:extLst>
                    <a:ext uri="{9D8B030D-6E8A-4147-A177-3AD203B41FA5}">
                      <a16:colId xmlns:a16="http://schemas.microsoft.com/office/drawing/2014/main" val="2021594479"/>
                    </a:ext>
                  </a:extLst>
                </a:gridCol>
                <a:gridCol w="1066800">
                  <a:extLst>
                    <a:ext uri="{9D8B030D-6E8A-4147-A177-3AD203B41FA5}">
                      <a16:colId xmlns:a16="http://schemas.microsoft.com/office/drawing/2014/main" val="2967166854"/>
                    </a:ext>
                  </a:extLst>
                </a:gridCol>
                <a:gridCol w="1158240">
                  <a:extLst>
                    <a:ext uri="{9D8B030D-6E8A-4147-A177-3AD203B41FA5}">
                      <a16:colId xmlns:a16="http://schemas.microsoft.com/office/drawing/2014/main" val="354442134"/>
                    </a:ext>
                  </a:extLst>
                </a:gridCol>
                <a:gridCol w="3434080">
                  <a:extLst>
                    <a:ext uri="{9D8B030D-6E8A-4147-A177-3AD203B41FA5}">
                      <a16:colId xmlns:a16="http://schemas.microsoft.com/office/drawing/2014/main" val="2237399408"/>
                    </a:ext>
                  </a:extLst>
                </a:gridCol>
              </a:tblGrid>
              <a:tr h="356217">
                <a:tc>
                  <a:txBody>
                    <a:bodyPr/>
                    <a:lstStyle/>
                    <a:p>
                      <a:r>
                        <a:rPr lang="sv-SE" sz="1100" dirty="0"/>
                        <a:t>Enkät </a:t>
                      </a:r>
                    </a:p>
                  </a:txBody>
                  <a:tcPr anchor="ctr"/>
                </a:tc>
                <a:tc>
                  <a:txBody>
                    <a:bodyPr/>
                    <a:lstStyle/>
                    <a:p>
                      <a:r>
                        <a:rPr lang="sv-SE" sz="1100" dirty="0"/>
                        <a:t>Insamling start</a:t>
                      </a:r>
                    </a:p>
                  </a:txBody>
                  <a:tcPr anchor="ctr"/>
                </a:tc>
                <a:tc>
                  <a:txBody>
                    <a:bodyPr/>
                    <a:lstStyle/>
                    <a:p>
                      <a:r>
                        <a:rPr lang="sv-SE" sz="1100" dirty="0"/>
                        <a:t>Insamling slut </a:t>
                      </a:r>
                    </a:p>
                  </a:txBody>
                  <a:tcPr anchor="ctr"/>
                </a:tc>
                <a:tc>
                  <a:txBody>
                    <a:bodyPr/>
                    <a:lstStyle/>
                    <a:p>
                      <a:r>
                        <a:rPr lang="sv-SE" sz="1100" dirty="0"/>
                        <a:t>Antal svar i kommunen</a:t>
                      </a:r>
                    </a:p>
                  </a:txBody>
                  <a:tcPr anchor="ctr"/>
                </a:tc>
                <a:tc>
                  <a:txBody>
                    <a:bodyPr/>
                    <a:lstStyle/>
                    <a:p>
                      <a:r>
                        <a:rPr lang="sv-SE" sz="1100"/>
                        <a:t>Antal deltagande</a:t>
                      </a:r>
                    </a:p>
                    <a:p>
                      <a:r>
                        <a:rPr lang="sv-SE" sz="1100"/>
                        <a:t>familjecentraler i kommunen</a:t>
                      </a:r>
                      <a:endParaRPr lang="sv-SE" sz="1100" dirty="0"/>
                    </a:p>
                  </a:txBody>
                  <a:tcPr anchor="ctr"/>
                </a:tc>
                <a:extLst>
                  <a:ext uri="{0D108BD9-81ED-4DB2-BD59-A6C34878D82A}">
                    <a16:rowId xmlns:a16="http://schemas.microsoft.com/office/drawing/2014/main" val="2820031394"/>
                  </a:ext>
                </a:extLst>
              </a:tr>
              <a:tr h="475379">
                <a:tc>
                  <a:txBody>
                    <a:bodyPr/>
                    <a:lstStyle/>
                    <a:p>
                      <a:r>
                        <a:rPr lang="sv-SE" sz="1200" dirty="0"/>
                        <a:t>Vuxenenkäten</a:t>
                      </a:r>
                    </a:p>
                  </a:txBody>
                  <a:tcPr anchor="ctr"/>
                </a:tc>
                <a:tc>
                  <a:txBody>
                    <a:bodyPr/>
                    <a:lstStyle/>
                    <a:p>
                      <a:r>
                        <a:rPr lang="sv-SE" sz="1200" dirty="0"/>
                        <a:t>2025-09-22 </a:t>
                      </a:r>
                    </a:p>
                  </a:txBody>
                  <a:tcPr anchor="ctr"/>
                </a:tc>
                <a:tc>
                  <a:txBody>
                    <a:bodyPr/>
                    <a:lstStyle/>
                    <a:p>
                      <a:r>
                        <a:rPr lang="sv-SE" sz="1200" dirty="0"/>
                        <a:t>2025-10-26</a:t>
                      </a:r>
                    </a:p>
                  </a:txBody>
                  <a:tcPr anchor="ctr"/>
                </a:tc>
                <a:tc>
                  <a:txBody>
                    <a:bodyPr/>
                    <a:lstStyle/>
                    <a:p>
                      <a:r>
                        <a:rPr lang="sv-SE" sz="1200" dirty="0"/>
                        <a:t>155</a:t>
                      </a:r>
                    </a:p>
                  </a:txBody>
                  <a:tcPr anchor="ctr"/>
                </a:tc>
                <a:tc>
                  <a:txBody>
                    <a:bodyPr/>
                    <a:lstStyle/>
                    <a:p>
                      <a:r>
                        <a:rPr lang="sv-SE" sz="1200" dirty="0"/>
                        <a:t>6</a:t>
                      </a:r>
                    </a:p>
                  </a:txBody>
                  <a:tcPr anchor="ctr"/>
                </a:tc>
                <a:extLst>
                  <a:ext uri="{0D108BD9-81ED-4DB2-BD59-A6C34878D82A}">
                    <a16:rowId xmlns:a16="http://schemas.microsoft.com/office/drawing/2014/main" val="698318234"/>
                  </a:ext>
                </a:extLst>
              </a:tr>
            </a:tbl>
          </a:graphicData>
        </a:graphic>
      </p:graphicFrame>
    </p:spTree>
    <p:extLst>
      <p:ext uri="{BB962C8B-B14F-4D97-AF65-F5344CB8AC3E}">
        <p14:creationId xmlns:p14="http://schemas.microsoft.com/office/powerpoint/2010/main" val="22327143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E0514D-6E66-B949-8A68-7933D2BB3F92}"/>
              </a:ext>
            </a:extLst>
          </p:cNvPr>
          <p:cNvSpPr>
            <a:spLocks noGrp="1"/>
          </p:cNvSpPr>
          <p:nvPr>
            <p:ph type="ctrTitle"/>
          </p:nvPr>
        </p:nvSpPr>
        <p:spPr/>
        <p:txBody>
          <a:bodyPr anchor="b">
            <a:normAutofit/>
          </a:bodyPr>
          <a:lstStyle/>
          <a:p>
            <a:r>
              <a:rPr lang="sv-SE" dirty="0"/>
              <a:t>Resultat</a:t>
            </a:r>
          </a:p>
        </p:txBody>
      </p:sp>
    </p:spTree>
    <p:extLst>
      <p:ext uri="{BB962C8B-B14F-4D97-AF65-F5344CB8AC3E}">
        <p14:creationId xmlns:p14="http://schemas.microsoft.com/office/powerpoint/2010/main" val="19448046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FE29FC04-8D81-5D4F-9525-B46E9363B589}"/>
              </a:ext>
            </a:extLst>
          </p:cNvPr>
          <p:cNvSpPr>
            <a:spLocks noGrp="1"/>
          </p:cNvSpPr>
          <p:nvPr>
            <p:ph type="body" sz="quarter" idx="3"/>
          </p:nvPr>
        </p:nvSpPr>
        <p:spPr>
          <a:xfrm>
            <a:off x="4054496" y="1640807"/>
            <a:ext cx="5515828" cy="681037"/>
          </a:xfrm>
        </p:spPr>
        <p:txBody>
          <a:bodyPr/>
          <a:lstStyle/>
          <a:p>
            <a:r>
              <a:rPr lang="sv-SE" sz="2000" b="0" dirty="0"/>
              <a:t>Hur gammalt är barnet eller barnen som besöket idag gäller?</a:t>
            </a:r>
          </a:p>
        </p:txBody>
      </p:sp>
      <p:sp>
        <p:nvSpPr>
          <p:cNvPr id="3" name="Platshållare för text 2">
            <a:extLst>
              <a:ext uri="{FF2B5EF4-FFF2-40B4-BE49-F238E27FC236}">
                <a16:creationId xmlns:a16="http://schemas.microsoft.com/office/drawing/2014/main" id="{188EBC3B-4EC7-2D4A-B736-2F2319CD4580}"/>
              </a:ext>
            </a:extLst>
          </p:cNvPr>
          <p:cNvSpPr>
            <a:spLocks noGrp="1"/>
          </p:cNvSpPr>
          <p:nvPr>
            <p:ph type="body" idx="1"/>
          </p:nvPr>
        </p:nvSpPr>
        <p:spPr>
          <a:xfrm>
            <a:off x="492291" y="1640807"/>
            <a:ext cx="4190702" cy="416593"/>
          </a:xfrm>
        </p:spPr>
        <p:txBody>
          <a:bodyPr/>
          <a:lstStyle/>
          <a:p>
            <a:r>
              <a:rPr lang="sv-SE" sz="2000" b="0" dirty="0"/>
              <a:t>Ditt kön:</a:t>
            </a:r>
            <a:endParaRPr lang="sv-SE" dirty="0"/>
          </a:p>
        </p:txBody>
      </p:sp>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Bakgrundsfrågor </a:t>
            </a:r>
          </a:p>
        </p:txBody>
      </p:sp>
      <p:graphicFrame>
        <p:nvGraphicFramePr>
          <p:cNvPr id="12" name="Platshållare för innehåll 3">
            <a:extLst>
              <a:ext uri="{FF2B5EF4-FFF2-40B4-BE49-F238E27FC236}">
                <a16:creationId xmlns:a16="http://schemas.microsoft.com/office/drawing/2014/main" id="{929B99A6-D2B5-C413-E915-BB074B6A983B}"/>
              </a:ext>
            </a:extLst>
          </p:cNvPr>
          <p:cNvGraphicFramePr>
            <a:graphicFrameLocks noGrp="1"/>
          </p:cNvGraphicFramePr>
          <p:nvPr>
            <p:ph sz="half" idx="2"/>
          </p:nvPr>
        </p:nvGraphicFramePr>
        <p:xfrm>
          <a:off x="488950" y="2321844"/>
          <a:ext cx="3049380" cy="26809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Platshållare för innehåll 16">
            <a:extLst>
              <a:ext uri="{FF2B5EF4-FFF2-40B4-BE49-F238E27FC236}">
                <a16:creationId xmlns:a16="http://schemas.microsoft.com/office/drawing/2014/main" id="{C8857B6B-DF74-58A8-2D0D-6285856B7886}"/>
              </a:ext>
            </a:extLst>
          </p:cNvPr>
          <p:cNvGraphicFramePr>
            <a:graphicFrameLocks noGrp="1"/>
          </p:cNvGraphicFramePr>
          <p:nvPr>
            <p:ph sz="quarter" idx="4"/>
          </p:nvPr>
        </p:nvGraphicFramePr>
        <p:xfrm>
          <a:off x="4055164" y="2321844"/>
          <a:ext cx="5516219" cy="36845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300805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FE29FC04-8D81-5D4F-9525-B46E9363B589}"/>
              </a:ext>
            </a:extLst>
          </p:cNvPr>
          <p:cNvSpPr>
            <a:spLocks noGrp="1"/>
          </p:cNvSpPr>
          <p:nvPr>
            <p:ph type="body" sz="quarter" idx="3"/>
          </p:nvPr>
        </p:nvSpPr>
        <p:spPr>
          <a:xfrm>
            <a:off x="476574" y="1640807"/>
            <a:ext cx="5940555" cy="681037"/>
          </a:xfrm>
        </p:spPr>
        <p:txBody>
          <a:bodyPr>
            <a:normAutofit/>
          </a:bodyPr>
          <a:lstStyle/>
          <a:p>
            <a:r>
              <a:rPr lang="sv-SE" sz="2000" b="0"/>
              <a:t>Vad har du besökt idag?</a:t>
            </a:r>
            <a:endParaRPr lang="sv-SE" sz="2000" b="0" dirty="0"/>
          </a:p>
        </p:txBody>
      </p:sp>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Bakgrundsfrågor </a:t>
            </a:r>
          </a:p>
        </p:txBody>
      </p:sp>
      <p:graphicFrame>
        <p:nvGraphicFramePr>
          <p:cNvPr id="16" name="Platshållare för innehåll 16">
            <a:extLst>
              <a:ext uri="{FF2B5EF4-FFF2-40B4-BE49-F238E27FC236}">
                <a16:creationId xmlns:a16="http://schemas.microsoft.com/office/drawing/2014/main" id="{C8857B6B-DF74-58A8-2D0D-6285856B7886}"/>
              </a:ext>
            </a:extLst>
          </p:cNvPr>
          <p:cNvGraphicFramePr>
            <a:graphicFrameLocks noGrp="1"/>
          </p:cNvGraphicFramePr>
          <p:nvPr>
            <p:ph sz="quarter" idx="4"/>
          </p:nvPr>
        </p:nvGraphicFramePr>
        <p:xfrm>
          <a:off x="477243" y="2530475"/>
          <a:ext cx="6817409" cy="368458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ruta 5">
            <a:extLst>
              <a:ext uri="{FF2B5EF4-FFF2-40B4-BE49-F238E27FC236}">
                <a16:creationId xmlns:a16="http://schemas.microsoft.com/office/drawing/2014/main" id="{0AFB7395-C0CD-27C3-084E-C90330181EC1}"/>
              </a:ext>
            </a:extLst>
          </p:cNvPr>
          <p:cNvSpPr txBox="1"/>
          <p:nvPr/>
        </p:nvSpPr>
        <p:spPr>
          <a:xfrm>
            <a:off x="476574" y="6292889"/>
            <a:ext cx="4954656" cy="246221"/>
          </a:xfrm>
          <a:prstGeom prst="rect">
            <a:avLst/>
          </a:prstGeom>
          <a:noFill/>
        </p:spPr>
        <p:txBody>
          <a:bodyPr wrap="square">
            <a:spAutoFit/>
          </a:bodyPr>
          <a:lstStyle/>
          <a:p>
            <a:r>
              <a:rPr lang="sv-SE" sz="1000" i="1"/>
              <a:t>*Socionom/socialrådgivare/föräldrastödjare/kurator</a:t>
            </a:r>
          </a:p>
        </p:txBody>
      </p:sp>
    </p:spTree>
    <p:extLst>
      <p:ext uri="{BB962C8B-B14F-4D97-AF65-F5344CB8AC3E}">
        <p14:creationId xmlns:p14="http://schemas.microsoft.com/office/powerpoint/2010/main" val="30046233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FE29FC04-8D81-5D4F-9525-B46E9363B589}"/>
              </a:ext>
            </a:extLst>
          </p:cNvPr>
          <p:cNvSpPr>
            <a:spLocks noGrp="1"/>
          </p:cNvSpPr>
          <p:nvPr>
            <p:ph type="body" sz="quarter" idx="3"/>
          </p:nvPr>
        </p:nvSpPr>
        <p:spPr>
          <a:xfrm>
            <a:off x="476574" y="1640807"/>
            <a:ext cx="5509447" cy="681037"/>
          </a:xfrm>
        </p:spPr>
        <p:txBody>
          <a:bodyPr/>
          <a:lstStyle/>
          <a:p>
            <a:r>
              <a:rPr lang="sv-SE" sz="2000" b="0" dirty="0"/>
              <a:t>Vilken är din högsta avslutade utbildning?</a:t>
            </a:r>
          </a:p>
        </p:txBody>
      </p:sp>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Bakgrundsfrågor </a:t>
            </a:r>
          </a:p>
        </p:txBody>
      </p:sp>
      <p:graphicFrame>
        <p:nvGraphicFramePr>
          <p:cNvPr id="16" name="Platshållare för innehåll 16">
            <a:extLst>
              <a:ext uri="{FF2B5EF4-FFF2-40B4-BE49-F238E27FC236}">
                <a16:creationId xmlns:a16="http://schemas.microsoft.com/office/drawing/2014/main" id="{C8857B6B-DF74-58A8-2D0D-6285856B7886}"/>
              </a:ext>
            </a:extLst>
          </p:cNvPr>
          <p:cNvGraphicFramePr>
            <a:graphicFrameLocks noGrp="1"/>
          </p:cNvGraphicFramePr>
          <p:nvPr>
            <p:ph sz="quarter" idx="4"/>
          </p:nvPr>
        </p:nvGraphicFramePr>
        <p:xfrm>
          <a:off x="477242" y="2530475"/>
          <a:ext cx="7197554" cy="36845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44088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Bakgrundsfrågor </a:t>
            </a:r>
          </a:p>
        </p:txBody>
      </p:sp>
      <p:sp>
        <p:nvSpPr>
          <p:cNvPr id="8" name="Platshållare för text 2">
            <a:extLst>
              <a:ext uri="{FF2B5EF4-FFF2-40B4-BE49-F238E27FC236}">
                <a16:creationId xmlns:a16="http://schemas.microsoft.com/office/drawing/2014/main" id="{9F794A05-4AC8-A505-B1DB-9789954581B8}"/>
              </a:ext>
            </a:extLst>
          </p:cNvPr>
          <p:cNvSpPr>
            <a:spLocks noGrp="1"/>
          </p:cNvSpPr>
          <p:nvPr>
            <p:ph type="body" idx="1"/>
          </p:nvPr>
        </p:nvSpPr>
        <p:spPr>
          <a:xfrm>
            <a:off x="477242" y="1640807"/>
            <a:ext cx="4190702" cy="416593"/>
          </a:xfrm>
        </p:spPr>
        <p:txBody>
          <a:bodyPr>
            <a:normAutofit/>
          </a:bodyPr>
          <a:lstStyle/>
          <a:p>
            <a:r>
              <a:rPr lang="sv-SE" b="0" dirty="0"/>
              <a:t>Är du född i Sverige?</a:t>
            </a:r>
            <a:endParaRPr lang="sv-SE" sz="1600" dirty="0"/>
          </a:p>
        </p:txBody>
      </p:sp>
      <p:graphicFrame>
        <p:nvGraphicFramePr>
          <p:cNvPr id="6" name="Platshållare för innehåll 3">
            <a:extLst>
              <a:ext uri="{FF2B5EF4-FFF2-40B4-BE49-F238E27FC236}">
                <a16:creationId xmlns:a16="http://schemas.microsoft.com/office/drawing/2014/main" id="{269A4AA8-14D6-74FF-929A-E11004BCD702}"/>
              </a:ext>
            </a:extLst>
          </p:cNvPr>
          <p:cNvGraphicFramePr>
            <a:graphicFrameLocks noGrp="1"/>
          </p:cNvGraphicFramePr>
          <p:nvPr>
            <p:ph sz="half" idx="2"/>
          </p:nvPr>
        </p:nvGraphicFramePr>
        <p:xfrm>
          <a:off x="477242" y="2321844"/>
          <a:ext cx="3049380" cy="2680913"/>
        </p:xfrm>
        <a:graphic>
          <a:graphicData uri="http://schemas.openxmlformats.org/drawingml/2006/chart">
            <c:chart xmlns:c="http://schemas.openxmlformats.org/drawingml/2006/chart" xmlns:r="http://schemas.openxmlformats.org/officeDocument/2006/relationships" r:id="rId3"/>
          </a:graphicData>
        </a:graphic>
      </p:graphicFrame>
      <p:sp>
        <p:nvSpPr>
          <p:cNvPr id="12" name="Platshållare för text 2">
            <a:extLst>
              <a:ext uri="{FF2B5EF4-FFF2-40B4-BE49-F238E27FC236}">
                <a16:creationId xmlns:a16="http://schemas.microsoft.com/office/drawing/2014/main" id="{436E6F9D-0680-C89D-9965-A21457F3ACB9}"/>
              </a:ext>
            </a:extLst>
          </p:cNvPr>
          <p:cNvSpPr txBox="1">
            <a:spLocks/>
          </p:cNvSpPr>
          <p:nvPr/>
        </p:nvSpPr>
        <p:spPr>
          <a:xfrm>
            <a:off x="4830464" y="1640807"/>
            <a:ext cx="4598293" cy="527358"/>
          </a:xfrm>
          <a:prstGeom prst="rect">
            <a:avLst/>
          </a:prstGeom>
        </p:spPr>
        <p:txBody>
          <a:bodyPr vert="horz" lIns="91440" tIns="45720" rIns="91440" bIns="45720" rtlCol="0" anchor="t">
            <a:normAutofit fontScale="925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2000" b="0" dirty="0"/>
              <a:t>Om nej, hur länge har du bott i Sverige?</a:t>
            </a:r>
            <a:endParaRPr lang="sv-SE" dirty="0"/>
          </a:p>
        </p:txBody>
      </p:sp>
      <p:graphicFrame>
        <p:nvGraphicFramePr>
          <p:cNvPr id="14" name="Platshållare för innehåll 16">
            <a:extLst>
              <a:ext uri="{FF2B5EF4-FFF2-40B4-BE49-F238E27FC236}">
                <a16:creationId xmlns:a16="http://schemas.microsoft.com/office/drawing/2014/main" id="{AB3D3C2D-2F68-1F9A-F46C-38B5C8469E7E}"/>
              </a:ext>
            </a:extLst>
          </p:cNvPr>
          <p:cNvGraphicFramePr>
            <a:graphicFrameLocks noGrp="1"/>
          </p:cNvGraphicFramePr>
          <p:nvPr>
            <p:ph sz="quarter" idx="4"/>
            <p:extLst>
              <p:ext uri="{D42A27DB-BD31-4B8C-83A1-F6EECF244321}">
                <p14:modId xmlns:p14="http://schemas.microsoft.com/office/powerpoint/2010/main" val="2845394831"/>
              </p:ext>
            </p:extLst>
          </p:nvPr>
        </p:nvGraphicFramePr>
        <p:xfrm>
          <a:off x="4667944" y="2321844"/>
          <a:ext cx="4760814" cy="31800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508225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tema">
  <a:themeElements>
    <a:clrScheme name="Enkätfabriken">
      <a:dk1>
        <a:srgbClr val="000000"/>
      </a:dk1>
      <a:lt1>
        <a:srgbClr val="FFFFFF"/>
      </a:lt1>
      <a:dk2>
        <a:srgbClr val="565655"/>
      </a:dk2>
      <a:lt2>
        <a:srgbClr val="F6F6F6"/>
      </a:lt2>
      <a:accent1>
        <a:srgbClr val="9DCC8F"/>
      </a:accent1>
      <a:accent2>
        <a:srgbClr val="64B34B"/>
      </a:accent2>
      <a:accent3>
        <a:srgbClr val="F29559"/>
      </a:accent3>
      <a:accent4>
        <a:srgbClr val="EA5901"/>
      </a:accent4>
      <a:accent5>
        <a:srgbClr val="85C5CB"/>
      </a:accent5>
      <a:accent6>
        <a:srgbClr val="F6E183"/>
      </a:accent6>
      <a:hlink>
        <a:srgbClr val="64B34B"/>
      </a:hlink>
      <a:folHlink>
        <a:srgbClr val="9DC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89B889-B641-4945-943E-0236FEAB993A}" vid="{C79D37AD-CB5A-5045-BAA4-5B7F22F2E083}"/>
    </a:ext>
  </a:extLst>
</a:theme>
</file>

<file path=ppt/theme/theme2.xml><?xml version="1.0" encoding="utf-8"?>
<a:theme xmlns:a="http://schemas.openxmlformats.org/drawingml/2006/main" name="1_Office-tema">
  <a:themeElements>
    <a:clrScheme name="Enkätfabriken">
      <a:dk1>
        <a:srgbClr val="000000"/>
      </a:dk1>
      <a:lt1>
        <a:srgbClr val="FFFFFF"/>
      </a:lt1>
      <a:dk2>
        <a:srgbClr val="565655"/>
      </a:dk2>
      <a:lt2>
        <a:srgbClr val="F6F6F6"/>
      </a:lt2>
      <a:accent1>
        <a:srgbClr val="9DCC8F"/>
      </a:accent1>
      <a:accent2>
        <a:srgbClr val="64B34B"/>
      </a:accent2>
      <a:accent3>
        <a:srgbClr val="F29559"/>
      </a:accent3>
      <a:accent4>
        <a:srgbClr val="EA5901"/>
      </a:accent4>
      <a:accent5>
        <a:srgbClr val="85C5CB"/>
      </a:accent5>
      <a:accent6>
        <a:srgbClr val="F6E183"/>
      </a:accent6>
      <a:hlink>
        <a:srgbClr val="64B34B"/>
      </a:hlink>
      <a:folHlink>
        <a:srgbClr val="9DC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89B889-B641-4945-943E-0236FEAB993A}" vid="{9297055B-BB63-4045-9961-FE030DD7E78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69179970A534428738365F70FB50E8" ma:contentTypeVersion="15" ma:contentTypeDescription="Create a new document." ma:contentTypeScope="" ma:versionID="7ced52ff8844546ea82ad3113f100b2d">
  <xsd:schema xmlns:xsd="http://www.w3.org/2001/XMLSchema" xmlns:xs="http://www.w3.org/2001/XMLSchema" xmlns:p="http://schemas.microsoft.com/office/2006/metadata/properties" xmlns:ns2="18e37dbc-c6c8-4b8a-9812-2185cae5af5a" xmlns:ns3="19c01820-739e-471e-80ca-26647c644fda" targetNamespace="http://schemas.microsoft.com/office/2006/metadata/properties" ma:root="true" ma:fieldsID="8f533be7cecc4661c7f83c5b07fe9058" ns2:_="" ns3:_="">
    <xsd:import namespace="18e37dbc-c6c8-4b8a-9812-2185cae5af5a"/>
    <xsd:import namespace="19c01820-739e-471e-80ca-26647c644fd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e37dbc-c6c8-4b8a-9812-2185cae5af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aed434e-2057-4e20-9fa0-651e19c86a85"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9c01820-739e-471e-80ca-26647c644fd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0a016efe-a0ea-4c1c-8d5f-6cccf1999655}" ma:internalName="TaxCatchAll" ma:showField="CatchAllData" ma:web="19c01820-739e-471e-80ca-26647c644f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8e37dbc-c6c8-4b8a-9812-2185cae5af5a">
      <Terms xmlns="http://schemas.microsoft.com/office/infopath/2007/PartnerControls"/>
    </lcf76f155ced4ddcb4097134ff3c332f>
    <TaxCatchAll xmlns="19c01820-739e-471e-80ca-26647c644fda" xsi:nil="true"/>
    <SharedWithUsers xmlns="19c01820-739e-471e-80ca-26647c644fda">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B01C65-DD14-4B6C-95D7-A6C41196158D}"/>
</file>

<file path=customXml/itemProps2.xml><?xml version="1.0" encoding="utf-8"?>
<ds:datastoreItem xmlns:ds="http://schemas.openxmlformats.org/officeDocument/2006/customXml" ds:itemID="{F7E5A0F7-7A2C-49DA-A865-08B8BB7A1999}">
  <ds:schemaRefs>
    <ds:schemaRef ds:uri="http://purl.org/dc/elements/1.1/"/>
    <ds:schemaRef ds:uri="293ca38d-8a01-4d17-99f3-6244240f344d"/>
    <ds:schemaRef ds:uri="http://purl.org/dc/dcmitype/"/>
    <ds:schemaRef ds:uri="http://purl.org/dc/terms/"/>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97c4c201-fa17-49dd-9cc8-7201966f69fb"/>
  </ds:schemaRefs>
</ds:datastoreItem>
</file>

<file path=customXml/itemProps3.xml><?xml version="1.0" encoding="utf-8"?>
<ds:datastoreItem xmlns:ds="http://schemas.openxmlformats.org/officeDocument/2006/customXml" ds:itemID="{36663FA6-4A93-4216-9DCC-454CC80580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Office-tema</Template>
  <TotalTime>7186</TotalTime>
  <Words>1401</Words>
  <Application>Microsoft Macintosh PowerPoint</Application>
  <PresentationFormat>A4 (210 x 297 mm)</PresentationFormat>
  <Paragraphs>251</Paragraphs>
  <Slides>21</Slides>
  <Notes>14</Notes>
  <HiddenSlides>0</HiddenSlides>
  <MMClips>0</MMClips>
  <ScaleCrop>false</ScaleCrop>
  <HeadingPairs>
    <vt:vector size="6" baseType="variant">
      <vt:variant>
        <vt:lpstr>Använt teckensnitt</vt:lpstr>
      </vt:variant>
      <vt:variant>
        <vt:i4>6</vt:i4>
      </vt:variant>
      <vt:variant>
        <vt:lpstr>Tema</vt:lpstr>
      </vt:variant>
      <vt:variant>
        <vt:i4>2</vt:i4>
      </vt:variant>
      <vt:variant>
        <vt:lpstr>Bildrubriker</vt:lpstr>
      </vt:variant>
      <vt:variant>
        <vt:i4>21</vt:i4>
      </vt:variant>
    </vt:vector>
  </HeadingPairs>
  <TitlesOfParts>
    <vt:vector size="29" baseType="lpstr">
      <vt:lpstr>Aptos</vt:lpstr>
      <vt:lpstr>Arial</vt:lpstr>
      <vt:lpstr>Arial Black</vt:lpstr>
      <vt:lpstr>Calibri</vt:lpstr>
      <vt:lpstr>Courier New</vt:lpstr>
      <vt:lpstr>Systemtypsnitt normalt</vt:lpstr>
      <vt:lpstr>Office-tema</vt:lpstr>
      <vt:lpstr>1_Office-tema</vt:lpstr>
      <vt:lpstr>Enkät på familjecentraler</vt:lpstr>
      <vt:lpstr>Bakgrund</vt:lpstr>
      <vt:lpstr>Genomförande</vt:lpstr>
      <vt:lpstr>Resultat</vt:lpstr>
      <vt:lpstr>Bakgrundsfrågor </vt:lpstr>
      <vt:lpstr>Bakgrundsfrågor </vt:lpstr>
      <vt:lpstr>Bakgrundsfrågor </vt:lpstr>
      <vt:lpstr>Bakgrundsfrågor </vt:lpstr>
      <vt:lpstr>Bakgrundsfrågor </vt:lpstr>
      <vt:lpstr>Hur väl stämmer följande påståenden?</vt:lpstr>
      <vt:lpstr>Hur väl stämmer följande påstående?</vt:lpstr>
      <vt:lpstr>Har du fått extra stöd av personalen på familjecentralen?</vt:lpstr>
      <vt:lpstr>Om ja, beskriv gärna vilken typ av hjälp och stöd du fick? </vt:lpstr>
      <vt:lpstr>Har du deltagit i föräldragrupp på familjecentralen det senaste året?</vt:lpstr>
      <vt:lpstr>Har du deltagit i föräldragrupp på familjecentralen det senaste året?</vt:lpstr>
      <vt:lpstr>Föräldragruppen gjorde att:</vt:lpstr>
      <vt:lpstr>Har du lärt känna nya människor på Familjecentralen?</vt:lpstr>
      <vt:lpstr>Vad kan vi göra bättre på familjecentralen? </vt:lpstr>
      <vt:lpstr>Bakom rapporten</vt:lpstr>
      <vt:lpstr>Lysio Research</vt:lpstr>
      <vt:lpstr>Undersökning och analys av Lysio Research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Rapportrubrik</dc:title>
  <dc:creator>Elin Hoffman</dc:creator>
  <cp:lastModifiedBy>Simon Tufvesson</cp:lastModifiedBy>
  <cp:revision>103</cp:revision>
  <dcterms:created xsi:type="dcterms:W3CDTF">2023-11-13T16:53:19Z</dcterms:created>
  <dcterms:modified xsi:type="dcterms:W3CDTF">2025-11-11T10:20:59Z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0x010100CD69179970A534428738365F70FB50E8</vt:lpwstr>
  </property>
  <property fmtid="{D5CDD505-2E9C-101B-9397-08002B2CF9AE}" pid="3" name="MediaServiceImageTags">
    <vt:lpwstr/>
  </property>
  <property fmtid="{D5CDD505-2E9C-101B-9397-08002B2CF9AE}" pid="4" name="Order">
    <vt:r8>114400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