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5"/>
  </p:notesMasterIdLst>
  <p:sldIdLst>
    <p:sldId id="256" r:id="rId6"/>
    <p:sldId id="270" r:id="rId7"/>
    <p:sldId id="272" r:id="rId8"/>
    <p:sldId id="274" r:id="rId9"/>
    <p:sldId id="300" r:id="rId10"/>
    <p:sldId id="288" r:id="rId11"/>
    <p:sldId id="289" r:id="rId12"/>
    <p:sldId id="290" r:id="rId13"/>
    <p:sldId id="291" r:id="rId14"/>
    <p:sldId id="292" r:id="rId15"/>
    <p:sldId id="294" r:id="rId16"/>
    <p:sldId id="295" r:id="rId17"/>
    <p:sldId id="301" r:id="rId32"/>
    <p:sldId id="302" r:id="rId33"/>
    <p:sldId id="303" r:id="rId34"/>
    <p:sldId id="304" r:id="rId35"/>
    <p:sldId id="305" r:id="rId36"/>
    <p:sldId id="296" r:id="rId18"/>
    <p:sldId id="297" r:id="rId19"/>
    <p:sldId id="298" r:id="rId20"/>
    <p:sldId id="299" r:id="rId21"/>
    <p:sldId id="306" r:id="rId37"/>
    <p:sldId id="307" r:id="rId38"/>
    <p:sldId id="308" r:id="rId39"/>
    <p:sldId id="309" r:id="rId40"/>
    <p:sldId id="310" r:id="rId41"/>
    <p:sldId id="311" r:id="rId42"/>
    <p:sldId id="312" r:id="rId43"/>
    <p:sldId id="275" r:id="rId22"/>
    <p:sldId id="271" r:id="rId23"/>
    <p:sldId id="263" r:id="rId24"/>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0"/>
            <p14:sldId id="288"/>
            <p14:sldId id="289"/>
            <p14:sldId id="290"/>
            <p14:sldId id="291"/>
            <p14:sldId id="292"/>
            <p14:sldId id="294"/>
            <p14:sldId id="295"/>
            <p14:sldId id="296"/>
            <p14:sldId id="297"/>
            <p14:sldId id="298"/>
            <p14:sldId id="299"/>
          </p14:sldIdLst>
        </p14:section>
        <p14:section name="avslut" id="{83D066F8-97A2-F24D-BA72-3F493910BE4D}">
          <p14:sldIdLst>
            <p14:sldId id="275"/>
            <p14:sldId id="27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50F6C-7B6B-8843-BFAB-737275B7287F}" v="9" dt="2025-11-11T09:11:58.34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01"/>
  </p:normalViewPr>
  <p:slideViewPr>
    <p:cSldViewPr snapToGrid="0" snapToObjects="1" showGuides="1">
      <p:cViewPr varScale="1">
        <p:scale>
          <a:sx n="127" d="100"/>
          <a:sy n="127" d="100"/>
        </p:scale>
        <p:origin x="432"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6/11/relationships/changesInfo" Target="changesInfos/changesInfo1.xml"/><Relationship Id="rId31" Type="http://schemas.microsoft.com/office/2015/10/relationships/revisionInfo" Target="revisionInfo.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Tufvesson" userId="ed827d87-0650-4094-9c03-097576f8d7b0" providerId="ADAL" clId="{82650F6C-7B6B-8843-BFAB-737275B7287F}"/>
    <pc:docChg chg="undo redo addSld delSld modSld modSection">
      <pc:chgData name="Simon Tufvesson" userId="ed827d87-0650-4094-9c03-097576f8d7b0" providerId="ADAL" clId="{82650F6C-7B6B-8843-BFAB-737275B7287F}" dt="2025-11-11T09:11:58.349" v="45"/>
      <pc:docMkLst>
        <pc:docMk/>
      </pc:docMkLst>
      <pc:sldChg chg="modSp">
        <pc:chgData name="Simon Tufvesson" userId="ed827d87-0650-4094-9c03-097576f8d7b0" providerId="ADAL" clId="{82650F6C-7B6B-8843-BFAB-737275B7287F}" dt="2025-11-11T09:10:46.181" v="0"/>
        <pc:sldMkLst>
          <pc:docMk/>
          <pc:sldMk cId="2232714395" sldId="272"/>
        </pc:sldMkLst>
        <pc:graphicFrameChg chg="mod">
          <ac:chgData name="Simon Tufvesson" userId="ed827d87-0650-4094-9c03-097576f8d7b0" providerId="ADAL" clId="{82650F6C-7B6B-8843-BFAB-737275B7287F}" dt="2025-11-11T09:10:46.181" v="0"/>
          <ac:graphicFrameMkLst>
            <pc:docMk/>
            <pc:sldMk cId="2232714395" sldId="272"/>
            <ac:graphicFrameMk id="6" creationId="{70A7CC32-D7BB-6768-0246-C61926228C32}"/>
          </ac:graphicFrameMkLst>
        </pc:graphicFrameChg>
      </pc:sldChg>
      <pc:sldChg chg="add del">
        <pc:chgData name="Simon Tufvesson" userId="ed827d87-0650-4094-9c03-097576f8d7b0" providerId="ADAL" clId="{82650F6C-7B6B-8843-BFAB-737275B7287F}" dt="2025-11-11T09:11:57.355" v="32" actId="2696"/>
        <pc:sldMkLst>
          <pc:docMk/>
          <pc:sldMk cId="762233318" sldId="287"/>
        </pc:sldMkLst>
      </pc:sldChg>
      <pc:sldChg chg="add del">
        <pc:chgData name="Simon Tufvesson" userId="ed827d87-0650-4094-9c03-097576f8d7b0" providerId="ADAL" clId="{82650F6C-7B6B-8843-BFAB-737275B7287F}" dt="2025-11-11T09:11:58.349" v="45"/>
        <pc:sldMkLst>
          <pc:docMk/>
          <pc:sldMk cId="3004623375" sldId="288"/>
        </pc:sldMkLst>
      </pc:sldChg>
      <pc:sldChg chg="add del">
        <pc:chgData name="Simon Tufvesson" userId="ed827d87-0650-4094-9c03-097576f8d7b0" providerId="ADAL" clId="{82650F6C-7B6B-8843-BFAB-737275B7287F}" dt="2025-11-11T09:11:58.349" v="45"/>
        <pc:sldMkLst>
          <pc:docMk/>
          <pc:sldMk cId="224408828" sldId="289"/>
        </pc:sldMkLst>
      </pc:sldChg>
      <pc:sldChg chg="add del">
        <pc:chgData name="Simon Tufvesson" userId="ed827d87-0650-4094-9c03-097576f8d7b0" providerId="ADAL" clId="{82650F6C-7B6B-8843-BFAB-737275B7287F}" dt="2025-11-11T09:11:58.349" v="45"/>
        <pc:sldMkLst>
          <pc:docMk/>
          <pc:sldMk cId="1150822535" sldId="290"/>
        </pc:sldMkLst>
      </pc:sldChg>
      <pc:sldChg chg="add del">
        <pc:chgData name="Simon Tufvesson" userId="ed827d87-0650-4094-9c03-097576f8d7b0" providerId="ADAL" clId="{82650F6C-7B6B-8843-BFAB-737275B7287F}" dt="2025-11-11T09:11:58.349" v="45"/>
        <pc:sldMkLst>
          <pc:docMk/>
          <pc:sldMk cId="1310616000" sldId="291"/>
        </pc:sldMkLst>
      </pc:sldChg>
      <pc:sldChg chg="add del">
        <pc:chgData name="Simon Tufvesson" userId="ed827d87-0650-4094-9c03-097576f8d7b0" providerId="ADAL" clId="{82650F6C-7B6B-8843-BFAB-737275B7287F}" dt="2025-11-11T09:11:58.349" v="45"/>
        <pc:sldMkLst>
          <pc:docMk/>
          <pc:sldMk cId="131144144" sldId="292"/>
        </pc:sldMkLst>
      </pc:sldChg>
      <pc:sldChg chg="add del">
        <pc:chgData name="Simon Tufvesson" userId="ed827d87-0650-4094-9c03-097576f8d7b0" providerId="ADAL" clId="{82650F6C-7B6B-8843-BFAB-737275B7287F}" dt="2025-11-11T09:11:57.884" v="36" actId="2696"/>
        <pc:sldMkLst>
          <pc:docMk/>
          <pc:sldMk cId="465881227" sldId="293"/>
        </pc:sldMkLst>
      </pc:sldChg>
      <pc:sldChg chg="add del">
        <pc:chgData name="Simon Tufvesson" userId="ed827d87-0650-4094-9c03-097576f8d7b0" providerId="ADAL" clId="{82650F6C-7B6B-8843-BFAB-737275B7287F}" dt="2025-11-11T09:11:58.349" v="45"/>
        <pc:sldMkLst>
          <pc:docMk/>
          <pc:sldMk cId="3032294535" sldId="294"/>
        </pc:sldMkLst>
      </pc:sldChg>
      <pc:sldChg chg="add del">
        <pc:chgData name="Simon Tufvesson" userId="ed827d87-0650-4094-9c03-097576f8d7b0" providerId="ADAL" clId="{82650F6C-7B6B-8843-BFAB-737275B7287F}" dt="2025-11-11T09:11:58.349" v="45"/>
        <pc:sldMkLst>
          <pc:docMk/>
          <pc:sldMk cId="1925432701" sldId="295"/>
        </pc:sldMkLst>
      </pc:sldChg>
      <pc:sldChg chg="add del">
        <pc:chgData name="Simon Tufvesson" userId="ed827d87-0650-4094-9c03-097576f8d7b0" providerId="ADAL" clId="{82650F6C-7B6B-8843-BFAB-737275B7287F}" dt="2025-11-11T09:11:58.349" v="45"/>
        <pc:sldMkLst>
          <pc:docMk/>
          <pc:sldMk cId="3450289580" sldId="296"/>
        </pc:sldMkLst>
      </pc:sldChg>
      <pc:sldChg chg="add del">
        <pc:chgData name="Simon Tufvesson" userId="ed827d87-0650-4094-9c03-097576f8d7b0" providerId="ADAL" clId="{82650F6C-7B6B-8843-BFAB-737275B7287F}" dt="2025-11-11T09:11:58.349" v="45"/>
        <pc:sldMkLst>
          <pc:docMk/>
          <pc:sldMk cId="1774969933" sldId="297"/>
        </pc:sldMkLst>
      </pc:sldChg>
      <pc:sldChg chg="add del">
        <pc:chgData name="Simon Tufvesson" userId="ed827d87-0650-4094-9c03-097576f8d7b0" providerId="ADAL" clId="{82650F6C-7B6B-8843-BFAB-737275B7287F}" dt="2025-11-11T09:11:58.349" v="45"/>
        <pc:sldMkLst>
          <pc:docMk/>
          <pc:sldMk cId="3628759299" sldId="298"/>
        </pc:sldMkLst>
      </pc:sldChg>
      <pc:sldChg chg="add del">
        <pc:chgData name="Simon Tufvesson" userId="ed827d87-0650-4094-9c03-097576f8d7b0" providerId="ADAL" clId="{82650F6C-7B6B-8843-BFAB-737275B7287F}" dt="2025-11-11T09:11:58.349" v="45"/>
        <pc:sldMkLst>
          <pc:docMk/>
          <pc:sldMk cId="1664519915" sldId="299"/>
        </pc:sldMkLst>
      </pc:sldChg>
      <pc:sldChg chg="add del">
        <pc:chgData name="Simon Tufvesson" userId="ed827d87-0650-4094-9c03-097576f8d7b0" providerId="ADAL" clId="{82650F6C-7B6B-8843-BFAB-737275B7287F}" dt="2025-11-11T09:11:56.488" v="31"/>
        <pc:sldMkLst>
          <pc:docMk/>
          <pc:sldMk cId="1130080532" sldId="300"/>
        </pc:sldMkLst>
      </pc:sldChg>
    </pc:docChg>
  </pc:docChgLst>
  <pc:docChgLst>
    <pc:chgData name="Elin Hoffman" userId="a2599513-e340-4996-a3a8-180e7af7950c" providerId="ADAL" clId="{2C255B75-C64B-5F50-B0ED-AD003553D8A7}"/>
    <pc:docChg chg="custSel modSld modMainMaster">
      <pc:chgData name="Elin Hoffman" userId="a2599513-e340-4996-a3a8-180e7af7950c" providerId="ADAL" clId="{2C255B75-C64B-5F50-B0ED-AD003553D8A7}" dt="2025-10-03T13:33:04.590" v="19" actId="20577"/>
      <pc:docMkLst>
        <pc:docMk/>
      </pc:docMkLst>
      <pc:sldChg chg="modSp mod">
        <pc:chgData name="Elin Hoffman" userId="a2599513-e340-4996-a3a8-180e7af7950c" providerId="ADAL" clId="{2C255B75-C64B-5F50-B0ED-AD003553D8A7}" dt="2025-10-03T13:33:04.590" v="19" actId="20577"/>
        <pc:sldMkLst>
          <pc:docMk/>
          <pc:sldMk cId="1234079812" sldId="263"/>
        </pc:sldMkLst>
      </pc:sldChg>
      <pc:sldChg chg="modSp mod">
        <pc:chgData name="Elin Hoffman" userId="a2599513-e340-4996-a3a8-180e7af7950c" providerId="ADAL" clId="{2C255B75-C64B-5F50-B0ED-AD003553D8A7}" dt="2025-10-03T13:32:54.340" v="9"/>
        <pc:sldMkLst>
          <pc:docMk/>
          <pc:sldMk cId="437718305" sldId="270"/>
        </pc:sldMkLst>
      </pc:sldChg>
      <pc:sldChg chg="modSp">
        <pc:chgData name="Elin Hoffman" userId="a2599513-e340-4996-a3a8-180e7af7950c" providerId="ADAL" clId="{2C255B75-C64B-5F50-B0ED-AD003553D8A7}" dt="2025-10-03T13:32:54.340" v="9"/>
        <pc:sldMkLst>
          <pc:docMk/>
          <pc:sldMk cId="3402631211" sldId="271"/>
        </pc:sldMkLst>
      </pc:sldChg>
      <pc:sldChg chg="modSp">
        <pc:chgData name="Elin Hoffman" userId="a2599513-e340-4996-a3a8-180e7af7950c" providerId="ADAL" clId="{2C255B75-C64B-5F50-B0ED-AD003553D8A7}" dt="2025-10-03T13:32:54.340" v="9"/>
        <pc:sldMkLst>
          <pc:docMk/>
          <pc:sldMk cId="2232714395" sldId="272"/>
        </pc:sldMkLst>
      </pc:sldChg>
      <pc:sldMasterChg chg="delSp mod modSldLayout">
        <pc:chgData name="Elin Hoffman" userId="a2599513-e340-4996-a3a8-180e7af7950c" providerId="ADAL" clId="{2C255B75-C64B-5F50-B0ED-AD003553D8A7}" dt="2025-10-03T13:32:42.343" v="8" actId="478"/>
        <pc:sldMasterMkLst>
          <pc:docMk/>
          <pc:sldMasterMk cId="3595170883" sldId="2147483648"/>
        </pc:sldMasterMkLst>
        <pc:sldLayoutChg chg="delSp mod">
          <pc:chgData name="Elin Hoffman" userId="a2599513-e340-4996-a3a8-180e7af7950c" providerId="ADAL" clId="{2C255B75-C64B-5F50-B0ED-AD003553D8A7}" dt="2025-10-03T13:32:42.343" v="8"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32:20.898" v="7"/>
          <pc:sldLayoutMkLst>
            <pc:docMk/>
            <pc:sldMasterMk cId="3595170883" sldId="2147483648"/>
            <pc:sldLayoutMk cId="95236227" sldId="2147483695"/>
          </pc:sldLayoutMkLst>
        </pc:sldLayoutChg>
        <pc:sldLayoutChg chg="addSp delSp modSp mod">
          <pc:chgData name="Elin Hoffman" userId="a2599513-e340-4996-a3a8-180e7af7950c" providerId="ADAL" clId="{2C255B75-C64B-5F50-B0ED-AD003553D8A7}" dt="2025-10-03T13:32:07.972" v="4"/>
          <pc:sldLayoutMkLst>
            <pc:docMk/>
            <pc:sldMasterMk cId="3595170883" sldId="2147483648"/>
            <pc:sldLayoutMk cId="1328488519" sldId="2147483696"/>
          </pc:sldLayoutMkLst>
        </pc:sldLayoutChg>
      </pc:sldMaster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0.xlsx"/><Relationship Id="rId3"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1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kalkylblad6.xlsx"/><Relationship Id="rId3"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7.xlsx"/><Relationship Id="rId3"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0.8283828382838284</c:v>
                </c:pt>
                <c:pt idx="1">
                  <c:v>0.1518151815181518</c:v>
                </c:pt>
                <c:pt idx="2">
                  <c:v>0.0033003300330033</c:v>
                </c:pt>
                <c:pt idx="3">
                  <c:v>0.0165016501650165</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12-8143-8491-33BC21B88FA0}"/>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0.450354609929078</c:v>
                </c:pt>
                <c:pt idx="1">
                  <c:v>0.2588652482269503</c:v>
                </c:pt>
                <c:pt idx="2">
                  <c:v>0.2907801418439716</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0.9741379310344828</c:v>
                </c:pt>
                <c:pt idx="1">
                  <c:v>0.9669421487603306</c:v>
                </c:pt>
                <c:pt idx="2">
                  <c:v>0.9661016949152542</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0.0258620689655172</c:v>
                </c:pt>
                <c:pt idx="1">
                  <c:v>0.0330578512396694</c:v>
                </c:pt>
                <c:pt idx="2">
                  <c:v>0.0338983050847457</c:v>
                </c:pt>
              </c:numCache>
            </c:numRef>
          </c:val>
          <c:extLst>
            <c:ext xmlns:c16="http://schemas.microsoft.com/office/drawing/2014/chart" uri="{C3380CC4-5D6E-409C-BE32-E72D297353CC}">
              <c16:uniqueId val="{00000001-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0.3181818181818182</c:v>
                </c:pt>
                <c:pt idx="1">
                  <c:v>0.5244755244755245</c:v>
                </c:pt>
                <c:pt idx="2">
                  <c:v>0.1573426573426573</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0.0433333333333333</c:v>
                </c:pt>
                <c:pt idx="1">
                  <c:v>0.4533333333333333</c:v>
                </c:pt>
                <c:pt idx="2">
                  <c:v>0.25</c:v>
                </c:pt>
                <c:pt idx="3">
                  <c:v>0.13</c:v>
                </c:pt>
                <c:pt idx="4">
                  <c:v>0.1333333333333333</c:v>
                </c:pt>
                <c:pt idx="5">
                  <c:v>0.1233333333333333</c:v>
                </c:pt>
                <c:pt idx="6">
                  <c:v>0.0833333333333333</c:v>
                </c:pt>
                <c:pt idx="7">
                  <c:v>0.0099009900990099</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0.0838926174496644</c:v>
                </c:pt>
                <c:pt idx="1">
                  <c:v>0.2147651006711409</c:v>
                </c:pt>
                <c:pt idx="2">
                  <c:v>0.0302013422818791</c:v>
                </c:pt>
                <c:pt idx="3">
                  <c:v>0.785234899328859</c:v>
                </c:pt>
                <c:pt idx="4">
                  <c:v>0.0165016501650165</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0.0264026402640264</c:v>
                </c:pt>
                <c:pt idx="1">
                  <c:v>0.0693069306930693</c:v>
                </c:pt>
                <c:pt idx="2">
                  <c:v>0.3267326732673267</c:v>
                </c:pt>
                <c:pt idx="3">
                  <c:v>0.5577557755775577</c:v>
                </c:pt>
                <c:pt idx="4">
                  <c:v>0.0198019801980198</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0.7095709570957096</c:v>
                </c:pt>
                <c:pt idx="1">
                  <c:v>0.2772277227722772</c:v>
                </c:pt>
                <c:pt idx="2">
                  <c:v>0.0132013201320132</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länge har du bott i Sverige?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EE-AE4E-964C-7163545BE10A}"/>
              </c:ext>
            </c:extLst>
          </c:dPt>
          <c:dPt>
            <c:idx val="1"/>
            <c:invertIfNegative val="0"/>
            <c:bubble3D val="0"/>
            <c:spPr>
              <a:solidFill>
                <a:srgbClr val="9DCC8F"/>
              </a:solidFill>
              <a:ln>
                <a:noFill/>
              </a:ln>
              <a:effectLst/>
            </c:spPr>
            <c:extLst>
              <c:ext xmlns:c16="http://schemas.microsoft.com/office/drawing/2014/chart" uri="{C3380CC4-5D6E-409C-BE32-E72D297353CC}">
                <c16:uniqueId val="{00000003-CDEE-AE4E-964C-7163545BE1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0–5 år</c:v>
                </c:pt>
                <c:pt idx="1">
                  <c:v>6–15 år</c:v>
                </c:pt>
                <c:pt idx="2">
                  <c:v>16 år eller mer</c:v>
                </c:pt>
                <c:pt idx="3">
                  <c:v>Vet inte/Vill inte svara</c:v>
                </c:pt>
              </c:strCache>
            </c:strRef>
          </c:cat>
          <c:val>
            <c:numRef>
              <c:f>Sheet1!$B$2:$B$5</c:f>
              <c:numCache>
                <c:formatCode>General</c:formatCode>
                <c:ptCount val="4"/>
                <c:pt idx="0">
                  <c:v>0.1428571428571428</c:v>
                </c:pt>
                <c:pt idx="1">
                  <c:v>0.4880952380952381</c:v>
                </c:pt>
                <c:pt idx="2">
                  <c:v>0.369047619047619</c:v>
                </c:pt>
                <c:pt idx="3">
                  <c:v>0.0</c:v>
                </c:pt>
              </c:numCache>
            </c:numRef>
          </c:val>
          <c:extLst>
            <c:ext xmlns:c16="http://schemas.microsoft.com/office/drawing/2014/chart" uri="{C3380CC4-5D6E-409C-BE32-E72D297353CC}">
              <c16:uniqueId val="{00000004-CDEE-AE4E-964C-7163545BE10A}"/>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Sheet1!$B$2:$B$4</c:f>
              <c:numCache>
                <c:formatCode>General</c:formatCode>
                <c:ptCount val="3"/>
                <c:pt idx="0">
                  <c:v>0.7906976744186046</c:v>
                </c:pt>
                <c:pt idx="1">
                  <c:v>0.8809523809523809</c:v>
                </c:pt>
                <c:pt idx="2">
                  <c:v>0.8378378378378378</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Nej</c:v>
                </c:pt>
              </c:strCache>
            </c:strRef>
          </c:tx>
          <c:spPr>
            <a:solidFill>
              <a:srgbClr val="F29559"/>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Sheet1!$C$2:$C$4</c:f>
              <c:numCache>
                <c:formatCode>General</c:formatCode>
                <c:ptCount val="3"/>
                <c:pt idx="0">
                  <c:v>0.2093023255813953</c:v>
                </c:pt>
                <c:pt idx="1">
                  <c:v>0.119047619047619</c:v>
                </c:pt>
                <c:pt idx="2">
                  <c:v>0.1621621621621621</c:v>
                </c:pt>
              </c:numCache>
            </c:numRef>
          </c:val>
          <c:extLst>
            <c:ext xmlns:c16="http://schemas.microsoft.com/office/drawing/2014/chart" uri="{C3380CC4-5D6E-409C-BE32-E72D297353CC}">
              <c16:uniqueId val="{00000001-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0.0033222591362126</c:v>
                </c:pt>
                <c:pt idx="2">
                  <c:v>0.0033003300330033</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0.0132013201320132</c:v>
                </c:pt>
                <c:pt idx="1">
                  <c:v>0.0099667774086378</c:v>
                </c:pt>
                <c:pt idx="2">
                  <c:v>0.0198019801980198</c:v>
                </c:pt>
              </c:numCache>
            </c:numRef>
          </c:val>
          <c:extLst>
            <c:ext xmlns:c16="http://schemas.microsoft.com/office/drawing/2014/chart" uri="{C3380CC4-5D6E-409C-BE32-E72D297353CC}">
              <c16:uniqueId val="{00000001-403D-2644-AD15-9B90A5F575D7}"/>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0.0363036303630363</c:v>
                </c:pt>
                <c:pt idx="1">
                  <c:v>0.0897009966777408</c:v>
                </c:pt>
                <c:pt idx="2">
                  <c:v>0.132013201320132</c:v>
                </c:pt>
              </c:numCache>
            </c:numRef>
          </c:val>
          <c:extLst>
            <c:ext xmlns:c16="http://schemas.microsoft.com/office/drawing/2014/chart" uri="{C3380CC4-5D6E-409C-BE32-E72D297353CC}">
              <c16:uniqueId val="{00000002-403D-2644-AD15-9B90A5F575D7}"/>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0.9504950495049505</c:v>
                </c:pt>
                <c:pt idx="1">
                  <c:v>0.8970099667774086</c:v>
                </c:pt>
                <c:pt idx="2">
                  <c:v>0.8448844884488449</c:v>
                </c:pt>
              </c:numCache>
            </c:numRef>
          </c:val>
          <c:extLst>
            <c:ext xmlns:c16="http://schemas.microsoft.com/office/drawing/2014/chart" uri="{C3380CC4-5D6E-409C-BE32-E72D297353CC}">
              <c16:uniqueId val="{00000003-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0.5470085470085471</c:v>
                </c:pt>
                <c:pt idx="1">
                  <c:v>0.452991452991453</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2025-11-11</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60A8A9-562A-0545-A15D-48B02F86DA8B}" type="slidenum">
              <a:rPr lang="sv-SE" smtClean="0"/>
              <a:t>1</a:t>
            </a:fld>
            <a:endParaRPr lang="sv-SE"/>
          </a:p>
        </p:txBody>
      </p:sp>
    </p:spTree>
    <p:extLst>
      <p:ext uri="{BB962C8B-B14F-4D97-AF65-F5344CB8AC3E}">
        <p14:creationId xmlns:p14="http://schemas.microsoft.com/office/powerpoint/2010/main" val="43927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45342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31984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2025-11-11</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2025-11-11</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3DF593A6-ADFF-F83E-E8B0-1C425CBA9B9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2025-11-11</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2025-11-11</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31C05D3B-8326-C90A-CF36-7AA829E68FAB}"/>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2025-11-11</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2025-11-11</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5.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Region Örebro län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7" name="Chart 8">
            <a:extLst>
              <a:ext uri="{FF2B5EF4-FFF2-40B4-BE49-F238E27FC236}">
                <a16:creationId xmlns:a16="http://schemas.microsoft.com/office/drawing/2014/main" id="{6931865D-920F-5C24-66CD-5EA1070CD3DD}"/>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nvGraphicFramePr>
        <p:xfrm>
          <a:off x="704849" y="3657600"/>
          <a:ext cx="8650800" cy="1641213"/>
        </p:xfrm>
        <a:graphic>
          <a:graphicData uri="http://schemas.openxmlformats.org/drawingml/2006/table">
            <a:tbl>
              <a:tblPr firstRow="1" bandRow="1">
                <a:tableStyleId>{5C22544A-7EE6-4342-B048-85BDC9FD1C3A}</a:tableStyleId>
              </a:tblPr>
              <a:tblGrid>
                <a:gridCol w="3963033">
                  <a:extLst>
                    <a:ext uri="{9D8B030D-6E8A-4147-A177-3AD203B41FA5}">
                      <a16:colId xmlns:a16="http://schemas.microsoft.com/office/drawing/2014/main" val="1159429802"/>
                    </a:ext>
                  </a:extLst>
                </a:gridCol>
                <a:gridCol w="2400873">
                  <a:extLst>
                    <a:ext uri="{9D8B030D-6E8A-4147-A177-3AD203B41FA5}">
                      <a16:colId xmlns:a16="http://schemas.microsoft.com/office/drawing/2014/main" val="2021594479"/>
                    </a:ext>
                  </a:extLst>
                </a:gridCol>
                <a:gridCol w="2286894">
                  <a:extLst>
                    <a:ext uri="{9D8B030D-6E8A-4147-A177-3AD203B41FA5}">
                      <a16:colId xmlns:a16="http://schemas.microsoft.com/office/drawing/2014/main" val="2967166854"/>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”Vill inte svara"</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99 %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303</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99 %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301</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303</a:t>
                      </a:r>
                    </a:p>
                  </a:txBody>
                  <a:tcPr anchor="ctr"/>
                </a:tc>
                <a:extLst>
                  <a:ext uri="{0D108BD9-81ED-4DB2-BD59-A6C34878D82A}">
                    <a16:rowId xmlns:a16="http://schemas.microsoft.com/office/drawing/2014/main" val="3038753263"/>
                  </a:ext>
                </a:extLst>
              </a:tr>
            </a:tbl>
          </a:graphicData>
        </a:graphic>
      </p:graphicFrame>
      <p:sp>
        <p:nvSpPr>
          <p:cNvPr id="4" name="TextBox 3">
            <a:extLst>
              <a:ext uri="{FF2B5EF4-FFF2-40B4-BE49-F238E27FC236}">
                <a16:creationId xmlns:a16="http://schemas.microsoft.com/office/drawing/2014/main" id="{D0F74AFA-9D58-184B-5807-41D441D12D6F}"/>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1 %</a:t>
            </a:r>
          </a:p>
          <a:p>
            <a:endParaRPr lang="en-GB" sz="800"/>
          </a:p>
          <a:p>
            <a:endParaRPr lang="en-GB" sz="800"/>
          </a:p>
          <a:p>
            <a:endParaRPr lang="en-GB" sz="800"/>
          </a:p>
          <a:p>
            <a:endParaRPr lang="en-GB" sz="800"/>
          </a:p>
          <a:p>
            <a:r>
              <a:rPr lang="en-GB" sz="800"/>
              <a:t>0 %</a:t>
            </a:r>
          </a:p>
          <a:p>
            <a:endParaRPr lang="en-GB" sz="800"/>
          </a:p>
        </p:txBody>
      </p:sp>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Har du fått extra stöd av personalen på familjecentralen?</a:t>
            </a:r>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50801" cy="852830"/>
        </p:xfrm>
        <a:graphic>
          <a:graphicData uri="http://schemas.openxmlformats.org/drawingml/2006/table">
            <a:tbl>
              <a:tblPr firstRow="1" bandRow="1">
                <a:tableStyleId>{5C22544A-7EE6-4342-B048-85BDC9FD1C3A}</a:tableStyleId>
              </a:tblPr>
              <a:tblGrid>
                <a:gridCol w="4060743">
                  <a:extLst>
                    <a:ext uri="{9D8B030D-6E8A-4147-A177-3AD203B41FA5}">
                      <a16:colId xmlns:a16="http://schemas.microsoft.com/office/drawing/2014/main" val="1159429802"/>
                    </a:ext>
                  </a:extLst>
                </a:gridCol>
                <a:gridCol w="2607717">
                  <a:extLst>
                    <a:ext uri="{9D8B030D-6E8A-4147-A177-3AD203B41FA5}">
                      <a16:colId xmlns:a16="http://schemas.microsoft.com/office/drawing/2014/main" val="2021594479"/>
                    </a:ext>
                  </a:extLst>
                </a:gridCol>
                <a:gridCol w="1982341">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55 %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234</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23 %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ABC kurs och HLR samt babymasssge. Hjälp i mitt föräldraskap och bra råd kring kost.
Allmänt pratat om allt möjligt och bra stöd!
Allt
Att bara få prata av sig, både sånt som handlar om ens barn, privatliv och även jobbrelaterade frågor och funderingar. Fantastiska lyssnare!
Blivit lyssnad på och fått bra råd och tips av personalen på bebiscafet. Känner att det är bästa dagen i veckan att få komma dit bli sedd och lyssnad på.
De är glada personal.
De gör alltid det lilla extra. T.ex om man har slut på d-vitamindroppar följer de med och knackar på hos bvc-sköterskan. De små sakerna de gör får mig att känna mig trygg i att komma till dem om jag skulle behöva hjälp med något större eller jobbigt.
De har alltid hjälp till om man kommer med flera barn. De lyssnar in en superbra.
De hjälpte mig att hitta till rätt stöd
De jätte hjälp sam
Dem ger mig myket tips och tid vi åkte tillsammans nånstans det är jätte kul vara med de
Det är en av de bästa familjecentralen som finns för oss vi älskar och komma hit fina personal och fin miljö.uppskattar så mycket här kan jag säga
Det lilla extra! Småsaker som att passa lillebror när stora behöver gå på toaletten med mitt stöd, tips och råd i vardagen, pepp, mm.
Dom svarar alltid om man har nån fråga eller fundering
En genuin vänskap, uppmuntran och hjälp med språkinlärning.</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50800" cy="852830"/>
        </p:xfrm>
        <a:graphic>
          <a:graphicData uri="http://schemas.openxmlformats.org/drawingml/2006/table">
            <a:tbl>
              <a:tblPr firstRow="1" bandRow="1">
                <a:tableStyleId>{5C22544A-7EE6-4342-B048-85BDC9FD1C3A}</a:tableStyleId>
              </a:tblPr>
              <a:tblGrid>
                <a:gridCol w="3963034">
                  <a:extLst>
                    <a:ext uri="{9D8B030D-6E8A-4147-A177-3AD203B41FA5}">
                      <a16:colId xmlns:a16="http://schemas.microsoft.com/office/drawing/2014/main" val="1159429802"/>
                    </a:ext>
                  </a:extLst>
                </a:gridCol>
                <a:gridCol w="2544970">
                  <a:extLst>
                    <a:ext uri="{9D8B030D-6E8A-4147-A177-3AD203B41FA5}">
                      <a16:colId xmlns:a16="http://schemas.microsoft.com/office/drawing/2014/main" val="2021594479"/>
                    </a:ext>
                  </a:extLst>
                </a:gridCol>
                <a:gridCol w="2142796">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45 %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282</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A5D2213F-E67E-7198-3B23-9D33AB47A455}"/>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7 %</a:t>
            </a:r>
          </a:p>
          <a:p>
            <a:pPr>
              <a:lnSpc>
                <a:spcPct val="150000"/>
              </a:lnSpc>
            </a:pPr>
            <a:endParaRPr lang="en-SE" sz="800"/>
          </a:p>
        </p:txBody>
      </p:sp>
    </p:spTree>
    <p:extLst>
      <p:ext uri="{BB962C8B-B14F-4D97-AF65-F5344CB8AC3E}">
        <p14:creationId xmlns:p14="http://schemas.microsoft.com/office/powerpoint/2010/main" val="3450289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8">
            <a:extLst>
              <a:ext uri="{FF2B5EF4-FFF2-40B4-BE49-F238E27FC236}">
                <a16:creationId xmlns:a16="http://schemas.microsoft.com/office/drawing/2014/main" id="{6931865D-920F-5C24-66CD-5EA1070CD3DD}"/>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nvGraphicFramePr>
        <p:xfrm>
          <a:off x="704849" y="4032000"/>
          <a:ext cx="8650800" cy="1401470"/>
        </p:xfrm>
        <a:graphic>
          <a:graphicData uri="http://schemas.openxmlformats.org/drawingml/2006/table">
            <a:tbl>
              <a:tblPr firstRow="1" bandRow="1">
                <a:tableStyleId>{5C22544A-7EE6-4342-B048-85BDC9FD1C3A}</a:tableStyleId>
              </a:tblPr>
              <a:tblGrid>
                <a:gridCol w="3963033">
                  <a:extLst>
                    <a:ext uri="{9D8B030D-6E8A-4147-A177-3AD203B41FA5}">
                      <a16:colId xmlns:a16="http://schemas.microsoft.com/office/drawing/2014/main" val="1159429802"/>
                    </a:ext>
                  </a:extLst>
                </a:gridCol>
                <a:gridCol w="2430604">
                  <a:extLst>
                    <a:ext uri="{9D8B030D-6E8A-4147-A177-3AD203B41FA5}">
                      <a16:colId xmlns:a16="http://schemas.microsoft.com/office/drawing/2014/main" val="2021594479"/>
                    </a:ext>
                  </a:extLst>
                </a:gridCol>
                <a:gridCol w="2257163">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97 %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116</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121</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118</a:t>
                      </a:r>
                    </a:p>
                  </a:txBody>
                  <a:tcPr anchor="ctr"/>
                </a:tc>
                <a:extLst>
                  <a:ext uri="{0D108BD9-81ED-4DB2-BD59-A6C34878D82A}">
                    <a16:rowId xmlns:a16="http://schemas.microsoft.com/office/drawing/2014/main" val="3038753263"/>
                  </a:ext>
                </a:extLst>
              </a:tr>
            </a:tbl>
          </a:graphicData>
        </a:graphic>
      </p:graphicFrame>
      <p:sp>
        <p:nvSpPr>
          <p:cNvPr id="10" name="TextBox 9">
            <a:extLst>
              <a:ext uri="{FF2B5EF4-FFF2-40B4-BE49-F238E27FC236}">
                <a16:creationId xmlns:a16="http://schemas.microsoft.com/office/drawing/2014/main" id="{5AB581B9-8D13-18AB-A7DA-E06459D85CAF}"/>
              </a:ext>
            </a:extLst>
          </p:cNvPr>
          <p:cNvSpPr txBox="1"/>
          <p:nvPr/>
        </p:nvSpPr>
        <p:spPr>
          <a:xfrm>
            <a:off x="8660203" y="1827901"/>
            <a:ext cx="1387310" cy="1446550"/>
          </a:xfrm>
          <a:prstGeom prst="rect">
            <a:avLst/>
          </a:prstGeom>
          <a:noFill/>
        </p:spPr>
        <p:txBody>
          <a:bodyPr wrap="square" rtlCol="0">
            <a:spAutoFit/>
          </a:bodyPr>
          <a:lstStyle/>
          <a:p>
            <a:r>
              <a:rPr lang="en-GB" sz="800"/>
              <a:t>9 %</a:t>
            </a:r>
          </a:p>
          <a:p>
            <a:endParaRPr lang="en-GB" sz="800"/>
          </a:p>
          <a:p>
            <a:endParaRPr lang="en-GB" sz="800"/>
          </a:p>
          <a:p>
            <a:endParaRPr lang="en-GB" sz="800"/>
          </a:p>
          <a:p>
            <a:endParaRPr lang="en-GB" sz="800"/>
          </a:p>
          <a:p>
            <a:r>
              <a:rPr lang="en-GB" sz="800"/>
              <a:t>5 %</a:t>
            </a:r>
          </a:p>
          <a:p>
            <a:endParaRPr lang="en-GB" sz="800"/>
          </a:p>
          <a:p>
            <a:endParaRPr lang="en-GB" sz="800"/>
          </a:p>
          <a:p>
            <a:endParaRPr lang="en-GB" sz="800"/>
          </a:p>
          <a:p>
            <a:endParaRPr lang="en-GB" sz="800"/>
          </a:p>
          <a:p>
            <a:r>
              <a:rPr lang="en-GB" sz="800"/>
              <a:t>7 %</a:t>
            </a:r>
          </a:p>
        </p:txBody>
      </p:sp>
      <p:sp>
        <p:nvSpPr>
          <p:cNvPr id="11" name="TextBox 10">
            <a:extLst>
              <a:ext uri="{FF2B5EF4-FFF2-40B4-BE49-F238E27FC236}">
                <a16:creationId xmlns:a16="http://schemas.microsoft.com/office/drawing/2014/main" id="{00DCDE93-FAD0-0541-CE19-F4C4186DACA5}"/>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nvGraphicFramePr>
        <p:xfrm>
          <a:off x="704849" y="4545747"/>
          <a:ext cx="8650800" cy="852830"/>
        </p:xfrm>
        <a:graphic>
          <a:graphicData uri="http://schemas.openxmlformats.org/drawingml/2006/table">
            <a:tbl>
              <a:tblPr firstRow="1" bandRow="1">
                <a:tableStyleId>{5C22544A-7EE6-4342-B048-85BDC9FD1C3A}</a:tableStyleId>
              </a:tblPr>
              <a:tblGrid>
                <a:gridCol w="3963034">
                  <a:extLst>
                    <a:ext uri="{9D8B030D-6E8A-4147-A177-3AD203B41FA5}">
                      <a16:colId xmlns:a16="http://schemas.microsoft.com/office/drawing/2014/main" val="1159429802"/>
                    </a:ext>
                  </a:extLst>
                </a:gridCol>
                <a:gridCol w="2544970">
                  <a:extLst>
                    <a:ext uri="{9D8B030D-6E8A-4147-A177-3AD203B41FA5}">
                      <a16:colId xmlns:a16="http://schemas.microsoft.com/office/drawing/2014/main" val="2021594479"/>
                    </a:ext>
                  </a:extLst>
                </a:gridCol>
                <a:gridCol w="2142796">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"Inte aktuellt"</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32 %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286</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6 %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
Allt är bra
Allt är bra
Allt är bra här
Allt är bra till just nu …
Allt är bra, kanske glömma inte dansa och sjunga därför det är något som nästan alla barn älskar
Allt är jättebra
Allt är redan bra. Men vi går gärna på gemensamma promenader när vädret tillåter.
Allt var jätte bra där och var fint , färsk
Än så länge allt ser bra ut.
Än så länge kan jag verkligen inte komma på något! Allt har varit så bra, även om något skulle dyka upp finns förslags lådan som är så bra !
Är bra som det är :)
Arbeta med ljudnivån. Sänka den. Bra med aktiviteter för småbarn respektive alla åldrar
Att lätt met svenska
Att man skulle kunna köpa enklare frukost. Finns bra med frukt med kanske nån smörgås och enklare pålägg.</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Extra hjälp via telefon när vi behövde hjälp..
Extrabesök/samtal vid oro under graviditeten
fått mat bidrag när ja va fattig. samtal när ja behövde stöd.
Fick hjälp att få rätt hjälp
För papperna och för hur man hjälper barnen och språket
Har fått kuratorstöd då min familj varit i en särskilt svår situation
Har man haft frågor har personalen alltid kunna bistå med det vi behöver.
Hjälp med kurator och remiss till psykolog i samband med förlossningsdepression
Hjälp med magmedicin
Hjälp med mina barn vid behov
Hjälp Med rådgivning vid olika tillfällen
Hjälp vid matning, ta en av tvillingarna vid ex blöjbyte eller klä på/av kläder när vi kommer/går
Hjälpsam
Information
Informationen , leka med barn och den som jag behöver fått jag .</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Jag fick allt hjälpa som jag behöver till exempel om mina läxa, olika information.
Jag fick hjälp med allt till exempel att hur ska köpa fika , bra aktiviteter för barn och jag är jättenöjd
Jag fick hjälp med allt till exempel att hur ska köpa fika, bra aktiviteter för barn och jag är jättenöjd
Jag fick stöd om ansökan till försäkrina
Jag har alltid fått hjälp på olika sätt och dom är bästa som jobbar från sitt hjärta.
Jag har delvis sökt stöd/råd från kuratorerna men även fått stöd och blivit sedd av våran BVC sköterska vilket har varit otroligt skönt och stärkande i den ibland svåra roll som förälder.
Jag har fått bra stöd i att hantera svåra situationer i hemmet med syskon och bonusbarn.
Jag har pratat med kuratorn för vägledning och stöd med flertalet saker.
Jag kan få hjälp med papper. Stöd ikontakt med myndigheter. Om jag undrar över något eller är orolig så pratar jag med kuratorn på familjecentralen.
Jag som mamma känner mig väldigt lyssnad på den, vi kan prata om olika saker, fråga och vara kommentar och det känns som att man pratar med kompisar. Mina barn älskar att kunna träffa nya kompisar och att kan pyssla eller prata med fröknarna.
Kunna bolla tankar och funderingar
Kuraatosröd
Kurator
Kurator
Kurator</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Kurator har hjälpt oss mycket och är villigt att ställa upp med mer hjälp
Kuratorsamtal
Kuratorsstöd.
Kuratorstöd och MAT! Svårt att få matlust och ork att laga nyttig mat när man är ensam hemma med barn. Här får man vällagad mat och sällskap runt matbordet.
När jag behöver ett tipps
När jag har frågar om barnen eller andra
När man har behövt fråga saker kring barnet osv .
Om familj dynami
Om jag har behövt stöd eller haft personliga frågor så finns dom alltid där och svarar så gott dom kan
Om man är ledsen finns alltid någon som lyssnar. Och bästa personalen lagar mat för billig peng.
Öppna samtal och informativa träffar. Härliga mellis och matstunder. Och roliga aktiviteter som hjälper barnen till utveckling och socialt samspel.
Personal på familjecentralen är duktiga på att snappa upp människor, jag har alltid känt mig trygg och speciell. När någon kommer ihåg vad du säger och värdesätter dina känslor betyder så mycket! Helt fantastiska är ni
Praktisk hjälp vid matning eller lek
Råd
Råd och stötting i föräldraskapet.</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Råd och stöttning i föräldraskapet
Råd och tips
Råd och tips
Rådgivning av kurator
Så bra bemötande.
Samtal
Samtalsstöd
Små saker i vardagen, prata ut och bra tips och idéer, andra verksamheter och saker att göra med barnen
Som nybliven mamma med stor sorg i familjen blev öppna förskolan en trygg plats med personal jag har stort förtroende för.
Stöd från barnmorska vid missfall.
Stöd i frågor kring mitt äldre barns tid på förskolan.
Stöd i olika situationer som händer hemma. Man kan diskutera och få tips
Stöttning av personal när jag är på öppna förskolan. De ser hur jag mår och erbjuder alltid hjälp på olika sätt. Allt från att hålla eller leka med barn en stund till att hjälpa till med att förmedla kuratorskontakt.
Stöttning i vardagen. Peppande ord.
Svårt att tackla rollen som förstagångsförälder. Samtal med familjepedagog som underlättade svårta stunder</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dirty="0"/>
              <a:t>Tips
Tips o trix om mitt barn
Tips ock råd
Tips på olika aktiviter man kan hitta på med Barnen . Dom är helt fanatiska på Vivalla familjecentral
Tolka för att få mig förstå, hjälper med bernet när jag är upptagen med annat.
Träffat kurator
Trauma bearbetning
Trevliga med mycket tips och intressant information! :)
Trevliga, intresserade, engagerade och hjälpsamma
Trygghet genom samtal ang olika oroligheter kring mitt barn och föräldraskap
Vardagligt stöd vid informella samtal
Vud jobbiga situationer i livet
تلقيت معلومات عن كيفية إجراء الاسعافات الأولية في حالة الإغماء او الاختناق للطفل والبالغ وايضا شاركة في احد المحاضرات التعريفية حول حقوق الطفل وشاركة أيضا بنشاط حول تعزيز القراءة للاطفال بالتعاون مع المكتبة.
ساعدوني في تسجيل طفلي في الروضه وفي كل مااحتاجه.</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Babymassage, fot och handavtryck
Bättre bemanning
Bättre Mellis till barnen på öppna förskolan. Knäckemacka och vatten är snålt. Mer personal på öppna förskolan Bättre parkering. Barnvagsförråd.
Behålla syskonträffar på öppna förskolan på studiedagar/lov
Bjuda på kaffe Ha öppet hela dagen och inte stänga över lunchen. Det begränsar tillgängligheten så.
Bra och trevligt med utflykter Underlättar och positiv med lunch. Lättare att mötas när man äter och gör något tillsammans. Mer små uppstyrda aktiviteter så att man samlas om man vill vid samma aktivitet.
Det är bra den laddar att aktiviteter på Instagram, ni kan erbjuda café för föräldrar
Det är jättebra med allt men jag har inte något typ och jag är glad att finns familjecentralen i Karlskoga.
Det är perfekt!
Det är redan otroligt bra! Men en praktisk grej som hade uppskattats är utrymme med bättre tak för att skydda vagnarna som lämnas utanför!
Det vet jag inte för jag tycker att allt är toppen
Ett förslag som jag har sett på nätet som andra öppna förskolor har är ett visst tillfälle några timmar bara för pappor och sina barn.
Fantastiska pedagoger! &lt;NAME&gt; &lt;NAME&gt; och &lt;NAME&gt;. Så viktigt att det finns personal på plats som har tid till samtal. Har blivit tufft de dagarna de är ensamma.
Fin innergård som kanske skulle behöva lite mer kärlek! Så fin personal som inte kan bli bättre! All kärlek till &lt;NAME&gt;, &lt;NAME&gt; och &lt;NAME&gt;
Fler leksaker osv för barnen på öppna förskolan. Göra det mer färggrant och ”roligt” för barnen</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Flytta så den inte konkurrerar med öppna förskolan i Mullhyttan
Fortsätt det jobb ni redan gör, vi är oerhört nöjda
Fortsätt som ni gör. Öppet mer på eftermiddagarna
Fortsätta som ni gör!
Gå efter patientens önskemål. Låta barn ha en BVC sköterska, inte låta barnet hoppa mellan alla och sen behöver föräldrarna upprepa samma information varje gång. Känns inget tryggt. För inte den hjälp man ber om. Tar flera månader innan personal tar oron på allvar(när barnet kunde fått hjälp så mycket tidigare). Måste använda andra vårdinrättningar för att personal ej tar problemen på allvar.
Ha mer öppet :)
Ha tillgång till föräldrar grupper igen.
Har inget att invända.
Ibland får jag känslan av att personalen tittar med en viss onöjd blick, eller som att vi inte gör tillräckligt. Ibland känns det även som att jag blir lite övervakad. Som föräldrar kommer vi hit för att koppla av tillsammans med våra barn, komma bort från vardagens rutiner och stress. Därför känns det tråkigt när man ibland möts av sådana blickar, som om vi inte beter oss på rätt sätt eller inte räcker till. Maten skulle också kunna förbättras – den känns ibland enkel, utan så mycket variation, och inte alltid helt fräsch. Det vore trevligt med lite mer omtanke kring kvalitet och variation, till exempel när det gäller frukt, ostar och liknande. Tack för ert engagemang och för att ni ger oss möjligheten att dela våra tankar för att tillsammans kunna utvecklas till det bättre. Vi uppskattar verkligen ert arbete och all insats ni och personalen på centret gör. Tack
Ibland upplever vi att vi blir kontrollerade av en personal och att vi ifrågasätts vid minsta lilla. Det skulle vara önskvärt om personalen istället kunde framföra sina synpunkter på ett mer konstruktivt och respektfullt sätt, utan att det upplevs som ifrågasättande.
Ingen
Ingenting just nu
Inget
Inget Allt ni gör är det bästa
Inget de är perfekt! 😍🤩</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Inget direkt som familjecentralen kan göra men det blir väldigt mycket folk på liten yta, har främst varit på babyöppet. Kanske behövs fler tider för att glesa ut lite? Är såklart jätteroligt att det är många där, men det kan bli väldigt hög ljudvolym och stimmigt.
Inget särskilt
Inget speciellt
Inget speciellt. Ä supernöjd med allt som erbjuds och personalen får såväl barn som vuxna att känna sig sedda och hörda till den mån man själv känner att man behöver
Inget, över förväntan av en öppen förskola
Inget, superbra personal!
Inget, tycker det är toppen! Eller kanske fika man kan köpa till dom vuxna 😍 som ett litet café
Inte vara så sura och bittra. Inte ha en attityd där ni är bättre än andra.
Jag har inga förbättringsförslag just idag
Jag har inte erfarenhet för att min pojke är första barn men jag litar till alla personalen
Jag tror allt bra och fint
Jag tror att allt bra för oss.
Jag tycker att allt verkar toppenbra!
Jag tycker att familjecentralen är kanon. &lt;NAME&gt; och &lt;NAME&gt; är helt otroliga.
Jag tycker det är bra som det är.</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Jag tycker det funkar bra!
Jag vill att det ska vara två dagar i veckan för träna svenska
Jag vill framföra klagomål bla gällande personalens bemötande på öppna förskolan. Jag har besökt verksamheten vid fler än sex tillfällen och vid inget av dessa har jag blivit hälsad välkommen av personalen. Vid ett tillfälle satt en av pedagogerna och läste en bok för ett barn. Min dotter visade tydligt intresse för att delta, men pedagogen inkluderade henne inte, trots att hon befann sig nära och uppmärksamt följde läsningen. Min upplevelse är att personalen främst umgås med föräldrar de redan känner, medan nya besökare lämnas att orientera sig själva utan introduktion eller stöd. Detta gäller inte bara mig – flera andra föräldrar har uttryckt samma uppfattning och menar att detta är orsaken till att många väljer att åka till den öppna förskolan i Hallsberg istället. Att alla barn och vårdnadshavare blir sedda och välkomnade är grundläggande i arbetet på en öppen förskola. I nuläget brister verksamheten tyvärr i detta avseende. Dem borde ta lärdom av personalen på andra verksamheter.
Jag vill gärna dela några synpunkter om maten. Ärligt talat är maten väldigt sparsam, så att man nästan inte vill köpa något om man inte absolut måste. Brödet är oftast bara rostbröd, frukten är bara två sorter och ofta inte färsk, och ibland är även brödet gammalt. Det finns nästan ingen variation i maten, bara ost, smör och ibland ett kokt ägg. Jag upplever att det är mycket snålhet i maten på Vivala. När jag går till andra ställen märker jag en stor skillnad. Brödet är färskt, fint och med frön, bakas i ugnen och serveras varmt. Det finns även marmelad, honung, yoghurt, pålägg, ostar och frukt i olika sorter – allt är färskt och aptitligt. Jag önskar att maten hos er kunde vara mer varierad, aptitlig och generös, som på andra ställen, så att vi kan njuta av måltiderna hos er och slippa ta med egen mat varje gång. Jag vill också påpeka att toaletten är trasig. Detta måste åtgärdas snabbt, eftersom barnen kan råka kissa utanför när sitsen glider mycket. Förutom det vill jag tacka personalen: lokalen är rymlig, ljus och fin, och personalen är väldigt vänlig och trevlig. Jag gillar verkligen atmosfären på centret. Tack för allt, och jag hoppas på respons så att jag inte har skrivit i onödan.
Jag vill ha för vuxna sim skolan
Kanske behöver vi större plats !
Kanske träffar för tvillingar
Kommer inte på något speciellt.
Kommer inte på något. Tycker att ni är fantastiska och erbjuder så mycket roligt!
Längre öppettider.
Lite mer aktivitet för barn som är 2år eller äldre
Mer aktiviteter ute med tipspromenader mm
Mer dagar för små
Mer öppentider för äldre barnen
Mer tid på familjecentralen till exempel från kl 1 till 5</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Mera opptider på eftermiddagen, för att anpassa till dem går på skolan.
Nå ut till fler så fler hittar dit.
Nej jag kommer inte på något. Jag tycker att det är bra.
Ni är bäst i odensbacken
Ni är fantastiska som det är. Keep up the good work.
Ni är superbra, tack för att ni finns! Kör på som ni redan gör:)
Ni gör allting kanon!
Ni gör ett otroligt värdefullt jobb för att möta föräldrar och barn i olika skeden av livet, så det enda ni behöver göra är att fortsätta som ni redan gör!
Önskar en dag till med öppna förskolan.
Öppet mer.
Pilatesboll, bättre kuddar och platser för amning i matsalsrummet
Sätta stopp när det pratas om vikt och utveckling kring bebisar, upplever att jag som har ”liten” bebis får mer frågor som att de är onormalt , blir exkluderad av vissa mammor osv. Vill känna att alla är lika värda och att vikt / utveckling/ motorik inte ska vara det största samtalsämnet.
Sim skolan för vuxna
Skala inte ner på någonting! Det är hur bra som helst och önskar att få ga kvar det!
Starta en mammagrupp eller ha öppna förskolan men ålder 0-12 månader eller 0-6 månader någon gång i veckan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6" name="Tabell 7">
            <a:extLst>
              <a:ext uri="{FF2B5EF4-FFF2-40B4-BE49-F238E27FC236}">
                <a16:creationId xmlns:a16="http://schemas.microsoft.com/office/drawing/2014/main" id="{70A7CC32-D7BB-6768-0246-C61926228C32}"/>
              </a:ext>
            </a:extLst>
          </p:cNvPr>
          <p:cNvGraphicFramePr>
            <a:graphicFrameLocks noGrp="1"/>
          </p:cNvGraphicFramePr>
          <p:nvPr>
            <p:extLst>
              <p:ext uri="{D42A27DB-BD31-4B8C-83A1-F6EECF244321}">
                <p14:modId xmlns:p14="http://schemas.microsoft.com/office/powerpoint/2010/main" val="2482393040"/>
              </p:ext>
            </p:extLst>
          </p:nvPr>
        </p:nvGraphicFramePr>
        <p:xfrm>
          <a:off x="489276" y="3429000"/>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i regionen</a:t>
                      </a:r>
                    </a:p>
                  </a:txBody>
                  <a:tcPr anchor="ctr"/>
                </a:tc>
                <a:tc>
                  <a:txBody>
                    <a:bodyPr/>
                    <a:lstStyle/>
                    <a:p>
                      <a:r>
                        <a:rPr lang="sv-SE" sz="1100"/>
                        <a:t>Antal deltagande</a:t>
                      </a:r>
                    </a:p>
                    <a:p>
                      <a:r>
                        <a:rPr lang="sv-SE" sz="1100"/>
                        <a:t>familjecentraler i regionen</a:t>
                      </a:r>
                      <a:endParaRPr lang="sv-SE" sz="1100" dirty="0"/>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303</a:t>
                      </a:r>
                    </a:p>
                  </a:txBody>
                  <a:tcPr anchor="ctr"/>
                </a:tc>
                <a:tc>
                  <a:txBody>
                    <a:bodyPr/>
                    <a:lstStyle/>
                    <a:p>
                      <a:r>
                        <a:rPr lang="sv-SE" sz="1200" dirty="0"/>
                        <a:t>14</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Svårt att komma på något, kan bli lite hög ljudnivå och stimmigt ibland när det är mycket folk. Roligt med tematräffar ”matfest” mm, så vore kul med fler temadgar tex med sång/musik/dans eller ideinsamling med omröstning eller nåt
Svårt att säga. Jag är positivt överraskad och väldigt nöjd.
Tänka på att använda föräldrar istället för mamma och pappa, finns många familjekonstellationer. Tycker de är suveräna på det på öppna förskolan, men många info papper står det mamma och pappa.
Temadagar!
Tycker ärligt talat inte så mycket, allt är bra, härligt umgänge, trevlig personal!
Tycker det är bra som det är
Tycker det är jättebra redan.
Tycker ni är redan bra som ni är .
Tycket allt är super bra!
Uppskattar tema-dagar så fortsätt med det. Roligt med olika typer av teman som det är idag. Extra uppskattat med logoped och luftstopp så mer sånt! Kanske någon styrd aktivitet för de äldre barnen de dagar det är 0-6 år - exempelvis måla något kopplat till årstid. HLR kurs/info om luftstopp kvällstid för möjlighet för partner att delta.
Utmärkt på ängen. Ett skohorn skulle underlätta. Men det är också et enda. Älskar er.
Vet ej
Vet inte
Vore kul med fler olika tema-dagar!
Vore trevligt med kaffe i samband med babybokis så man får chans att prata med varandra lite mer.</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dirty="0"/>
              <a:t>Yogaboll kan finnas på babycafe
لا شيء لحد الان
نحتاج برنامج للامهات ايضا مثال مزيد من الدورات التدريبيه لاسعاف الطفل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300462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0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830464" y="1640807"/>
            <a:ext cx="4598293" cy="527358"/>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000" b="0" dirty="0"/>
              <a:t>Om nej, hur länge har du bott i Sverige?</a:t>
            </a:r>
            <a:endParaRPr lang="sv-SE" dirty="0"/>
          </a:p>
        </p:txBody>
      </p:sp>
      <p:graphicFrame>
        <p:nvGraphicFramePr>
          <p:cNvPr id="14" name="Platshållare för innehåll 16">
            <a:extLst>
              <a:ext uri="{FF2B5EF4-FFF2-40B4-BE49-F238E27FC236}">
                <a16:creationId xmlns:a16="http://schemas.microsoft.com/office/drawing/2014/main" id="{AB3D3C2D-2F68-1F9A-F46C-38B5C8469E7E}"/>
              </a:ext>
            </a:extLst>
          </p:cNvPr>
          <p:cNvGraphicFramePr>
            <a:graphicFrameLocks noGrp="1"/>
          </p:cNvGraphicFramePr>
          <p:nvPr>
            <p:ph sz="quarter" idx="4"/>
          </p:nvPr>
        </p:nvGraphicFramePr>
        <p:xfrm>
          <a:off x="4667944" y="2321844"/>
          <a:ext cx="4760814" cy="3180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7" name="Chart 8">
            <a:extLst>
              <a:ext uri="{FF2B5EF4-FFF2-40B4-BE49-F238E27FC236}">
                <a16:creationId xmlns:a16="http://schemas.microsoft.com/office/drawing/2014/main" id="{6931865D-920F-5C24-66CD-5EA1070CD3DD}"/>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nvGraphicFramePr>
        <p:xfrm>
          <a:off x="704849" y="4298631"/>
          <a:ext cx="8650800" cy="1401470"/>
        </p:xfrm>
        <a:graphic>
          <a:graphicData uri="http://schemas.openxmlformats.org/drawingml/2006/table">
            <a:tbl>
              <a:tblPr firstRow="1" bandRow="1">
                <a:tableStyleId>{5C22544A-7EE6-4342-B048-85BDC9FD1C3A}</a:tableStyleId>
              </a:tblPr>
              <a:tblGrid>
                <a:gridCol w="3963034">
                  <a:extLst>
                    <a:ext uri="{9D8B030D-6E8A-4147-A177-3AD203B41FA5}">
                      <a16:colId xmlns:a16="http://schemas.microsoft.com/office/drawing/2014/main" val="1159429802"/>
                    </a:ext>
                  </a:extLst>
                </a:gridCol>
                <a:gridCol w="2544970">
                  <a:extLst>
                    <a:ext uri="{9D8B030D-6E8A-4147-A177-3AD203B41FA5}">
                      <a16:colId xmlns:a16="http://schemas.microsoft.com/office/drawing/2014/main" val="2021594479"/>
                    </a:ext>
                  </a:extLst>
                </a:gridCol>
                <a:gridCol w="2142796">
                  <a:extLst>
                    <a:ext uri="{9D8B030D-6E8A-4147-A177-3AD203B41FA5}">
                      <a16:colId xmlns:a16="http://schemas.microsoft.com/office/drawing/2014/main" val="2967166854"/>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för enhet</a:t>
                      </a:r>
                    </a:p>
                    <a:p>
                      <a:r>
                        <a:rPr lang="sv-SE" sz="1000" dirty="0"/>
                        <a:t>exkl. "Inte aktuellt"</a:t>
                      </a:r>
                    </a:p>
                  </a:txBody>
                  <a:tcPr anchor="ctr"/>
                </a:tc>
                <a:extLst>
                  <a:ext uri="{0D108BD9-81ED-4DB2-BD59-A6C34878D82A}">
                    <a16:rowId xmlns:a16="http://schemas.microsoft.com/office/drawing/2014/main" val="14081197"/>
                  </a:ext>
                </a:extLst>
              </a:tr>
              <a:tr h="214132">
                <a:tc>
                  <a:txBody>
                    <a:bodyPr/>
                    <a:lstStyle/>
                    <a:p>
                      <a:r>
                        <a:rPr lang="sv-SE" sz="1200" dirty="0"/>
                        <a:t>Familjecentralen har hjälpt mig att bli bättre på svenska</a:t>
                      </a:r>
                    </a:p>
                  </a:txBody>
                  <a:tcPr anchor="ctr"/>
                </a:tc>
                <a:tc>
                  <a:txBody>
                    <a:bodyPr/>
                    <a:lstStyle/>
                    <a:p>
                      <a:r>
                        <a:rPr lang="sv-SE" sz="1200" dirty="0"/>
                        <a:t>79 %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43</a:t>
                      </a:r>
                    </a:p>
                  </a:txBody>
                  <a:tcPr anchor="ctr"/>
                </a:tc>
                <a:extLst>
                  <a:ext uri="{0D108BD9-81ED-4DB2-BD59-A6C34878D82A}">
                    <a16:rowId xmlns:a16="http://schemas.microsoft.com/office/drawing/2014/main" val="2180593050"/>
                  </a:ext>
                </a:extLst>
              </a:tr>
              <a:tr h="214132">
                <a:tc>
                  <a:txBody>
                    <a:bodyPr/>
                    <a:lstStyle/>
                    <a:p>
                      <a:r>
                        <a:rPr lang="sv-SE" sz="1200" dirty="0"/>
                        <a:t>Familjecentralen har hjälpt mig att förstå mer om hur det är att vara förälder i Sverige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42</a:t>
                      </a:r>
                    </a:p>
                  </a:txBody>
                  <a:tcPr anchor="ctr"/>
                </a:tc>
                <a:extLst>
                  <a:ext uri="{0D108BD9-81ED-4DB2-BD59-A6C34878D82A}">
                    <a16:rowId xmlns:a16="http://schemas.microsoft.com/office/drawing/2014/main" val="2419974229"/>
                  </a:ext>
                </a:extLst>
              </a:tr>
              <a:tr h="214132">
                <a:tc>
                  <a:txBody>
                    <a:bodyPr/>
                    <a:lstStyle/>
                    <a:p>
                      <a:r>
                        <a:rPr lang="sv-SE" sz="1200" dirty="0"/>
                        <a:t>Familjecentralen har hjälpt mig att förstå mer om hur det svenska samhället fungerar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84 %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37</a:t>
                      </a:r>
                    </a:p>
                  </a:txBody>
                  <a:tcPr anchor="ctr"/>
                </a:tc>
                <a:extLst>
                  <a:ext uri="{0D108BD9-81ED-4DB2-BD59-A6C34878D82A}">
                    <a16:rowId xmlns:a16="http://schemas.microsoft.com/office/drawing/2014/main" val="3038753263"/>
                  </a:ext>
                </a:extLst>
              </a:tr>
            </a:tbl>
          </a:graphicData>
        </a:graphic>
      </p:graphicFrame>
      <p:sp>
        <p:nvSpPr>
          <p:cNvPr id="13" name="TextBox 12">
            <a:extLst>
              <a:ext uri="{FF2B5EF4-FFF2-40B4-BE49-F238E27FC236}">
                <a16:creationId xmlns:a16="http://schemas.microsoft.com/office/drawing/2014/main" id="{B3AB52BA-F0ED-51F7-FC96-AB44417ABFEB}"/>
              </a:ext>
            </a:extLst>
          </p:cNvPr>
          <p:cNvSpPr txBox="1"/>
          <p:nvPr/>
        </p:nvSpPr>
        <p:spPr>
          <a:xfrm>
            <a:off x="8850199" y="2061399"/>
            <a:ext cx="1387310" cy="1546834"/>
          </a:xfrm>
          <a:prstGeom prst="rect">
            <a:avLst/>
          </a:prstGeom>
          <a:noFill/>
        </p:spPr>
        <p:txBody>
          <a:bodyPr wrap="square" rtlCol="0">
            <a:spAutoFit/>
          </a:bodyPr>
          <a:lstStyle/>
          <a:p>
            <a:pPr>
              <a:lnSpc>
                <a:spcPct val="150000"/>
              </a:lnSpc>
            </a:pPr>
            <a:r>
              <a:rPr lang="en-GB" sz="800"/>
              <a:t>19 %</a:t>
            </a:r>
          </a:p>
          <a:p>
            <a:pPr>
              <a:lnSpc>
                <a:spcPct val="150000"/>
              </a:lnSpc>
            </a:pPr>
            <a:endParaRPr lang="en-GB" sz="800"/>
          </a:p>
          <a:p>
            <a:pPr>
              <a:lnSpc>
                <a:spcPct val="150000"/>
              </a:lnSpc>
            </a:pPr>
            <a:endParaRPr lang="en-GB" sz="800"/>
          </a:p>
          <a:p>
            <a:pPr>
              <a:lnSpc>
                <a:spcPct val="150000"/>
              </a:lnSpc>
            </a:pPr>
            <a:r>
              <a:rPr lang="en-GB" sz="800"/>
              <a:t>21 %</a:t>
            </a:r>
          </a:p>
          <a:p>
            <a:pPr>
              <a:lnSpc>
                <a:spcPct val="150000"/>
              </a:lnSpc>
            </a:pPr>
            <a:endParaRPr lang="en-GB" sz="800"/>
          </a:p>
          <a:p>
            <a:pPr>
              <a:lnSpc>
                <a:spcPct val="150000"/>
              </a:lnSpc>
            </a:pPr>
            <a:endParaRPr lang="en-GB" sz="800"/>
          </a:p>
          <a:p>
            <a:pPr>
              <a:lnSpc>
                <a:spcPct val="150000"/>
              </a:lnSpc>
            </a:pPr>
            <a:r>
              <a:rPr lang="en-GB" sz="800"/>
              <a:t>30 %</a:t>
            </a:r>
          </a:p>
          <a:p>
            <a:pPr>
              <a:lnSpc>
                <a:spcPct val="150000"/>
              </a:lnSpc>
            </a:pPr>
            <a:endParaRPr lang="en-GB" sz="800"/>
          </a:p>
        </p:txBody>
      </p:sp>
      <p:sp>
        <p:nvSpPr>
          <p:cNvPr id="14" name="TextBox 13">
            <a:extLst>
              <a:ext uri="{FF2B5EF4-FFF2-40B4-BE49-F238E27FC236}">
                <a16:creationId xmlns:a16="http://schemas.microsoft.com/office/drawing/2014/main" id="{56404963-38CB-CF02-1846-ED4120C3ACFB}"/>
              </a:ext>
            </a:extLst>
          </p:cNvPr>
          <p:cNvSpPr txBox="1"/>
          <p:nvPr/>
        </p:nvSpPr>
        <p:spPr>
          <a:xfrm>
            <a:off x="8558829" y="1607601"/>
            <a:ext cx="990238" cy="254172"/>
          </a:xfrm>
          <a:prstGeom prst="rect">
            <a:avLst/>
          </a:prstGeom>
          <a:noFill/>
        </p:spPr>
        <p:txBody>
          <a:bodyPr wrap="square">
            <a:spAutoFit/>
          </a:bodyPr>
          <a:lstStyle/>
          <a:p>
            <a:pPr algn="r">
              <a:lnSpc>
                <a:spcPct val="150000"/>
              </a:lnSpc>
            </a:pPr>
            <a:r>
              <a:rPr lang="en-SE" sz="800"/>
              <a:t>Inte aktuellt</a:t>
            </a:r>
          </a:p>
        </p:txBody>
      </p:sp>
      <p:sp>
        <p:nvSpPr>
          <p:cNvPr id="3" name="Platshållare för text 4">
            <a:extLst>
              <a:ext uri="{FF2B5EF4-FFF2-40B4-BE49-F238E27FC236}">
                <a16:creationId xmlns:a16="http://schemas.microsoft.com/office/drawing/2014/main" id="{45595DED-0841-54CE-8923-3C1E48BA8D94}"/>
              </a:ext>
            </a:extLst>
          </p:cNvPr>
          <p:cNvSpPr txBox="1">
            <a:spLocks/>
          </p:cNvSpPr>
          <p:nvPr/>
        </p:nvSpPr>
        <p:spPr>
          <a:xfrm>
            <a:off x="476574" y="1046968"/>
            <a:ext cx="6798869"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”0-5 år” eller ”6-15 år” på frågan ”Hur länge har du bott i Sverige?” </a:t>
            </a:r>
          </a:p>
        </p:txBody>
      </p:sp>
    </p:spTree>
    <p:extLst>
      <p:ext uri="{BB962C8B-B14F-4D97-AF65-F5344CB8AC3E}">
        <p14:creationId xmlns:p14="http://schemas.microsoft.com/office/powerpoint/2010/main" val="131061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9A9D41-7331-4B24-ABD7-54A1D3DACE7D}"/>
</file>

<file path=customXml/itemProps2.xml><?xml version="1.0" encoding="utf-8"?>
<ds:datastoreItem xmlns:ds="http://schemas.openxmlformats.org/officeDocument/2006/customXml" ds:itemID="{5933B699-32B3-4DFA-A265-5038A911AD12}">
  <ds:schemaRefs>
    <ds:schemaRef ds:uri="http://purl.org/dc/elements/1.1/"/>
    <ds:schemaRef ds:uri="http://purl.org/dc/dcmitype/"/>
    <ds:schemaRef ds:uri="97c4c201-fa17-49dd-9cc8-7201966f69fb"/>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metadata/properties"/>
    <ds:schemaRef ds:uri="293ca38d-8a01-4d17-99f3-6244240f344d"/>
  </ds:schemaRefs>
</ds:datastoreItem>
</file>

<file path=customXml/itemProps3.xml><?xml version="1.0" encoding="utf-8"?>
<ds:datastoreItem xmlns:ds="http://schemas.openxmlformats.org/officeDocument/2006/customXml" ds:itemID="{79EE0E30-CA35-40DA-A88E-84CF896CC0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7133</TotalTime>
  <Words>968</Words>
  <Application>Microsoft Macintosh PowerPoint</Application>
  <PresentationFormat>A4 (210 x 297 mm)</PresentationFormat>
  <Paragraphs>202</Paragraphs>
  <Slides>19</Slides>
  <Notes>13</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19</vt:i4>
      </vt:variant>
    </vt:vector>
  </HeadingPairs>
  <TitlesOfParts>
    <vt:vector size="27"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Hur väl stämmer följande påståenden?</vt:lpstr>
      <vt:lpstr>Hur väl stämmer följande påståenden?</vt:lpstr>
      <vt:lpstr>Har du fått extra stöd av personalen på familjecentralen?</vt:lpstr>
      <vt:lpstr>Om ja, beskriv gärna vilken typ av hjälp och stöd du fick? </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100</cp:revision>
  <dcterms:created xsi:type="dcterms:W3CDTF">2023-11-13T16:53:19Z</dcterms:created>
  <dcterms:modified xsi:type="dcterms:W3CDTF">2025-11-11T09:11:59Z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112800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